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Lst>
  <p:sldSz cy="6858000" cx="12192000"/>
  <p:notesSz cx="7315200" cy="9601200"/>
  <p:embeddedFontLst>
    <p:embeddedFont>
      <p:font typeface="Source Sans Pro"/>
      <p:regular r:id="rId283"/>
      <p:bold r:id="rId284"/>
      <p:italic r:id="rId285"/>
      <p:boldItalic r:id="rId2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87"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font" Target="fonts/SourceSansPro-boldItalic.fntdata"/><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font" Target="fonts/SourceSansPro-italic.fntdata"/><Relationship Id="rId163" Type="http://schemas.openxmlformats.org/officeDocument/2006/relationships/slide" Target="slides/slide158.xml"/><Relationship Id="rId284" Type="http://schemas.openxmlformats.org/officeDocument/2006/relationships/font" Target="fonts/SourceSansPro-bold.fntdata"/><Relationship Id="rId162" Type="http://schemas.openxmlformats.org/officeDocument/2006/relationships/slide" Target="slides/slide157.xml"/><Relationship Id="rId283" Type="http://schemas.openxmlformats.org/officeDocument/2006/relationships/font" Target="fonts/SourceSansPro-regular.fntdata"/><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287" Type="http://customschemas.google.com/relationships/presentationmetadata" Target="meta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p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10:notes"/>
          <p:cNvSpPr txBox="1"/>
          <p:nvPr>
            <p:ph idx="1" type="body"/>
          </p:nvPr>
        </p:nvSpPr>
        <p:spPr>
          <a:xfrm>
            <a:off x="975360" y="1508088"/>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We must enforce the USAP Rulebook &amp; Officiating Handbook best practices.</a:t>
            </a:r>
            <a:endParaRPr/>
          </a:p>
          <a:p>
            <a:pPr indent="0" lvl="0" marL="0" rtl="0" algn="l">
              <a:spcBef>
                <a:spcPts val="0"/>
              </a:spcBef>
              <a:spcAft>
                <a:spcPts val="0"/>
              </a:spcAft>
              <a:buNone/>
            </a:pPr>
            <a:r>
              <a:rPr lang="en-US"/>
              <a:t>If a situation isn’t covered by the rulebook or handbook, use goo common sense and judgement to address the situation.  You can also call the Head Referee.</a:t>
            </a:r>
            <a:endParaRPr/>
          </a:p>
          <a:p>
            <a:pPr indent="0" lvl="0" marL="0" marR="0" rtl="0" algn="l">
              <a:lnSpc>
                <a:spcPct val="100000"/>
              </a:lnSpc>
              <a:spcBef>
                <a:spcPts val="0"/>
              </a:spcBef>
              <a:spcAft>
                <a:spcPts val="0"/>
              </a:spcAft>
              <a:buSzPts val="1200"/>
              <a:buFont typeface="Calibri"/>
              <a:buNone/>
            </a:pPr>
            <a:r>
              <a:rPr lang="en-US"/>
              <a:t>If we don’t sound confident and avoid mistakes, the players won’t have confidence in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 respectful to everyone – confident, assured, but not dictatorially by using a professional demeanor throughout.</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0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0" name="Google Shape;760;p10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10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6" name="Google Shape;766;p10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p10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0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10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10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Use the slash shown by the server clip to mark each point.  In this example, we are on first server, so we’d use a forward slash.</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0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p10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In this example, we are on the second server, so we’d mark a point with a backward slash.</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0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9" name="Google Shape;799;p10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When there is a side out, you mark the side out on the scoresheet before flipping the clipboard.  You place the mark to the right of the team’s current score.  </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0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10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After marking each side out mark, you need to flip it so that the new serving team’s information is on the top.  You also need to reposition the server clip over the correct server, based on the score of the serving team.  There are a couple of efficient ways to do this. Here is a video clip that shows the side out process. Note that they remove the clip first. </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0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2" name="Google Shape;812;p10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0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9" name="Google Shape;819;p10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11:notes"/>
          <p:cNvSpPr txBox="1"/>
          <p:nvPr>
            <p:ph idx="1" type="body"/>
          </p:nvPr>
        </p:nvSpPr>
        <p:spPr>
          <a:xfrm>
            <a:off x="975360" y="1508088"/>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We must enforce the USAP Rulebook &amp; Officiating Handbook best practices.</a:t>
            </a:r>
            <a:endParaRPr/>
          </a:p>
          <a:p>
            <a:pPr indent="0" lvl="0" marL="0" rtl="0" algn="l">
              <a:spcBef>
                <a:spcPts val="0"/>
              </a:spcBef>
              <a:spcAft>
                <a:spcPts val="0"/>
              </a:spcAft>
              <a:buNone/>
            </a:pPr>
            <a:r>
              <a:rPr lang="en-US"/>
              <a:t>If a situation isn’t covered by the rulebook or handbook, use goo common sense and judgement to address the situation.  You can also call the Head Referee.</a:t>
            </a:r>
            <a:endParaRPr/>
          </a:p>
          <a:p>
            <a:pPr indent="0" lvl="0" marL="0" marR="0" rtl="0" algn="l">
              <a:lnSpc>
                <a:spcPct val="100000"/>
              </a:lnSpc>
              <a:spcBef>
                <a:spcPts val="0"/>
              </a:spcBef>
              <a:spcAft>
                <a:spcPts val="0"/>
              </a:spcAft>
              <a:buSzPts val="1200"/>
              <a:buFont typeface="Calibri"/>
              <a:buNone/>
            </a:pPr>
            <a:r>
              <a:rPr lang="en-US"/>
              <a:t>If we don’t sound confident and avoid mistakes, the players won’t have confidence in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 respectful to everyone – confident, assured, but not dictatorially by using a professional demeanor throughout.</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5" name="Google Shape;825;p11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 name="Google Shape;831;p11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7" name="Google Shape;837;p11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4" name="Google Shape;844;p11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1" name="Google Shape;851;p11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8" name="Google Shape;858;p11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5" name="Google Shape;865;p11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11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 name="Google Shape;885;p11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1" name="Google Shape;891;p11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12:notes"/>
          <p:cNvSpPr txBox="1"/>
          <p:nvPr>
            <p:ph idx="1" type="body"/>
          </p:nvPr>
        </p:nvSpPr>
        <p:spPr>
          <a:xfrm>
            <a:off x="975360" y="1508088"/>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You will be expected to stand for the entire match.  You need to devote your full attention and not lose focus during the match.</a:t>
            </a:r>
            <a:endParaRPr/>
          </a:p>
          <a:p>
            <a:pPr indent="0" lvl="0" marL="0" rtl="0" algn="l">
              <a:spcBef>
                <a:spcPts val="0"/>
              </a:spcBef>
              <a:spcAft>
                <a:spcPts val="0"/>
              </a:spcAft>
              <a:buNone/>
            </a:pPr>
            <a:r>
              <a:rPr lang="en-US"/>
              <a:t>Players do sometimes act aggressively or get angry. Remember, it is not personal and don’t get angry yourself or escalate the confrontation – maintain a clam demeanor and diffuse/de-escalate the situation.</a:t>
            </a:r>
            <a:endParaRPr/>
          </a:p>
          <a:p>
            <a:pPr indent="0" lvl="0" marL="0" rtl="0" algn="l">
              <a:spcBef>
                <a:spcPts val="0"/>
              </a:spcBef>
              <a:spcAft>
                <a:spcPts val="0"/>
              </a:spcAft>
              <a:buNone/>
            </a:pPr>
            <a:r>
              <a:rPr lang="en-US"/>
              <a:t>Avoid overfriendliness by making comments about play (great play/great shot) We need to be total impartial without any appearance of favoritism.</a:t>
            </a:r>
            <a:endParaRPr/>
          </a:p>
          <a:p>
            <a:pPr indent="0" lvl="0" marL="0" rtl="0" algn="l">
              <a:spcBef>
                <a:spcPts val="0"/>
              </a:spcBef>
              <a:spcAft>
                <a:spcPts val="0"/>
              </a:spcAft>
              <a:buNone/>
            </a:pPr>
            <a:r>
              <a:rPr lang="en-US"/>
              <a:t>Now let’s look at some “dos” and “don’ts”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7" name="Google Shape;897;p12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4" name="Google Shape;904;p12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0" name="Google Shape;910;p12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 name="Google Shape;916;p12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2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3" name="Google Shape;923;p12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2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9" name="Google Shape;929;p12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12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12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2" name="Google Shape;942;p12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2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8" name="Google Shape;948;p12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29: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954" name="Google Shape;954;p12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1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If you use your phone for information about court assignments make sure it is on vibrate.  Make sure any alarm settings are off.</a:t>
            </a:r>
            <a:endParaRPr/>
          </a:p>
          <a:p>
            <a:pPr indent="0" lvl="0" marL="0" rtl="0" algn="l">
              <a:spcBef>
                <a:spcPts val="0"/>
              </a:spcBef>
              <a:spcAft>
                <a:spcPts val="0"/>
              </a:spcAft>
              <a:buNone/>
            </a:pPr>
            <a:r>
              <a:rPr lang="en-US"/>
              <a:t>Refereeing a match with someone you know well may appear to be favoritism.</a:t>
            </a:r>
            <a:endParaRPr/>
          </a:p>
          <a:p>
            <a:pPr indent="0" lvl="0" marL="0" rtl="0" algn="l">
              <a:spcBef>
                <a:spcPts val="0"/>
              </a:spcBef>
              <a:spcAft>
                <a:spcPts val="0"/>
              </a:spcAft>
              <a:buNone/>
            </a:pPr>
            <a:r>
              <a:rPr lang="en-US"/>
              <a:t>More and more tournaments have specific dress requirements for referees.  Make sure you know them and abide by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most important thing to remember is to “be what you would like your referee to be”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 name="Google Shape;961;p13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3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7" name="Google Shape;967;p13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3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3" name="Google Shape;973;p13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3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13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3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6" name="Google Shape;986;p13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3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3" name="Google Shape;993;p13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3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9" name="Google Shape;999;p13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3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7" name="Google Shape;1007;p13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3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3" name="Google Shape;1013;p13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3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p13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1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These responsibilities are listed in order of their importance.  </a:t>
            </a:r>
            <a:endParaRPr/>
          </a:p>
          <a:p>
            <a:pPr indent="0" lvl="0" marL="0" rtl="0" algn="l">
              <a:spcBef>
                <a:spcPts val="0"/>
              </a:spcBef>
              <a:spcAft>
                <a:spcPts val="0"/>
              </a:spcAft>
              <a:buNone/>
            </a:pPr>
            <a:r>
              <a:rPr lang="en-US"/>
              <a:t>There is nothing that erodes a player’s confidence in a referee if they cannot keep the score accurately.</a:t>
            </a:r>
            <a:endParaRPr/>
          </a:p>
          <a:p>
            <a:pPr indent="0" lvl="0" marL="0" rtl="0" algn="l">
              <a:spcBef>
                <a:spcPts val="0"/>
              </a:spcBef>
              <a:spcAft>
                <a:spcPts val="0"/>
              </a:spcAft>
              <a:buNone/>
            </a:pPr>
            <a:r>
              <a:rPr lang="en-US"/>
              <a:t>Just as important is the ability to track and recognize the correct server/receiver and the correct server/receiver positioning – the are potential faults</a:t>
            </a:r>
            <a:endParaRPr/>
          </a:p>
          <a:p>
            <a:pPr indent="0" lvl="0" marL="0" rtl="0" algn="l">
              <a:spcBef>
                <a:spcPts val="0"/>
              </a:spcBef>
              <a:spcAft>
                <a:spcPts val="0"/>
              </a:spcAft>
              <a:buNone/>
            </a:pPr>
            <a:r>
              <a:rPr lang="en-US"/>
              <a:t>Remember,  all other line calls are the responsibility of the players or line judges.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4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14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4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2" name="Google Shape;1032;p14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9" name="Google Shape;1039;p1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Font typeface="Calibri"/>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4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6" name="Google Shape;1046;p14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4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3" name="Google Shape;1053;p14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4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0" name="Google Shape;1060;p14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4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7" name="Google Shape;1067;p14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4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4" name="Google Shape;1074;p14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4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0" name="Google Shape;1080;p14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4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4" name="Google Shape;1094;p14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Maintaining control of the match and keeping the match moving efficiently is important for the players as well as helping to maintain the tournament schedule.</a:t>
            </a:r>
            <a:endParaRPr/>
          </a:p>
          <a:p>
            <a:pPr indent="0" lvl="0" marL="0" rtl="0" algn="l">
              <a:spcBef>
                <a:spcPts val="0"/>
              </a:spcBef>
              <a:spcAft>
                <a:spcPts val="0"/>
              </a:spcAft>
              <a:buNone/>
            </a:pPr>
            <a:r>
              <a:rPr lang="en-US"/>
              <a:t>Resolving disputes doesn’t happen very often, but when they occur you need to remain in control – you have the final word on the court – we’ll talk about how to do this and avoid a confrontation later</a:t>
            </a:r>
            <a:endParaRPr/>
          </a:p>
          <a:p>
            <a:pPr indent="0" lvl="0" marL="0" rtl="0" algn="l">
              <a:spcBef>
                <a:spcPts val="0"/>
              </a:spcBef>
              <a:spcAft>
                <a:spcPts val="0"/>
              </a:spcAft>
              <a:buNone/>
            </a:pPr>
            <a:r>
              <a:rPr lang="en-US"/>
              <a:t>Issuing and tracking warnings and fouls are one of the most important referee tools for maintaining control of unruly players – well cover that in the future.</a:t>
            </a:r>
            <a:endParaRPr/>
          </a:p>
          <a:p>
            <a:pPr indent="0" lvl="0" marL="0" rtl="0" algn="l">
              <a:spcBef>
                <a:spcPts val="0"/>
              </a:spcBef>
              <a:spcAft>
                <a:spcPts val="0"/>
              </a:spcAft>
              <a:buNone/>
            </a:pPr>
            <a:r>
              <a:rPr lang="en-US"/>
              <a:t>Ensuring court safety includes hinders/ball rolling across the court, foreign substances or blowing debris/sand and players from an adjacent court running on the court.</a:t>
            </a:r>
            <a:endParaRPr/>
          </a:p>
          <a:p>
            <a:pPr indent="0" lvl="0" marL="0" rtl="0" algn="l">
              <a:spcBef>
                <a:spcPts val="0"/>
              </a:spcBef>
              <a:spcAft>
                <a:spcPts val="0"/>
              </a:spcAft>
              <a:buNone/>
            </a:pPr>
            <a:r>
              <a:rPr lang="en-US"/>
              <a:t>Recognize violations and interpret and enforce the rules , with discretion and common sense</a:t>
            </a:r>
            <a:endParaRPr/>
          </a:p>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5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 name="Google Shape;1104;p15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5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4" name="Google Shape;1114;p15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5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1" name="Google Shape;1121;p15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5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7" name="Google Shape;1127;p15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5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3" name="Google Shape;1133;p15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5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15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5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7" name="Google Shape;1167;p15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5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5" name="Google Shape;1195;p15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5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7" name="Google Shape;1227;p15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5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5" name="Google Shape;1235;p15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1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The best referee is one who you don’t remember – there were no significant mistakes, the match progressed smoothly and nothing bad happened that we within the referee’s control</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6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5" name="Google Shape;1245;p16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6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1" name="Google Shape;1251;p16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6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7" name="Google Shape;1277;p16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6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7" name="Google Shape;1307;p16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6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7" name="Google Shape;1317;p16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6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6" name="Google Shape;1326;p16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6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2" name="Google Shape;1332;p16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6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0" name="Google Shape;1340;p16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9" name="Google Shape;1349;p16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6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5" name="Google Shape;1355;p16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7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5" name="Google Shape;1365;p17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7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1" name="Google Shape;1371;p17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7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1" name="Google Shape;1381;p17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7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7" name="Google Shape;1387;p17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7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3" name="Google Shape;1393;p17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7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0" name="Google Shape;1400;p17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7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6" name="Google Shape;1406;p17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7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2" name="Google Shape;1412;p17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7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8" name="Google Shape;1418;p17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7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5" name="Google Shape;1425;p17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8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1" name="Google Shape;1431;p18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8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7" name="Google Shape;1437;p18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3" name="Google Shape;1443;p18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8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9" name="Google Shape;1449;p18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8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5" name="Google Shape;1455;p18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8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1" name="Google Shape;1461;p18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8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7" name="Google Shape;1467;p18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8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3" name="Google Shape;1473;p18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8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0" name="Google Shape;1480;p18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8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8" name="Google Shape;1488;p18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1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9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5" name="Google Shape;1495;p19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9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3" name="Google Shape;1503;p19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9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1" name="Google Shape;1511;p19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19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8" name="Google Shape;1518;p19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9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6" name="Google Shape;1526;p19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9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3" name="Google Shape;1533;p19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9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0" name="Google Shape;1540;p19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9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7" name="Google Shape;1547;p19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9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4" name="Google Shape;1554;p19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9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1" name="Google Shape;1561;p19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2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20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7" name="Google Shape;1567;p20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20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3" name="Google Shape;1573;p20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20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9" name="Google Shape;1579;p20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20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5" name="Google Shape;1585;p20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20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3" name="Google Shape;1593;p20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20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9" name="Google Shape;1599;p20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20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5" name="Google Shape;1605;p20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20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1" name="Google Shape;1611;p20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20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8" name="Google Shape;1618;p20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20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4" name="Google Shape;1624;p20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2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2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0" name="Google Shape;1630;p21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2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7" name="Google Shape;1637;p21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2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4" name="Google Shape;1644;p21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2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1" name="Google Shape;1651;p21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2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9" name="Google Shape;1659;p21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2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8" name="Google Shape;1668;p21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21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9" name="Google Shape;1679;p21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2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5" name="Google Shape;1685;p21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2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2" name="Google Shape;1692;p21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2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8" name="Google Shape;1698;p21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p2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2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4" name="Google Shape;1704;p22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2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2" name="Google Shape;1712;p22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2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0" name="Google Shape;1720;p22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2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7" name="Google Shape;1727;p22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4" name="Google Shape;1734;p22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0" name="Google Shape;1740;p22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2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6" name="Google Shape;1746;p22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2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3" name="Google Shape;1753;p22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0" name="Google Shape;1760;p22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2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6" name="Google Shape;1766;p22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2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2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3" name="Google Shape;1773;p23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23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0" name="Google Shape;1780;p23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23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6" name="Google Shape;1786;p23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23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2" name="Google Shape;1792;p23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23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9" name="Google Shape;1799;p23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23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5" name="Google Shape;1805;p23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2" name="Google Shape;1812;p23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23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8" name="Google Shape;1818;p23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23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5" name="Google Shape;1825;p23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23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2" name="Google Shape;1832;p23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2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rPr lang="en-US"/>
              <a:t>Not here to make or push people into the Certification process</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24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1" name="Google Shape;1841;p24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24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7" name="Google Shape;1847;p24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24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3" name="Google Shape;1853;p24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p24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9" name="Google Shape;1859;p24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5" name="Google Shape;1865;p24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rPr lang="en-US"/>
              <a:t>To Ensure TRANSPARENCY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24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1" name="Google Shape;1871;p24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24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9" name="Google Shape;1879;p24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4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5" name="Google Shape;1885;p24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24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3" name="Google Shape;1893;p24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24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0" name="Google Shape;1900;p24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rPr lang="en-US"/>
              <a:t>Not here to make or push people into the Certification process</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25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7" name="Google Shape;1907;p25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25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4" name="Google Shape;1914;p25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5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0" name="Google Shape;1920;p25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25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6" name="Google Shape;1926;p25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25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2" name="Google Shape;1932;p25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25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8" name="Google Shape;1938;p25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25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4" name="Google Shape;1944;p25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25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0" name="Google Shape;1950;p25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25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9" name="Google Shape;1959;p25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25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8" name="Google Shape;1968;p25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2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260: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977" name="Google Shape;1977;p26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26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5" name="Google Shape;1985;p26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26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2" name="Google Shape;1992;p26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26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9" name="Google Shape;1999;p26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26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6" name="Google Shape;2006;p26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26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3" name="Google Shape;2013;p26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6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0" name="Google Shape;2020;p26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6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6" name="Google Shape;2026;p26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26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2" name="Google Shape;2032;p26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6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8" name="Google Shape;2038;p26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2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27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4" name="Google Shape;2044;p27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1" name="Google Shape;2051;p27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27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7" name="Google Shape;2057;p27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27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3" name="Google Shape;2063;p27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27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1" name="Google Shape;2071;p27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27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9" name="Google Shape;2079;p27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27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7" name="Google Shape;2087;p27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27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5" name="Google Shape;2095;p27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2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2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We all do it – we think we can do better that what we see on TV and on the courts at tournaments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3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3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3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3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3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3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3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3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3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3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Your participation in this course and hopefully continuing your referee journey afterwards gives you a chance to show everyone what a good referee is and does – we’d all rather have no referee rather that a bad referee.  Becoming a referee does not mean you have to become a Certified Referee.  There are tiered referee levels along the way.  You can choose how far you want your referee journey to go.  </a:t>
            </a:r>
            <a:endParaRPr/>
          </a:p>
          <a:p>
            <a:pPr indent="0" lvl="0" marL="0" rtl="0" algn="l">
              <a:spcBef>
                <a:spcPts val="0"/>
              </a:spcBef>
              <a:spcAft>
                <a:spcPts val="0"/>
              </a:spcAft>
              <a:buNone/>
            </a:pPr>
            <a:r>
              <a:rPr lang="en-US"/>
              <a:t>Why become a referee?  There are several reasons:</a:t>
            </a:r>
            <a:endParaRPr/>
          </a:p>
          <a:p>
            <a:pPr indent="-171450" lvl="0" marL="171450" rtl="0" algn="l">
              <a:spcBef>
                <a:spcPts val="0"/>
              </a:spcBef>
              <a:spcAft>
                <a:spcPts val="0"/>
              </a:spcAft>
              <a:buSzPts val="1200"/>
              <a:buFont typeface="Calibri"/>
              <a:buChar char="-"/>
            </a:pPr>
            <a:r>
              <a:rPr lang="en-US"/>
              <a:t>Help you learn about All pickleball rules</a:t>
            </a:r>
            <a:endParaRPr/>
          </a:p>
          <a:p>
            <a:pPr indent="-171450" lvl="0" marL="171450" rtl="0" algn="l">
              <a:spcBef>
                <a:spcPts val="0"/>
              </a:spcBef>
              <a:spcAft>
                <a:spcPts val="0"/>
              </a:spcAft>
              <a:buSzPts val="1200"/>
              <a:buFont typeface="Calibri"/>
              <a:buChar char="-"/>
            </a:pPr>
            <a:r>
              <a:rPr lang="en-US"/>
              <a:t>Give you something fun to do between games or on your off days at  tournaments</a:t>
            </a:r>
            <a:endParaRPr/>
          </a:p>
          <a:p>
            <a:pPr indent="-171450" lvl="0" marL="171450" rtl="0" algn="l">
              <a:spcBef>
                <a:spcPts val="0"/>
              </a:spcBef>
              <a:spcAft>
                <a:spcPts val="0"/>
              </a:spcAft>
              <a:buSzPts val="1200"/>
              <a:buFont typeface="Calibri"/>
              <a:buChar char="-"/>
            </a:pPr>
            <a:r>
              <a:rPr lang="en-US"/>
              <a:t>Help stay involved in the sport you love even if you are injured and cannot play</a:t>
            </a:r>
            <a:endParaRPr/>
          </a:p>
          <a:p>
            <a:pPr indent="-171450" lvl="0" marL="171450" rtl="0" algn="l">
              <a:spcBef>
                <a:spcPts val="0"/>
              </a:spcBef>
              <a:spcAft>
                <a:spcPts val="0"/>
              </a:spcAft>
              <a:buSzPts val="1200"/>
              <a:buFont typeface="Calibri"/>
              <a:buChar char="-"/>
            </a:pPr>
            <a:r>
              <a:rPr lang="en-US"/>
              <a:t>Become a resource to other players, and</a:t>
            </a:r>
            <a:endParaRPr/>
          </a:p>
          <a:p>
            <a:pPr indent="-171450" lvl="0" marL="171450" rtl="0" algn="l">
              <a:spcBef>
                <a:spcPts val="0"/>
              </a:spcBef>
              <a:spcAft>
                <a:spcPts val="0"/>
              </a:spcAft>
              <a:buSzPts val="1200"/>
              <a:buFont typeface="Calibri"/>
              <a:buChar char="-"/>
            </a:pPr>
            <a:r>
              <a:rPr lang="en-US"/>
              <a:t>- Earn a little pocket money at tournaments.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4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This is a key part of the “consistency” goal.  NFL/NBA officials all say the same words in the same order every  time – remember “You are the Actor and the Court is your stage” = Memorize your lines to achieve consistency.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4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4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4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4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4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4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4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4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4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p5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5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p5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5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5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97000"/>
              </a:lnSpc>
              <a:spcBef>
                <a:spcPts val="0"/>
              </a:spcBef>
              <a:spcAft>
                <a:spcPts val="0"/>
              </a:spcAft>
              <a:buNone/>
            </a:pPr>
            <a:r>
              <a:rPr lang="en-US" sz="1530">
                <a:latin typeface="Calibri"/>
                <a:ea typeface="Calibri"/>
                <a:cs typeface="Calibri"/>
                <a:sym typeface="Calibri"/>
              </a:rPr>
              <a:t>Let’s start with what might possibly the most important piece of advice that you will get. </a:t>
            </a:r>
            <a:r>
              <a:rPr b="1" lang="en-US" sz="1530">
                <a:latin typeface="Calibri"/>
                <a:ea typeface="Calibri"/>
                <a:cs typeface="Calibri"/>
                <a:sym typeface="Calibri"/>
              </a:rPr>
              <a:t>Every</a:t>
            </a:r>
            <a:r>
              <a:rPr lang="en-US" sz="1530">
                <a:latin typeface="Calibri"/>
                <a:ea typeface="Calibri"/>
                <a:cs typeface="Calibri"/>
                <a:sym typeface="Calibri"/>
              </a:rPr>
              <a:t> single time before you call the score, look at the scoresheet to confirm the score and player positions. Before you look up from the scoresheet, be certain that you know what you expect to see when you look up. In this example, you could describe the situation in your mind a couple of ways:</a:t>
            </a:r>
            <a:endParaRPr/>
          </a:p>
          <a:p>
            <a:pPr indent="-342900" lvl="0" marL="342900" marR="0" rtl="0" algn="l">
              <a:lnSpc>
                <a:spcPct val="97000"/>
              </a:lnSpc>
              <a:spcBef>
                <a:spcPts val="800"/>
              </a:spcBef>
              <a:spcAft>
                <a:spcPts val="0"/>
              </a:spcAft>
              <a:buSzPts val="1530"/>
              <a:buFont typeface="Calibri"/>
              <a:buChar char="-"/>
            </a:pPr>
            <a:r>
              <a:rPr lang="en-US" sz="1530">
                <a:latin typeface="Calibri"/>
                <a:ea typeface="Calibri"/>
                <a:cs typeface="Calibri"/>
                <a:sym typeface="Calibri"/>
              </a:rPr>
              <a:t>Band on the right is serving to band on the other team</a:t>
            </a:r>
            <a:endParaRPr/>
          </a:p>
          <a:p>
            <a:pPr indent="-342900" lvl="0" marL="342900" marR="0" rtl="0" algn="l">
              <a:lnSpc>
                <a:spcPct val="97000"/>
              </a:lnSpc>
              <a:spcBef>
                <a:spcPts val="0"/>
              </a:spcBef>
              <a:spcAft>
                <a:spcPts val="0"/>
              </a:spcAft>
              <a:buSzPts val="1530"/>
              <a:buFont typeface="Calibri"/>
              <a:buChar char="-"/>
            </a:pPr>
            <a:r>
              <a:rPr lang="en-US" sz="1530">
                <a:latin typeface="Calibri"/>
                <a:ea typeface="Calibri"/>
                <a:cs typeface="Calibri"/>
                <a:sym typeface="Calibri"/>
              </a:rPr>
              <a:t>Male on the right is serving to male on the other team</a:t>
            </a:r>
            <a:endParaRPr/>
          </a:p>
          <a:p>
            <a:pPr indent="-342900" lvl="0" marL="342900" marR="0" rtl="0" algn="l">
              <a:lnSpc>
                <a:spcPct val="97000"/>
              </a:lnSpc>
              <a:spcBef>
                <a:spcPts val="0"/>
              </a:spcBef>
              <a:spcAft>
                <a:spcPts val="0"/>
              </a:spcAft>
              <a:buSzPts val="1530"/>
              <a:buFont typeface="Calibri"/>
              <a:buChar char="-"/>
            </a:pPr>
            <a:r>
              <a:rPr lang="en-US" sz="1530">
                <a:latin typeface="Calibri"/>
                <a:ea typeface="Calibri"/>
                <a:cs typeface="Calibri"/>
                <a:sym typeface="Calibri"/>
              </a:rPr>
              <a:t>The person not wearing the red hat is serving from the right to the blonde person on the other team</a:t>
            </a:r>
            <a:endParaRPr/>
          </a:p>
          <a:p>
            <a:pPr indent="0" lvl="0" marL="0" marR="0" rtl="0" algn="l">
              <a:lnSpc>
                <a:spcPct val="97000"/>
              </a:lnSpc>
              <a:spcBef>
                <a:spcPts val="800"/>
              </a:spcBef>
              <a:spcAft>
                <a:spcPts val="0"/>
              </a:spcAft>
              <a:buNone/>
            </a:pPr>
            <a:r>
              <a:rPr lang="en-US" sz="1530">
                <a:latin typeface="Calibri"/>
                <a:ea typeface="Calibri"/>
                <a:cs typeface="Calibri"/>
                <a:sym typeface="Calibri"/>
              </a:rPr>
              <a:t>Regardless of your specific choices on how to identify players, you need to have them identified in your head before you look up to confirm that you see what you expect to see. </a:t>
            </a:r>
            <a:endParaRPr/>
          </a:p>
          <a:p>
            <a:pPr indent="0" lvl="0" marL="0" rtl="0" algn="l">
              <a:lnSpc>
                <a:spcPct val="90000"/>
              </a:lnSpc>
              <a:spcBef>
                <a:spcPts val="800"/>
              </a:spcBef>
              <a:spcAft>
                <a:spcPts val="0"/>
              </a:spcAft>
              <a:buSzPts val="1020"/>
              <a:buFont typeface="Calibri"/>
              <a:buNone/>
            </a:pPr>
            <a:r>
              <a:t/>
            </a:r>
            <a:endParaRPr sz="102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5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5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rPr lang="en-US" sz="1800">
                <a:latin typeface="Calibri"/>
                <a:ea typeface="Calibri"/>
                <a:cs typeface="Calibri"/>
                <a:sym typeface="Calibri"/>
              </a:rPr>
              <a:t>Now you must confirm player readiness before you call the score.  Starting in 2020, the rules were changed to state that any player can show a not ready signal, not just the server and receiver.  Not ready signals include having your back to the net or having either hand raised.  You should allow players a reasonable time to get ready. </a:t>
            </a:r>
            <a:endParaRPr/>
          </a:p>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However, if either team holds up their paddles to have an extended conversation trying to avoid the need to take a time out, you could reasonably call the score, since they should be ready.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5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p5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marR="0" rtl="0" algn="l">
              <a:lnSpc>
                <a:spcPct val="87000"/>
              </a:lnSpc>
              <a:spcBef>
                <a:spcPts val="0"/>
              </a:spcBef>
              <a:spcAft>
                <a:spcPts val="0"/>
              </a:spcAft>
              <a:buNone/>
            </a:pPr>
            <a:r>
              <a:rPr lang="en-US" sz="1260">
                <a:latin typeface="Calibri"/>
                <a:ea typeface="Calibri"/>
                <a:cs typeface="Calibri"/>
                <a:sym typeface="Calibri"/>
              </a:rPr>
              <a:t>When you call the score, do it loudly, with a consistent cadence.   Most pickleball venues have a lot of background noise.  It is important that you make your calls loud enough for your players to hear you.  If you have a player that tells you that they have a hearing impairment, you may want to increase your volume or add hand signals to give the player visual indications for when you have called the score.  </a:t>
            </a:r>
            <a:endParaRPr/>
          </a:p>
          <a:p>
            <a:pPr indent="0" lvl="0" marL="0" marR="0" rtl="0" algn="l">
              <a:lnSpc>
                <a:spcPct val="87000"/>
              </a:lnSpc>
              <a:spcBef>
                <a:spcPts val="800"/>
              </a:spcBef>
              <a:spcAft>
                <a:spcPts val="0"/>
              </a:spcAft>
              <a:buNone/>
            </a:pPr>
            <a:r>
              <a:rPr lang="en-US" sz="1260">
                <a:latin typeface="Calibri"/>
                <a:ea typeface="Calibri"/>
                <a:cs typeface="Calibri"/>
                <a:sym typeface="Calibri"/>
              </a:rPr>
              <a:t>It is also important that you use a consistent cadence when calling the score.  Now that players are allowed to begin their service motion before you complete the score, they may pay attention to your cadence and time their serve so that it happens immediately after you complete the score.  This is perfectly acceptable.  If you accidentally change your cadence ( such as a cough during the call ) and that causes the player to strike the ball early, you should stop play, call a referee error, and recall the score. </a:t>
            </a:r>
            <a:endParaRPr/>
          </a:p>
          <a:p>
            <a:pPr indent="0" lvl="0" marL="0" marR="0" rtl="0" algn="l">
              <a:lnSpc>
                <a:spcPct val="87000"/>
              </a:lnSpc>
              <a:spcBef>
                <a:spcPts val="800"/>
              </a:spcBef>
              <a:spcAft>
                <a:spcPts val="0"/>
              </a:spcAft>
              <a:buNone/>
            </a:pPr>
            <a:r>
              <a:rPr lang="en-US" sz="1260">
                <a:latin typeface="Calibri"/>
                <a:ea typeface="Calibri"/>
                <a:cs typeface="Calibri"/>
                <a:sym typeface="Calibri"/>
              </a:rPr>
              <a:t>Since the receiver is allowed to become not ready up until the time you begin calling the score, you might choose to be looking at the receiver when you begin, then transfer your focus to the server as you complete the score.   So, the sequence could be:  Check receiver readiness, check server readiness, look at receiver, begin calling the score, look at the server to watch their serve.</a:t>
            </a:r>
            <a:endParaRPr/>
          </a:p>
          <a:p>
            <a:pPr indent="0" lvl="0" marL="0" marR="0" rtl="0" algn="l">
              <a:lnSpc>
                <a:spcPct val="87000"/>
              </a:lnSpc>
              <a:spcBef>
                <a:spcPts val="800"/>
              </a:spcBef>
              <a:spcAft>
                <a:spcPts val="0"/>
              </a:spcAft>
              <a:buNone/>
            </a:pPr>
            <a:r>
              <a:rPr lang="en-US" sz="1260">
                <a:latin typeface="Calibri"/>
                <a:ea typeface="Calibri"/>
                <a:cs typeface="Calibri"/>
                <a:sym typeface="Calibri"/>
              </a:rPr>
              <a:t>Once you call the score, begin your 10-second count in your head</a:t>
            </a:r>
            <a:endParaRPr/>
          </a:p>
          <a:p>
            <a:pPr indent="0" lvl="0" marL="0" rtl="0" algn="l">
              <a:lnSpc>
                <a:spcPct val="80000"/>
              </a:lnSpc>
              <a:spcBef>
                <a:spcPts val="800"/>
              </a:spcBef>
              <a:spcAft>
                <a:spcPts val="0"/>
              </a:spcAft>
              <a:buNone/>
            </a:pPr>
            <a:r>
              <a:t/>
            </a:r>
            <a:endParaRPr sz="839"/>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 name="Google Shape;96;p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The next few slides will focus on the responsibilities of referees and expectations of the conduct of referees on and off the court</a:t>
            </a:r>
            <a:endParaRPr/>
          </a:p>
          <a:p>
            <a:pPr indent="0" lvl="0" marL="0" marR="0" rtl="0" algn="l">
              <a:lnSpc>
                <a:spcPct val="107000"/>
              </a:lnSpc>
              <a:spcBef>
                <a:spcPts val="0"/>
              </a:spcBef>
              <a:spcAft>
                <a:spcPts val="0"/>
              </a:spcAft>
              <a:buNone/>
            </a:pPr>
            <a:r>
              <a:t/>
            </a:r>
            <a:endParaRPr sz="1800">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Why do we have referees?  So that matches are conducted fairly and flow smoothly throughout the tournament.</a:t>
            </a:r>
            <a:endParaRPr sz="1800">
              <a:latin typeface="Calibri"/>
              <a:ea typeface="Calibri"/>
              <a:cs typeface="Calibri"/>
              <a:sym typeface="Calibri"/>
            </a:endParaRPr>
          </a:p>
          <a:p>
            <a:pPr indent="0" lvl="0" marL="0" marR="0" rtl="0" algn="l">
              <a:lnSpc>
                <a:spcPct val="107000"/>
              </a:lnSpc>
              <a:spcBef>
                <a:spcPts val="0"/>
              </a:spcBef>
              <a:spcAft>
                <a:spcPts val="0"/>
              </a:spcAft>
              <a:buNone/>
            </a:pPr>
            <a:r>
              <a:t/>
            </a:r>
            <a:endParaRPr sz="1800">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The referee is an enabler - not an inhibitor = matches are about the players and the game - NOT about the referee</a:t>
            </a:r>
            <a:endParaRPr sz="1800">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p6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The time immediately after call the score is one of the busiest for a referee.  You have a lot of stuff the think about:</a:t>
            </a:r>
            <a:endParaRPr/>
          </a:p>
          <a:p>
            <a:pPr indent="-342900" lvl="0" marL="342900" marR="0" rtl="0" algn="l">
              <a:lnSpc>
                <a:spcPct val="107000"/>
              </a:lnSpc>
              <a:spcBef>
                <a:spcPts val="800"/>
              </a:spcBef>
              <a:spcAft>
                <a:spcPts val="0"/>
              </a:spcAft>
              <a:buSzPts val="1800"/>
              <a:buFont typeface="Calibri"/>
              <a:buChar char="-"/>
            </a:pPr>
            <a:r>
              <a:rPr lang="en-US" sz="1800">
                <a:latin typeface="Calibri"/>
                <a:ea typeface="Calibri"/>
                <a:cs typeface="Calibri"/>
                <a:sym typeface="Calibri"/>
              </a:rPr>
              <a:t>You are counting in your head</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You are watching for service motion faults, volley serve or drop serve</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You are watching for service foot faults.</a:t>
            </a:r>
            <a:endParaRPr/>
          </a:p>
          <a:p>
            <a:pPr indent="0" lvl="0" marL="0" marR="0" rtl="0" algn="l">
              <a:lnSpc>
                <a:spcPct val="107000"/>
              </a:lnSpc>
              <a:spcBef>
                <a:spcPts val="800"/>
              </a:spcBef>
              <a:spcAft>
                <a:spcPts val="0"/>
              </a:spcAft>
              <a:buNone/>
            </a:pPr>
            <a:r>
              <a:rPr lang="en-US" sz="1800">
                <a:latin typeface="Calibri"/>
                <a:ea typeface="Calibri"/>
                <a:cs typeface="Calibri"/>
                <a:sym typeface="Calibri"/>
              </a:rPr>
              <a:t>So, the combination of focus and peripheral awareness is important.  </a:t>
            </a:r>
            <a:endParaRPr/>
          </a:p>
          <a:p>
            <a:pPr indent="0" lvl="0" marL="0" marR="0" rtl="0" algn="l">
              <a:lnSpc>
                <a:spcPct val="107000"/>
              </a:lnSpc>
              <a:spcBef>
                <a:spcPts val="800"/>
              </a:spcBef>
              <a:spcAft>
                <a:spcPts val="0"/>
              </a:spcAft>
              <a:buNone/>
            </a:pPr>
            <a:r>
              <a:rPr lang="en-US" sz="1800">
                <a:latin typeface="Calibri"/>
                <a:ea typeface="Calibri"/>
                <a:cs typeface="Calibri"/>
                <a:sym typeface="Calibri"/>
              </a:rPr>
              <a:t>If the server does not serve immediately, continue to count in your head.  As you get close to the 10 second limit, the handbook says that you can begin to make ‘subtle’ hand motions to indicate that you are counting.  Some referees will extend their hand out at 5 seconds, then move their hand up and down to count out 6, 7, 8, 9, and 10.  If they still have not served by then, then they call a 10-second violation.</a:t>
            </a:r>
            <a:endParaRPr/>
          </a:p>
          <a:p>
            <a:pPr indent="0" lvl="0" marL="0" rtl="0" algn="l">
              <a:spcBef>
                <a:spcPts val="8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p6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p6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6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6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6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6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7" name="Google Shape;517;p6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6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p6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p6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sz="1800">
                <a:solidFill>
                  <a:srgbClr val="000000"/>
                </a:solidFill>
                <a:latin typeface="Calibri"/>
                <a:ea typeface="Calibri"/>
                <a:cs typeface="Calibri"/>
                <a:sym typeface="Calibri"/>
              </a:rPr>
              <a:t>The primary purpose of referee training is to improve the officiating competency - this is accomplished in three ways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7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7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p7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7" name="Google Shape;567;p7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p7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2" name="Google Shape;582;p7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p7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7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7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1" name="Google Shape;611;p7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8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p8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When you see a fault, call it immediately, loudly, and confidently.   </a:t>
            </a:r>
            <a:endParaRPr/>
          </a:p>
          <a:p>
            <a:pPr indent="0" lvl="0" marL="0" marR="0" rtl="0" algn="l">
              <a:lnSpc>
                <a:spcPct val="107000"/>
              </a:lnSpc>
              <a:spcBef>
                <a:spcPts val="800"/>
              </a:spcBef>
              <a:spcAft>
                <a:spcPts val="0"/>
              </a:spcAft>
              <a:buNone/>
            </a:pPr>
            <a:r>
              <a:rPr lang="en-US" sz="1800">
                <a:latin typeface="Calibri"/>
                <a:ea typeface="Calibri"/>
                <a:cs typeface="Calibri"/>
                <a:sym typeface="Calibri"/>
              </a:rPr>
              <a:t>When you call a fault, you should include enough information to explain the fault to the player. Examples include:</a:t>
            </a:r>
            <a:endParaRPr/>
          </a:p>
          <a:p>
            <a:pPr indent="-342900" lvl="0" marL="342900" marR="0" rtl="0" algn="l">
              <a:lnSpc>
                <a:spcPct val="107000"/>
              </a:lnSpc>
              <a:spcBef>
                <a:spcPts val="800"/>
              </a:spcBef>
              <a:spcAft>
                <a:spcPts val="0"/>
              </a:spcAft>
              <a:buSzPts val="1800"/>
              <a:buFont typeface="Calibri"/>
              <a:buChar char="-"/>
            </a:pPr>
            <a:r>
              <a:rPr lang="en-US" sz="1800">
                <a:latin typeface="Calibri"/>
                <a:ea typeface="Calibri"/>
                <a:cs typeface="Calibri"/>
                <a:sym typeface="Calibri"/>
              </a:rPr>
              <a:t>Service fault: Incorrect receiver</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Service fault: You struck the ball before the score was completely called</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Foot fault: Right foot (NVZ fault)</a:t>
            </a:r>
            <a:endParaRPr/>
          </a:p>
          <a:p>
            <a:pPr indent="-342900" lvl="0" marL="342900" marR="0" rtl="0" algn="l">
              <a:lnSpc>
                <a:spcPct val="107000"/>
              </a:lnSpc>
              <a:spcBef>
                <a:spcPts val="800"/>
              </a:spcBef>
              <a:spcAft>
                <a:spcPts val="0"/>
              </a:spcAft>
              <a:buSzPts val="1800"/>
              <a:buFont typeface="Calibri"/>
              <a:buChar char="-"/>
            </a:pPr>
            <a:r>
              <a:rPr lang="en-US" sz="1800">
                <a:latin typeface="Calibri"/>
                <a:ea typeface="Calibri"/>
                <a:cs typeface="Calibri"/>
                <a:sym typeface="Calibri"/>
              </a:rPr>
              <a:t>Foot fault: Right foot did not reestablish ( NVZ push off fault)</a:t>
            </a:r>
            <a:endParaRPr/>
          </a:p>
          <a:p>
            <a:pPr indent="0" lvl="0" marL="0" marR="0" rtl="0" algn="l">
              <a:lnSpc>
                <a:spcPct val="107000"/>
              </a:lnSpc>
              <a:spcBef>
                <a:spcPts val="800"/>
              </a:spcBef>
              <a:spcAft>
                <a:spcPts val="0"/>
              </a:spcAft>
              <a:buNone/>
            </a:pPr>
            <a:r>
              <a:rPr lang="en-US" sz="1800">
                <a:latin typeface="Calibri"/>
                <a:ea typeface="Calibri"/>
                <a:cs typeface="Calibri"/>
                <a:sym typeface="Calibri"/>
              </a:rPr>
              <a:t>Follow the call with the appropriate result: Point, Second Serve, Side Out</a:t>
            </a:r>
            <a:endParaRPr/>
          </a:p>
          <a:p>
            <a:pPr indent="0" lvl="0" marL="0" rtl="0" algn="l">
              <a:spcBef>
                <a:spcPts val="8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8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8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9" name="Google Shape;639;p8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p8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Watching for NVZ faults is one of the most important functions of a referee.  Train yourself to stay focused.  </a:t>
            </a:r>
            <a:endParaRPr/>
          </a:p>
          <a:p>
            <a:pPr indent="-342900" lvl="0" marL="342900" marR="0" rtl="0" algn="l">
              <a:lnSpc>
                <a:spcPct val="107000"/>
              </a:lnSpc>
              <a:spcBef>
                <a:spcPts val="800"/>
              </a:spcBef>
              <a:spcAft>
                <a:spcPts val="0"/>
              </a:spcAft>
              <a:buSzPts val="1800"/>
              <a:buFont typeface="Calibri"/>
              <a:buChar char="-"/>
            </a:pPr>
            <a:r>
              <a:rPr lang="en-US" sz="1800">
                <a:latin typeface="Calibri"/>
                <a:ea typeface="Calibri"/>
                <a:cs typeface="Calibri"/>
                <a:sym typeface="Calibri"/>
              </a:rPr>
              <a:t>Keep focus on the player most likely to fault, even if play has moved on from them.</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Keep your head still.  Don’t move it from side to side.  You can refocus faster and more accurately by just moving your eyes. </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Don’t follow the ball.  Focus on the feet. </a:t>
            </a:r>
            <a:endParaRPr/>
          </a:p>
          <a:p>
            <a:pPr indent="-342900" lvl="0" marL="342900" marR="0" rtl="0" algn="l">
              <a:lnSpc>
                <a:spcPct val="107000"/>
              </a:lnSpc>
              <a:spcBef>
                <a:spcPts val="0"/>
              </a:spcBef>
              <a:spcAft>
                <a:spcPts val="0"/>
              </a:spcAft>
              <a:buSzPts val="1800"/>
              <a:buFont typeface="Calibri"/>
              <a:buChar char="-"/>
            </a:pPr>
            <a:r>
              <a:rPr lang="en-US" sz="1800">
                <a:latin typeface="Calibri"/>
                <a:ea typeface="Calibri"/>
                <a:cs typeface="Calibri"/>
                <a:sym typeface="Calibri"/>
              </a:rPr>
              <a:t>If it takes you a second to be 100% sure about a fault, that is OK.  Call the fault, even it a couple of additional hits have occurred.</a:t>
            </a:r>
            <a:endParaRPr/>
          </a:p>
          <a:p>
            <a:pPr indent="0" lvl="0" marL="0" rtl="0" algn="l">
              <a:spcBef>
                <a:spcPts val="80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8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8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3" name="Google Shape;663;p8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Font typeface="Calibri"/>
              <a:buNone/>
            </a:pPr>
            <a:r>
              <a:t/>
            </a:r>
            <a:endParaRPr/>
          </a:p>
        </p:txBody>
      </p:sp>
      <p:sp>
        <p:nvSpPr>
          <p:cNvPr id="673" name="Google Shape;67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Font typeface="Calibri"/>
              <a:buNone/>
            </a:pPr>
            <a:r>
              <a:rPr lang="en-US" sz="1800">
                <a:latin typeface="Calibri"/>
                <a:ea typeface="Calibri"/>
                <a:cs typeface="Calibri"/>
                <a:sym typeface="Calibri"/>
              </a:rPr>
              <a:t>Remember that dealing with line call appeals is much lower on your priority list than calling NVZ faults.  If you get a line call appeal that you didn’t see because you were doing your NVZ job, say that without </a:t>
            </a:r>
            <a:endParaRPr/>
          </a:p>
          <a:p>
            <a:pPr indent="0" lvl="0" marL="0" rtl="0" algn="l">
              <a:spcBef>
                <a:spcPts val="0"/>
              </a:spcBef>
              <a:spcAft>
                <a:spcPts val="0"/>
              </a:spcAft>
              <a:buSzPts val="1800"/>
              <a:buFont typeface="Calibri"/>
              <a:buNone/>
            </a:pPr>
            <a:r>
              <a:rPr lang="en-US" sz="1800">
                <a:latin typeface="Calibri"/>
                <a:ea typeface="Calibri"/>
                <a:cs typeface="Calibri"/>
                <a:sym typeface="Calibri"/>
              </a:rPr>
              <a:t>apology.  ‘Ref, did you see that?</a:t>
            </a:r>
            <a:r>
              <a:rPr lang="en-US" sz="1800">
                <a:solidFill>
                  <a:srgbClr val="FF0000"/>
                </a:solidFill>
                <a:latin typeface="Calibri"/>
                <a:ea typeface="Calibri"/>
                <a:cs typeface="Calibri"/>
                <a:sym typeface="Calibri"/>
              </a:rPr>
              <a:t>’  ‘No, didn’t clearly see it”</a:t>
            </a:r>
            <a:endParaRPr/>
          </a:p>
        </p:txBody>
      </p:sp>
      <p:sp>
        <p:nvSpPr>
          <p:cNvPr id="679" name="Google Shape;679;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Font typeface="Calibri"/>
              <a:buNone/>
            </a:pPr>
            <a:r>
              <a:t/>
            </a:r>
            <a:endParaRPr/>
          </a:p>
        </p:txBody>
      </p:sp>
      <p:sp>
        <p:nvSpPr>
          <p:cNvPr id="685" name="Google Shape;685;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Consistency is measured by each referee is officiating the same way in every match in every tournament.</a:t>
            </a:r>
            <a:endParaRPr/>
          </a:p>
          <a:p>
            <a:pPr indent="0" lvl="0" marL="0" marR="0" rtl="0" algn="l">
              <a:lnSpc>
                <a:spcPct val="107000"/>
              </a:lnSpc>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It also means that if a player is participating in a tournament in AZ or CA or FL they deserve referees adhering to the same standards and procedures – they know what to expect</a:t>
            </a:r>
            <a:endParaRPr/>
          </a:p>
          <a:p>
            <a:pPr indent="0" lvl="0" marL="0" marR="0" rtl="0" algn="l">
              <a:lnSpc>
                <a:spcPct val="107000"/>
              </a:lnSpc>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The key to achieving consistency is practice, practice, practice!</a:t>
            </a:r>
            <a:endParaRPr/>
          </a:p>
          <a:p>
            <a:pPr indent="0" lvl="0" marL="0" marR="0" rtl="0" algn="l">
              <a:lnSpc>
                <a:spcPct val="107000"/>
              </a:lnSpc>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000000"/>
                </a:solidFill>
                <a:latin typeface="Calibri"/>
                <a:ea typeface="Calibri"/>
                <a:cs typeface="Calibri"/>
                <a:sym typeface="Calibri"/>
              </a:rPr>
              <a:t>Professionalism is further define by the officiating code of conduct as “professional with a pleasant demeanor”.</a:t>
            </a:r>
            <a:endParaRPr sz="18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9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1" name="Google Shape;691;p9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When you change from First to Second Server, you remove the clip, flip it, and place it over the name of the other team member.  You do not flip the clipboard.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9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7" name="Google Shape;697;p9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The new scoresheet format now has a 0 box.  If the team doesn’t score on their first possession, place the side out mark to the right of the 0.  You may still encounter the old scoresheet, which doesn’t have a 0 box.  In that case, place the side out mark to the left of the 1 box. </a:t>
            </a:r>
            <a:endParaRPr/>
          </a:p>
          <a:p>
            <a:pPr indent="0" lvl="0" marL="0" marR="0" rtl="0" algn="l">
              <a:lnSpc>
                <a:spcPct val="107000"/>
              </a:lnSpc>
              <a:spcBef>
                <a:spcPts val="800"/>
              </a:spcBef>
              <a:spcAft>
                <a:spcPts val="0"/>
              </a:spcAft>
              <a:buNone/>
            </a:pPr>
            <a:r>
              <a:rPr lang="en-US" sz="1800">
                <a:latin typeface="Calibri"/>
                <a:ea typeface="Calibri"/>
                <a:cs typeface="Calibri"/>
                <a:sym typeface="Calibri"/>
              </a:rPr>
              <a:t>If you are in the middle of the game and the team did not score at all on the current side out, you will already have a side out mark to right of their current score.  You do not need to make another mark.  However, you may find that you muscle memory causes you to trace over the existing mark.  That is certainly OK. </a:t>
            </a:r>
            <a:endParaRPr/>
          </a:p>
          <a:p>
            <a:pPr indent="0" lvl="0" marL="0" rtl="0" algn="l">
              <a:spcBef>
                <a:spcPts val="80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9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4" name="Google Shape;704;p9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0"/>
              </a:spcBef>
              <a:spcAft>
                <a:spcPts val="0"/>
              </a:spcAft>
              <a:buSzPts val="1800"/>
              <a:buFont typeface="Calibri"/>
              <a:buNone/>
            </a:pPr>
            <a:r>
              <a:rPr lang="en-US" sz="1800">
                <a:latin typeface="Calibri"/>
                <a:ea typeface="Calibri"/>
                <a:cs typeface="Calibri"/>
                <a:sym typeface="Calibri"/>
              </a:rPr>
              <a:t>Once a rally is over, do your paperwork first.  It is easy to be distracted by questions, errant balls, or hinders.  By the time you deal with the distraction, you may have forgotten the result of the rally. </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0" name="Google Shape;710;p9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p9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4" name="Google Shape;724;p9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9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1" name="Google Shape;731;p9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8" name="Google Shape;738;p9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9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7" name="Google Shape;747;p9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4" name="Google Shape;754;p9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tx">
  <p:cSld name="TITLE_AND_BODY">
    <p:spTree>
      <p:nvGrpSpPr>
        <p:cNvPr id="9" name="Shape 9"/>
        <p:cNvGrpSpPr/>
        <p:nvPr/>
      </p:nvGrpSpPr>
      <p:grpSpPr>
        <a:xfrm>
          <a:off x="0" y="0"/>
          <a:ext cx="0" cy="0"/>
          <a:chOff x="0" y="0"/>
          <a:chExt cx="0" cy="0"/>
        </a:xfrm>
      </p:grpSpPr>
      <p:sp>
        <p:nvSpPr>
          <p:cNvPr id="10" name="Google Shape;10;p279"/>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11" name="Google Shape;11;p279"/>
          <p:cNvSpPr txBox="1"/>
          <p:nvPr>
            <p:ph idx="1" type="body"/>
          </p:nvPr>
        </p:nvSpPr>
        <p:spPr>
          <a:xfrm rot="5400000">
            <a:off x="3922184" y="-1589617"/>
            <a:ext cx="4343401" cy="10723035"/>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12" name="Google Shape;12;p27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5" name="Shape 45"/>
        <p:cNvGrpSpPr/>
        <p:nvPr/>
      </p:nvGrpSpPr>
      <p:grpSpPr>
        <a:xfrm>
          <a:off x="0" y="0"/>
          <a:ext cx="0" cy="0"/>
          <a:chOff x="0" y="0"/>
          <a:chExt cx="0" cy="0"/>
        </a:xfrm>
      </p:grpSpPr>
      <p:sp>
        <p:nvSpPr>
          <p:cNvPr id="46" name="Google Shape;46;p288"/>
          <p:cNvSpPr txBox="1"/>
          <p:nvPr>
            <p:ph type="title"/>
          </p:nvPr>
        </p:nvSpPr>
        <p:spPr>
          <a:xfrm>
            <a:off x="711198" y="611872"/>
            <a:ext cx="5120642" cy="116205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47" name="Google Shape;47;p288"/>
          <p:cNvSpPr txBox="1"/>
          <p:nvPr>
            <p:ph idx="1" type="body"/>
          </p:nvPr>
        </p:nvSpPr>
        <p:spPr>
          <a:xfrm>
            <a:off x="6323765" y="368300"/>
            <a:ext cx="5120641" cy="5575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2420"/>
              <a:buFont typeface="Calibri"/>
              <a:buNone/>
              <a:defRPr sz="2200"/>
            </a:lvl1pPr>
            <a:lvl2pPr indent="-382269" lvl="1" marL="914400" algn="l">
              <a:lnSpc>
                <a:spcPct val="100000"/>
              </a:lnSpc>
              <a:spcBef>
                <a:spcPts val="2000"/>
              </a:spcBef>
              <a:spcAft>
                <a:spcPts val="0"/>
              </a:spcAft>
              <a:buSzPts val="2420"/>
              <a:buChar char="•"/>
              <a:defRPr sz="2200"/>
            </a:lvl2pPr>
            <a:lvl3pPr indent="-382269" lvl="2" marL="1371600" algn="l">
              <a:lnSpc>
                <a:spcPct val="100000"/>
              </a:lnSpc>
              <a:spcBef>
                <a:spcPts val="2000"/>
              </a:spcBef>
              <a:spcAft>
                <a:spcPts val="0"/>
              </a:spcAft>
              <a:buSzPts val="2420"/>
              <a:buChar char="o"/>
              <a:defRPr sz="2200"/>
            </a:lvl3pPr>
            <a:lvl4pPr indent="-382269" lvl="3" marL="1828800" algn="l">
              <a:lnSpc>
                <a:spcPct val="100000"/>
              </a:lnSpc>
              <a:spcBef>
                <a:spcPts val="2000"/>
              </a:spcBef>
              <a:spcAft>
                <a:spcPts val="0"/>
              </a:spcAft>
              <a:buSzPts val="2420"/>
              <a:buChar char="▪"/>
              <a:defRPr sz="2200"/>
            </a:lvl4pPr>
            <a:lvl5pPr indent="-382270" lvl="4" marL="2286000" algn="l">
              <a:lnSpc>
                <a:spcPct val="100000"/>
              </a:lnSpc>
              <a:spcBef>
                <a:spcPts val="2000"/>
              </a:spcBef>
              <a:spcAft>
                <a:spcPts val="0"/>
              </a:spcAft>
              <a:buSzPts val="2420"/>
              <a:buChar char="•"/>
              <a:defRPr sz="22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8" name="Google Shape;48;p288"/>
          <p:cNvSpPr txBox="1"/>
          <p:nvPr>
            <p:ph idx="2" type="body"/>
          </p:nvPr>
        </p:nvSpPr>
        <p:spPr>
          <a:xfrm>
            <a:off x="711198" y="1787855"/>
            <a:ext cx="5120642" cy="372015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9" name="Google Shape;49;p28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0" name="Shape 50"/>
        <p:cNvGrpSpPr/>
        <p:nvPr/>
      </p:nvGrpSpPr>
      <p:grpSpPr>
        <a:xfrm>
          <a:off x="0" y="0"/>
          <a:ext cx="0" cy="0"/>
          <a:chOff x="0" y="0"/>
          <a:chExt cx="0" cy="0"/>
        </a:xfrm>
      </p:grpSpPr>
      <p:sp>
        <p:nvSpPr>
          <p:cNvPr id="51" name="Google Shape;51;p289"/>
          <p:cNvSpPr txBox="1"/>
          <p:nvPr>
            <p:ph type="title"/>
          </p:nvPr>
        </p:nvSpPr>
        <p:spPr>
          <a:xfrm>
            <a:off x="711198" y="611872"/>
            <a:ext cx="5439394" cy="116205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52" name="Google Shape;52;p289"/>
          <p:cNvSpPr txBox="1"/>
          <p:nvPr>
            <p:ph idx="1" type="body"/>
          </p:nvPr>
        </p:nvSpPr>
        <p:spPr>
          <a:xfrm>
            <a:off x="711198" y="1787855"/>
            <a:ext cx="5439394" cy="3720153"/>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2000"/>
              </a:spcBef>
              <a:spcAft>
                <a:spcPts val="0"/>
              </a:spcAft>
              <a:buClr>
                <a:srgbClr val="595959"/>
              </a:buClr>
              <a:buSzPts val="1800"/>
              <a:buFont typeface="Calibri"/>
              <a:buNone/>
              <a:defRPr sz="1800"/>
            </a:lvl1pPr>
            <a:lvl2pPr indent="-228600" lvl="1" marL="914400" algn="ctr">
              <a:lnSpc>
                <a:spcPct val="100000"/>
              </a:lnSpc>
              <a:spcBef>
                <a:spcPts val="2000"/>
              </a:spcBef>
              <a:spcAft>
                <a:spcPts val="0"/>
              </a:spcAft>
              <a:buClr>
                <a:srgbClr val="595959"/>
              </a:buClr>
              <a:buSzPts val="1800"/>
              <a:buNone/>
              <a:defRPr sz="1800"/>
            </a:lvl2pPr>
            <a:lvl3pPr indent="-228600" lvl="2" marL="1371600" algn="ctr">
              <a:lnSpc>
                <a:spcPct val="100000"/>
              </a:lnSpc>
              <a:spcBef>
                <a:spcPts val="2000"/>
              </a:spcBef>
              <a:spcAft>
                <a:spcPts val="0"/>
              </a:spcAft>
              <a:buClr>
                <a:srgbClr val="595959"/>
              </a:buClr>
              <a:buSzPts val="1800"/>
              <a:buNone/>
              <a:defRPr sz="1800"/>
            </a:lvl3pPr>
            <a:lvl4pPr indent="-228600" lvl="3" marL="1828800" algn="ctr">
              <a:lnSpc>
                <a:spcPct val="100000"/>
              </a:lnSpc>
              <a:spcBef>
                <a:spcPts val="2000"/>
              </a:spcBef>
              <a:spcAft>
                <a:spcPts val="0"/>
              </a:spcAft>
              <a:buClr>
                <a:srgbClr val="595959"/>
              </a:buClr>
              <a:buSzPts val="1800"/>
              <a:buNone/>
              <a:defRPr sz="1800"/>
            </a:lvl4pPr>
            <a:lvl5pPr indent="-228600" lvl="4" marL="2286000" algn="ctr">
              <a:lnSpc>
                <a:spcPct val="100000"/>
              </a:lnSpc>
              <a:spcBef>
                <a:spcPts val="2000"/>
              </a:spcBef>
              <a:spcAft>
                <a:spcPts val="0"/>
              </a:spcAft>
              <a:buClr>
                <a:srgbClr val="595959"/>
              </a:buClr>
              <a:buSzPts val="1800"/>
              <a:buNone/>
              <a:defRPr sz="18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53" name="Google Shape;53;p289"/>
          <p:cNvSpPr/>
          <p:nvPr>
            <p:ph idx="2" type="pic"/>
          </p:nvPr>
        </p:nvSpPr>
        <p:spPr>
          <a:xfrm>
            <a:off x="6787488" y="359393"/>
            <a:ext cx="4876801" cy="5318077"/>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803"/>
              </a:srgbClr>
            </a:outerShdw>
          </a:effectLst>
        </p:spPr>
      </p:sp>
      <p:sp>
        <p:nvSpPr>
          <p:cNvPr id="54" name="Google Shape;54;p28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5" name="Shape 55"/>
        <p:cNvGrpSpPr/>
        <p:nvPr/>
      </p:nvGrpSpPr>
      <p:grpSpPr>
        <a:xfrm>
          <a:off x="0" y="0"/>
          <a:ext cx="0" cy="0"/>
          <a:chOff x="0" y="0"/>
          <a:chExt cx="0" cy="0"/>
        </a:xfrm>
      </p:grpSpPr>
      <p:sp>
        <p:nvSpPr>
          <p:cNvPr id="56" name="Google Shape;56;p290"/>
          <p:cNvSpPr txBox="1"/>
          <p:nvPr>
            <p:ph type="title"/>
          </p:nvPr>
        </p:nvSpPr>
        <p:spPr>
          <a:xfrm rot="5400000">
            <a:off x="8054739" y="2139950"/>
            <a:ext cx="5575301" cy="203200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57" name="Google Shape;57;p290"/>
          <p:cNvSpPr txBox="1"/>
          <p:nvPr>
            <p:ph idx="1" type="body"/>
          </p:nvPr>
        </p:nvSpPr>
        <p:spPr>
          <a:xfrm rot="5400000">
            <a:off x="2404532" y="-1303867"/>
            <a:ext cx="5575301" cy="8919636"/>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58" name="Google Shape;58;p29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280"/>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15" name="Google Shape;15;p280"/>
          <p:cNvSpPr txBox="1"/>
          <p:nvPr>
            <p:ph idx="1" type="body"/>
          </p:nvPr>
        </p:nvSpPr>
        <p:spPr>
          <a:xfrm>
            <a:off x="732367" y="1600200"/>
            <a:ext cx="10723035" cy="4343401"/>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16" name="Google Shape;16;p28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 name="Shape 17"/>
        <p:cNvGrpSpPr/>
        <p:nvPr/>
      </p:nvGrpSpPr>
      <p:grpSpPr>
        <a:xfrm>
          <a:off x="0" y="0"/>
          <a:ext cx="0" cy="0"/>
          <a:chOff x="0" y="0"/>
          <a:chExt cx="0" cy="0"/>
        </a:xfrm>
      </p:grpSpPr>
      <p:sp>
        <p:nvSpPr>
          <p:cNvPr id="18" name="Google Shape;18;p28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803"/>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595959"/>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21" name="Google Shape;21;p282"/>
          <p:cNvSpPr txBox="1"/>
          <p:nvPr>
            <p:ph type="title"/>
          </p:nvPr>
        </p:nvSpPr>
        <p:spPr>
          <a:xfrm>
            <a:off x="1763895" y="1524000"/>
            <a:ext cx="8664211" cy="1724868"/>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22" name="Google Shape;22;p282"/>
          <p:cNvSpPr txBox="1"/>
          <p:nvPr>
            <p:ph idx="1" type="body"/>
          </p:nvPr>
        </p:nvSpPr>
        <p:spPr>
          <a:xfrm>
            <a:off x="1763895" y="3299012"/>
            <a:ext cx="8664213" cy="916643"/>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23" name="Google Shape;23;p28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p:cSld name="Title Slide with Picture">
    <p:spTree>
      <p:nvGrpSpPr>
        <p:cNvPr id="24" name="Shape 24"/>
        <p:cNvGrpSpPr/>
        <p:nvPr/>
      </p:nvGrpSpPr>
      <p:grpSpPr>
        <a:xfrm>
          <a:off x="0" y="0"/>
          <a:ext cx="0" cy="0"/>
          <a:chOff x="0" y="0"/>
          <a:chExt cx="0" cy="0"/>
        </a:xfrm>
      </p:grpSpPr>
      <p:sp>
        <p:nvSpPr>
          <p:cNvPr id="25" name="Google Shape;25;p283"/>
          <p:cNvSpPr txBox="1"/>
          <p:nvPr>
            <p:ph type="title"/>
          </p:nvPr>
        </p:nvSpPr>
        <p:spPr>
          <a:xfrm>
            <a:off x="484717" y="3352801"/>
            <a:ext cx="11222568" cy="147002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26" name="Google Shape;26;p283"/>
          <p:cNvSpPr txBox="1"/>
          <p:nvPr>
            <p:ph idx="1" type="body"/>
          </p:nvPr>
        </p:nvSpPr>
        <p:spPr>
          <a:xfrm>
            <a:off x="484717" y="4771030"/>
            <a:ext cx="11222568" cy="972672"/>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27" name="Google Shape;27;p283"/>
          <p:cNvSpPr/>
          <p:nvPr>
            <p:ph idx="2" type="pic"/>
          </p:nvPr>
        </p:nvSpPr>
        <p:spPr>
          <a:xfrm>
            <a:off x="494640" y="363538"/>
            <a:ext cx="11202721" cy="2836862"/>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803"/>
              </a:srgbClr>
            </a:outerShdw>
          </a:effectLst>
        </p:spPr>
      </p:sp>
      <p:sp>
        <p:nvSpPr>
          <p:cNvPr id="28" name="Google Shape;28;p28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 name="Shape 29"/>
        <p:cNvGrpSpPr/>
        <p:nvPr/>
      </p:nvGrpSpPr>
      <p:grpSpPr>
        <a:xfrm>
          <a:off x="0" y="0"/>
          <a:ext cx="0" cy="0"/>
          <a:chOff x="0" y="0"/>
          <a:chExt cx="0" cy="0"/>
        </a:xfrm>
      </p:grpSpPr>
      <p:sp>
        <p:nvSpPr>
          <p:cNvPr id="30" name="Google Shape;30;p284"/>
          <p:cNvSpPr txBox="1"/>
          <p:nvPr>
            <p:ph type="title"/>
          </p:nvPr>
        </p:nvSpPr>
        <p:spPr>
          <a:xfrm>
            <a:off x="732367" y="2403144"/>
            <a:ext cx="10742084" cy="136207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1" name="Google Shape;31;p284"/>
          <p:cNvSpPr txBox="1"/>
          <p:nvPr>
            <p:ph idx="1" type="body"/>
          </p:nvPr>
        </p:nvSpPr>
        <p:spPr>
          <a:xfrm>
            <a:off x="732367" y="3736006"/>
            <a:ext cx="10742084" cy="1500188"/>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32" name="Google Shape;32;p28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285"/>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5" name="Google Shape;35;p285"/>
          <p:cNvSpPr txBox="1"/>
          <p:nvPr>
            <p:ph idx="1" type="body"/>
          </p:nvPr>
        </p:nvSpPr>
        <p:spPr>
          <a:xfrm>
            <a:off x="732367" y="1600200"/>
            <a:ext cx="5120641" cy="4343401"/>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1600"/>
              </a:spcBef>
              <a:spcAft>
                <a:spcPts val="0"/>
              </a:spcAft>
              <a:buSzPts val="2200"/>
              <a:buFont typeface="Calibri"/>
              <a:buNone/>
              <a:defRPr sz="2000"/>
            </a:lvl1pPr>
            <a:lvl2pPr indent="-368300" lvl="1" marL="914400" algn="l">
              <a:lnSpc>
                <a:spcPct val="100000"/>
              </a:lnSpc>
              <a:spcBef>
                <a:spcPts val="1600"/>
              </a:spcBef>
              <a:spcAft>
                <a:spcPts val="0"/>
              </a:spcAft>
              <a:buSzPts val="2200"/>
              <a:buChar char="•"/>
              <a:defRPr sz="2000"/>
            </a:lvl2pPr>
            <a:lvl3pPr indent="-368300" lvl="2" marL="1371600" algn="l">
              <a:lnSpc>
                <a:spcPct val="100000"/>
              </a:lnSpc>
              <a:spcBef>
                <a:spcPts val="1600"/>
              </a:spcBef>
              <a:spcAft>
                <a:spcPts val="0"/>
              </a:spcAft>
              <a:buSzPts val="2200"/>
              <a:buChar char="o"/>
              <a:defRPr sz="2000"/>
            </a:lvl3pPr>
            <a:lvl4pPr indent="-368300" lvl="3" marL="1828800" algn="l">
              <a:lnSpc>
                <a:spcPct val="100000"/>
              </a:lnSpc>
              <a:spcBef>
                <a:spcPts val="1600"/>
              </a:spcBef>
              <a:spcAft>
                <a:spcPts val="0"/>
              </a:spcAft>
              <a:buSzPts val="2200"/>
              <a:buChar char="▪"/>
              <a:defRPr sz="2000"/>
            </a:lvl4pPr>
            <a:lvl5pPr indent="-368300" lvl="4" marL="2286000" algn="l">
              <a:lnSpc>
                <a:spcPct val="100000"/>
              </a:lnSpc>
              <a:spcBef>
                <a:spcPts val="1600"/>
              </a:spcBef>
              <a:spcAft>
                <a:spcPts val="0"/>
              </a:spcAft>
              <a:buSzPts val="2200"/>
              <a:buChar char="•"/>
              <a:defRPr sz="20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36" name="Google Shape;36;p28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286"/>
          <p:cNvSpPr txBox="1"/>
          <p:nvPr>
            <p:ph type="title"/>
          </p:nvPr>
        </p:nvSpPr>
        <p:spPr>
          <a:xfrm>
            <a:off x="732364" y="107576"/>
            <a:ext cx="10723036"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9" name="Google Shape;39;p286"/>
          <p:cNvSpPr txBox="1"/>
          <p:nvPr>
            <p:ph idx="1" type="body"/>
          </p:nvPr>
        </p:nvSpPr>
        <p:spPr>
          <a:xfrm>
            <a:off x="732364" y="1453224"/>
            <a:ext cx="5120642" cy="750888"/>
          </a:xfrm>
          <a:prstGeom prst="rect">
            <a:avLst/>
          </a:prstGeom>
          <a:noFill/>
          <a:ln>
            <a:noFill/>
          </a:ln>
        </p:spPr>
        <p:txBody>
          <a:bodyPr anchorCtr="0" anchor="b" bIns="45700" lIns="45700" spcFirstLastPara="1" rIns="45700" wrap="square" tIns="45700">
            <a:normAutofit/>
          </a:bodyPr>
          <a:lstStyle>
            <a:lvl1pPr indent="-228600" lvl="0" marL="457200" algn="ctr">
              <a:lnSpc>
                <a:spcPct val="100000"/>
              </a:lnSpc>
              <a:spcBef>
                <a:spcPts val="0"/>
              </a:spcBef>
              <a:spcAft>
                <a:spcPts val="0"/>
              </a:spcAft>
              <a:buClr>
                <a:srgbClr val="6FB7D7"/>
              </a:buClr>
              <a:buSzPts val="4800"/>
              <a:buFont typeface="Calibri"/>
              <a:buNone/>
              <a:defRPr>
                <a:solidFill>
                  <a:srgbClr val="6FB7D7"/>
                </a:solidFill>
              </a:defRPr>
            </a:lvl1pPr>
            <a:lvl2pPr indent="-228600" lvl="1" marL="914400" algn="ctr">
              <a:lnSpc>
                <a:spcPct val="100000"/>
              </a:lnSpc>
              <a:spcBef>
                <a:spcPts val="0"/>
              </a:spcBef>
              <a:spcAft>
                <a:spcPts val="0"/>
              </a:spcAft>
              <a:buClr>
                <a:srgbClr val="6FB7D7"/>
              </a:buClr>
              <a:buSzPts val="4000"/>
              <a:buNone/>
              <a:defRPr>
                <a:solidFill>
                  <a:srgbClr val="6FB7D7"/>
                </a:solidFill>
              </a:defRPr>
            </a:lvl2pPr>
            <a:lvl3pPr indent="-228600" lvl="2" marL="1371600" algn="ctr">
              <a:lnSpc>
                <a:spcPct val="100000"/>
              </a:lnSpc>
              <a:spcBef>
                <a:spcPts val="0"/>
              </a:spcBef>
              <a:spcAft>
                <a:spcPts val="0"/>
              </a:spcAft>
              <a:buClr>
                <a:srgbClr val="6FB7D7"/>
              </a:buClr>
              <a:buSzPts val="3600"/>
              <a:buNone/>
              <a:defRPr>
                <a:solidFill>
                  <a:srgbClr val="6FB7D7"/>
                </a:solidFill>
              </a:defRPr>
            </a:lvl3pPr>
            <a:lvl4pPr indent="-228600" lvl="3" marL="1828800" algn="ctr">
              <a:lnSpc>
                <a:spcPct val="100000"/>
              </a:lnSpc>
              <a:spcBef>
                <a:spcPts val="0"/>
              </a:spcBef>
              <a:spcAft>
                <a:spcPts val="0"/>
              </a:spcAft>
              <a:buClr>
                <a:srgbClr val="6FB7D7"/>
              </a:buClr>
              <a:buSzPts val="3200"/>
              <a:buNone/>
              <a:defRPr>
                <a:solidFill>
                  <a:srgbClr val="6FB7D7"/>
                </a:solidFill>
              </a:defRPr>
            </a:lvl4pPr>
            <a:lvl5pPr indent="-228600" lvl="4" marL="2286000" algn="ctr">
              <a:lnSpc>
                <a:spcPct val="100000"/>
              </a:lnSpc>
              <a:spcBef>
                <a:spcPts val="0"/>
              </a:spcBef>
              <a:spcAft>
                <a:spcPts val="0"/>
              </a:spcAft>
              <a:buClr>
                <a:srgbClr val="6FB7D7"/>
              </a:buClr>
              <a:buSzPts val="2400"/>
              <a:buNone/>
              <a:defRPr>
                <a:solidFill>
                  <a:srgbClr val="6FB7D7"/>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0" name="Google Shape;40;p286"/>
          <p:cNvSpPr txBox="1"/>
          <p:nvPr>
            <p:ph idx="2" type="body"/>
          </p:nvPr>
        </p:nvSpPr>
        <p:spPr>
          <a:xfrm>
            <a:off x="6334759" y="1453224"/>
            <a:ext cx="5120641" cy="750888"/>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1" name="Google Shape;41;p28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287"/>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44" name="Google Shape;44;p28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3600"/>
              <a:buFont typeface="Source Sans Pro"/>
              <a:buNone/>
              <a:defRPr/>
            </a:lvl1pPr>
            <a:lvl2pPr indent="0" lvl="1" marL="0" algn="r">
              <a:lnSpc>
                <a:spcPct val="100000"/>
              </a:lnSpc>
              <a:spcBef>
                <a:spcPts val="0"/>
              </a:spcBef>
              <a:spcAft>
                <a:spcPts val="0"/>
              </a:spcAft>
              <a:buClr>
                <a:srgbClr val="FFFFFF"/>
              </a:buClr>
              <a:buSzPts val="3600"/>
              <a:buFont typeface="Source Sans Pro"/>
              <a:buNone/>
              <a:defRPr/>
            </a:lvl2pPr>
            <a:lvl3pPr indent="0" lvl="2" marL="0" algn="r">
              <a:lnSpc>
                <a:spcPct val="100000"/>
              </a:lnSpc>
              <a:spcBef>
                <a:spcPts val="0"/>
              </a:spcBef>
              <a:spcAft>
                <a:spcPts val="0"/>
              </a:spcAft>
              <a:buClr>
                <a:srgbClr val="FFFFFF"/>
              </a:buClr>
              <a:buSzPts val="3600"/>
              <a:buFont typeface="Source Sans Pro"/>
              <a:buNone/>
              <a:defRPr/>
            </a:lvl3pPr>
            <a:lvl4pPr indent="0" lvl="3" marL="0" algn="r">
              <a:lnSpc>
                <a:spcPct val="100000"/>
              </a:lnSpc>
              <a:spcBef>
                <a:spcPts val="0"/>
              </a:spcBef>
              <a:spcAft>
                <a:spcPts val="0"/>
              </a:spcAft>
              <a:buClr>
                <a:srgbClr val="FFFFFF"/>
              </a:buClr>
              <a:buSzPts val="3600"/>
              <a:buFont typeface="Source Sans Pro"/>
              <a:buNone/>
              <a:defRPr/>
            </a:lvl4pPr>
            <a:lvl5pPr indent="0" lvl="4" marL="0" algn="r">
              <a:lnSpc>
                <a:spcPct val="100000"/>
              </a:lnSpc>
              <a:spcBef>
                <a:spcPts val="0"/>
              </a:spcBef>
              <a:spcAft>
                <a:spcPts val="0"/>
              </a:spcAft>
              <a:buClr>
                <a:srgbClr val="FFFFFF"/>
              </a:buClr>
              <a:buSzPts val="3600"/>
              <a:buFont typeface="Source Sans Pro"/>
              <a:buNone/>
              <a:defRPr/>
            </a:lvl5pPr>
            <a:lvl6pPr indent="0" lvl="5" marL="0" algn="r">
              <a:lnSpc>
                <a:spcPct val="100000"/>
              </a:lnSpc>
              <a:spcBef>
                <a:spcPts val="0"/>
              </a:spcBef>
              <a:spcAft>
                <a:spcPts val="0"/>
              </a:spcAft>
              <a:buClr>
                <a:srgbClr val="FFFFFF"/>
              </a:buClr>
              <a:buSzPts val="3600"/>
              <a:buFont typeface="Source Sans Pro"/>
              <a:buNone/>
              <a:defRPr/>
            </a:lvl6pPr>
            <a:lvl7pPr indent="0" lvl="6" marL="0" algn="r">
              <a:lnSpc>
                <a:spcPct val="100000"/>
              </a:lnSpc>
              <a:spcBef>
                <a:spcPts val="0"/>
              </a:spcBef>
              <a:spcAft>
                <a:spcPts val="0"/>
              </a:spcAft>
              <a:buClr>
                <a:srgbClr val="FFFFFF"/>
              </a:buClr>
              <a:buSzPts val="3600"/>
              <a:buFont typeface="Source Sans Pro"/>
              <a:buNone/>
              <a:defRPr/>
            </a:lvl7pPr>
            <a:lvl8pPr indent="0" lvl="7" marL="0" algn="r">
              <a:lnSpc>
                <a:spcPct val="100000"/>
              </a:lnSpc>
              <a:spcBef>
                <a:spcPts val="0"/>
              </a:spcBef>
              <a:spcAft>
                <a:spcPts val="0"/>
              </a:spcAft>
              <a:buClr>
                <a:srgbClr val="FFFFFF"/>
              </a:buClr>
              <a:buSzPts val="3600"/>
              <a:buFont typeface="Source Sans Pro"/>
              <a:buNone/>
              <a:defRPr/>
            </a:lvl8pPr>
            <a:lvl9pPr indent="0" lvl="8" marL="0" algn="r">
              <a:lnSpc>
                <a:spcPct val="100000"/>
              </a:lnSpc>
              <a:spcBef>
                <a:spcPts val="0"/>
              </a:spcBef>
              <a:spcAft>
                <a:spcPts val="0"/>
              </a:spcAft>
              <a:buClr>
                <a:srgbClr val="FFFFFF"/>
              </a:buClr>
              <a:buSzPts val="3600"/>
              <a:buFont typeface="Source Sans Pro"/>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8"/>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marR="0" rtl="0" algn="ctr">
              <a:lnSpc>
                <a:spcPct val="100000"/>
              </a:lnSpc>
              <a:spcBef>
                <a:spcPts val="0"/>
              </a:spcBef>
              <a:spcAft>
                <a:spcPts val="0"/>
              </a:spcAft>
              <a:buClr>
                <a:schemeClr val="accent1"/>
              </a:buClr>
              <a:buSzPts val="4600"/>
              <a:buFont typeface="Calibri"/>
              <a:buNone/>
              <a:defRPr b="0" i="0" sz="4600" u="none" cap="none" strike="noStrike">
                <a:solidFill>
                  <a:schemeClr val="accent1"/>
                </a:solidFill>
                <a:latin typeface="Calibri"/>
                <a:ea typeface="Calibri"/>
                <a:cs typeface="Calibri"/>
                <a:sym typeface="Calibri"/>
              </a:defRPr>
            </a:lvl1pPr>
            <a:lvl2pPr lvl="1"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2pPr>
            <a:lvl3pPr lvl="2"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3pPr>
            <a:lvl4pPr lvl="3"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4pPr>
            <a:lvl5pPr lvl="4"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5pPr>
            <a:lvl6pPr lvl="5"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6pPr>
            <a:lvl7pPr lvl="6"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7pPr>
            <a:lvl8pPr lvl="7"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8pPr>
            <a:lvl9pPr lvl="8" marR="0" rtl="0" algn="ctr">
              <a:lnSpc>
                <a:spcPct val="100000"/>
              </a:lnSpc>
              <a:spcBef>
                <a:spcPts val="0"/>
              </a:spcBef>
              <a:spcAft>
                <a:spcPts val="0"/>
              </a:spcAft>
              <a:buClr>
                <a:schemeClr val="accent1"/>
              </a:buClr>
              <a:buSzPts val="4600"/>
              <a:buFont typeface="Source Sans Pro"/>
              <a:buNone/>
              <a:defRPr b="0" i="0" sz="4600" u="none" cap="none" strike="noStrike">
                <a:solidFill>
                  <a:schemeClr val="accent1"/>
                </a:solidFill>
                <a:latin typeface="Source Sans Pro"/>
                <a:ea typeface="Source Sans Pro"/>
                <a:cs typeface="Source Sans Pro"/>
                <a:sym typeface="Source Sans Pro"/>
              </a:defRPr>
            </a:lvl9pPr>
          </a:lstStyle>
          <a:p/>
        </p:txBody>
      </p:sp>
      <p:sp>
        <p:nvSpPr>
          <p:cNvPr id="7" name="Google Shape;7;p278"/>
          <p:cNvSpPr txBox="1"/>
          <p:nvPr>
            <p:ph idx="1" type="body"/>
          </p:nvPr>
        </p:nvSpPr>
        <p:spPr>
          <a:xfrm>
            <a:off x="732367" y="1600200"/>
            <a:ext cx="10723035" cy="4343401"/>
          </a:xfrm>
          <a:prstGeom prst="rect">
            <a:avLst/>
          </a:prstGeom>
          <a:noFill/>
          <a:ln>
            <a:noFill/>
          </a:ln>
        </p:spPr>
        <p:txBody>
          <a:bodyPr anchorCtr="0" anchor="t" bIns="45700" lIns="45700" spcFirstLastPara="1" rIns="45700" wrap="square" tIns="45700">
            <a:normAutofit/>
          </a:bodyPr>
          <a:lstStyle>
            <a:lvl1pPr indent="-228600" lvl="0" marL="457200" marR="0" rtl="0" algn="l">
              <a:lnSpc>
                <a:spcPct val="100000"/>
              </a:lnSpc>
              <a:spcBef>
                <a:spcPts val="2000"/>
              </a:spcBef>
              <a:spcAft>
                <a:spcPts val="0"/>
              </a:spcAft>
              <a:buClr>
                <a:srgbClr val="6FB7D7"/>
              </a:buClr>
              <a:buSzPts val="5280"/>
              <a:buFont typeface="Calibri"/>
              <a:buNone/>
              <a:defRPr b="0" i="0" sz="4800" u="none" cap="none" strike="noStrike">
                <a:solidFill>
                  <a:srgbClr val="595959"/>
                </a:solidFill>
                <a:latin typeface="Calibri"/>
                <a:ea typeface="Calibri"/>
                <a:cs typeface="Calibri"/>
                <a:sym typeface="Calibri"/>
              </a:defRPr>
            </a:lvl1pPr>
            <a:lvl2pPr indent="-508000" lvl="1" marL="914400" marR="0" rtl="0" algn="l">
              <a:lnSpc>
                <a:spcPct val="100000"/>
              </a:lnSpc>
              <a:spcBef>
                <a:spcPts val="2000"/>
              </a:spcBef>
              <a:spcAft>
                <a:spcPts val="0"/>
              </a:spcAft>
              <a:buClr>
                <a:srgbClr val="6FB7D7"/>
              </a:buClr>
              <a:buSzPts val="4400"/>
              <a:buFont typeface="Arial"/>
              <a:buChar char="•"/>
              <a:defRPr b="0" i="0" sz="4000" u="none" cap="none" strike="noStrike">
                <a:solidFill>
                  <a:srgbClr val="595959"/>
                </a:solidFill>
                <a:latin typeface="Calibri"/>
                <a:ea typeface="Calibri"/>
                <a:cs typeface="Calibri"/>
                <a:sym typeface="Calibri"/>
              </a:defRPr>
            </a:lvl2pPr>
            <a:lvl3pPr indent="-480060" lvl="2" marL="1371600" marR="0" rtl="0" algn="l">
              <a:lnSpc>
                <a:spcPct val="100000"/>
              </a:lnSpc>
              <a:spcBef>
                <a:spcPts val="2000"/>
              </a:spcBef>
              <a:spcAft>
                <a:spcPts val="0"/>
              </a:spcAft>
              <a:buClr>
                <a:srgbClr val="6FB7D7"/>
              </a:buClr>
              <a:buSzPts val="3960"/>
              <a:buFont typeface="Courier New"/>
              <a:buChar char="o"/>
              <a:defRPr b="0" i="0" sz="3600" u="none" cap="none" strike="noStrike">
                <a:solidFill>
                  <a:srgbClr val="595959"/>
                </a:solidFill>
                <a:latin typeface="Calibri"/>
                <a:ea typeface="Calibri"/>
                <a:cs typeface="Calibri"/>
                <a:sym typeface="Calibri"/>
              </a:defRPr>
            </a:lvl3pPr>
            <a:lvl4pPr indent="-452119" lvl="3" marL="1828800" marR="0" rtl="0" algn="l">
              <a:lnSpc>
                <a:spcPct val="100000"/>
              </a:lnSpc>
              <a:spcBef>
                <a:spcPts val="2000"/>
              </a:spcBef>
              <a:spcAft>
                <a:spcPts val="0"/>
              </a:spcAft>
              <a:buClr>
                <a:srgbClr val="6FB7D7"/>
              </a:buClr>
              <a:buSzPts val="3520"/>
              <a:buFont typeface="Noto Sans Symbols"/>
              <a:buChar char="▪"/>
              <a:defRPr b="0" i="0" sz="3200" u="none" cap="none" strike="noStrike">
                <a:solidFill>
                  <a:srgbClr val="595959"/>
                </a:solidFill>
                <a:latin typeface="Calibri"/>
                <a:ea typeface="Calibri"/>
                <a:cs typeface="Calibri"/>
                <a:sym typeface="Calibri"/>
              </a:defRPr>
            </a:lvl4pPr>
            <a:lvl5pPr indent="-396239" lvl="4" marL="2286000" marR="0" rtl="0" algn="l">
              <a:lnSpc>
                <a:spcPct val="100000"/>
              </a:lnSpc>
              <a:spcBef>
                <a:spcPts val="2000"/>
              </a:spcBef>
              <a:spcAft>
                <a:spcPts val="0"/>
              </a:spcAft>
              <a:buClr>
                <a:srgbClr val="6FB7D7"/>
              </a:buClr>
              <a:buSzPts val="2640"/>
              <a:buFont typeface="Arial"/>
              <a:buChar char="•"/>
              <a:defRPr b="0" i="0" sz="2400" u="none" cap="none" strike="noStrike">
                <a:solidFill>
                  <a:srgbClr val="595959"/>
                </a:solidFill>
                <a:latin typeface="Calibri"/>
                <a:ea typeface="Calibri"/>
                <a:cs typeface="Calibri"/>
                <a:sym typeface="Calibri"/>
              </a:defRPr>
            </a:lvl5pPr>
            <a:lvl6pPr indent="-381000" lvl="5" marL="2743200" marR="0" rtl="0" algn="l">
              <a:lnSpc>
                <a:spcPct val="100000"/>
              </a:lnSpc>
              <a:spcBef>
                <a:spcPts val="2000"/>
              </a:spcBef>
              <a:spcAft>
                <a:spcPts val="0"/>
              </a:spcAft>
              <a:buClr>
                <a:srgbClr val="6FB7D7"/>
              </a:buClr>
              <a:buSzPts val="2400"/>
              <a:buFont typeface="Source Sans Pro"/>
              <a:buChar char="•"/>
              <a:defRPr b="0" i="0" sz="2400" u="none" cap="none" strike="noStrike">
                <a:solidFill>
                  <a:srgbClr val="595959"/>
                </a:solidFill>
                <a:latin typeface="Source Sans Pro"/>
                <a:ea typeface="Source Sans Pro"/>
                <a:cs typeface="Source Sans Pro"/>
                <a:sym typeface="Source Sans Pro"/>
              </a:defRPr>
            </a:lvl6pPr>
            <a:lvl7pPr indent="-381000" lvl="6" marL="3200400" marR="0" rtl="0" algn="l">
              <a:lnSpc>
                <a:spcPct val="100000"/>
              </a:lnSpc>
              <a:spcBef>
                <a:spcPts val="2000"/>
              </a:spcBef>
              <a:spcAft>
                <a:spcPts val="0"/>
              </a:spcAft>
              <a:buClr>
                <a:srgbClr val="6FB7D7"/>
              </a:buClr>
              <a:buSzPts val="2400"/>
              <a:buFont typeface="Source Sans Pro"/>
              <a:buChar char="•"/>
              <a:defRPr b="0" i="0" sz="2400" u="none" cap="none" strike="noStrike">
                <a:solidFill>
                  <a:srgbClr val="595959"/>
                </a:solidFill>
                <a:latin typeface="Source Sans Pro"/>
                <a:ea typeface="Source Sans Pro"/>
                <a:cs typeface="Source Sans Pro"/>
                <a:sym typeface="Source Sans Pro"/>
              </a:defRPr>
            </a:lvl7pPr>
            <a:lvl8pPr indent="-381000" lvl="7" marL="3657600" marR="0" rtl="0" algn="l">
              <a:lnSpc>
                <a:spcPct val="100000"/>
              </a:lnSpc>
              <a:spcBef>
                <a:spcPts val="2000"/>
              </a:spcBef>
              <a:spcAft>
                <a:spcPts val="0"/>
              </a:spcAft>
              <a:buClr>
                <a:srgbClr val="6FB7D7"/>
              </a:buClr>
              <a:buSzPts val="2400"/>
              <a:buFont typeface="Source Sans Pro"/>
              <a:buChar char="•"/>
              <a:defRPr b="0" i="0" sz="2400" u="none" cap="none" strike="noStrike">
                <a:solidFill>
                  <a:srgbClr val="595959"/>
                </a:solidFill>
                <a:latin typeface="Source Sans Pro"/>
                <a:ea typeface="Source Sans Pro"/>
                <a:cs typeface="Source Sans Pro"/>
                <a:sym typeface="Source Sans Pro"/>
              </a:defRPr>
            </a:lvl8pPr>
            <a:lvl9pPr indent="-381000" lvl="8" marL="4114800" marR="0" rtl="0" algn="l">
              <a:lnSpc>
                <a:spcPct val="100000"/>
              </a:lnSpc>
              <a:spcBef>
                <a:spcPts val="2000"/>
              </a:spcBef>
              <a:spcAft>
                <a:spcPts val="0"/>
              </a:spcAft>
              <a:buClr>
                <a:srgbClr val="6FB7D7"/>
              </a:buClr>
              <a:buSzPts val="2400"/>
              <a:buFont typeface="Source Sans Pro"/>
              <a:buChar char="•"/>
              <a:defRPr b="0" i="0" sz="2400" u="none" cap="none" strike="noStrike">
                <a:solidFill>
                  <a:srgbClr val="595959"/>
                </a:solidFill>
                <a:latin typeface="Source Sans Pro"/>
                <a:ea typeface="Source Sans Pro"/>
                <a:cs typeface="Source Sans Pro"/>
                <a:sym typeface="Source Sans Pro"/>
              </a:defRPr>
            </a:lvl9pPr>
          </a:lstStyle>
          <a:p/>
        </p:txBody>
      </p:sp>
      <p:sp>
        <p:nvSpPr>
          <p:cNvPr id="8" name="Google Shape;8;p27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FFFFFF"/>
              </a:buClr>
              <a:buSzPts val="3600"/>
              <a:buFont typeface="Source Sans Pro"/>
              <a:buNone/>
              <a:defRPr b="0" i="0" sz="36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5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6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59.png"/><Relationship Id="rId4" Type="http://schemas.openxmlformats.org/officeDocument/2006/relationships/image" Target="../media/image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58.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5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6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7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74.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66.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42.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6.png"/><Relationship Id="rId6" Type="http://schemas.openxmlformats.org/officeDocument/2006/relationships/image" Target="../media/image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87.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8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9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9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8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86.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75.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83.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89.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9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78.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9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0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42.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9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0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0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98.png"/><Relationship Id="rId4" Type="http://schemas.openxmlformats.org/officeDocument/2006/relationships/image" Target="../media/image8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1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9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9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0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9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5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0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0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03.png"/><Relationship Id="rId4" Type="http://schemas.openxmlformats.org/officeDocument/2006/relationships/image" Target="../media/image11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1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0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1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1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11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42.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2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1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115.pn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122.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hyperlink" Target="https://usapickleball.org/news/usa-pickleball-announces-two-new-sanctioning-formats/" TargetMode="External"/><Relationship Id="rId4" Type="http://schemas.openxmlformats.org/officeDocument/2006/relationships/hyperlink" Target="https://usapickleball.org/?s=Mini-Singles"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123.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12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1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1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13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12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124.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130.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28.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2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29.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7.png"/><Relationship Id="rId12"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nvSpPr>
        <p:spPr>
          <a:xfrm>
            <a:off x="150920" y="731162"/>
            <a:ext cx="11869445" cy="378565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Officiating Pickleball</a:t>
            </a:r>
            <a:endParaRPr/>
          </a:p>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2023</a:t>
            </a:r>
            <a:endParaRPr/>
          </a:p>
          <a:p>
            <a:pPr indent="0" lvl="0" marL="0" marR="0" rtl="0" algn="ctr">
              <a:lnSpc>
                <a:spcPct val="100000"/>
              </a:lnSpc>
              <a:spcBef>
                <a:spcPts val="0"/>
              </a:spcBef>
              <a:spcAft>
                <a:spcPts val="0"/>
              </a:spcAft>
              <a:buClr>
                <a:srgbClr val="FF0000"/>
              </a:buClr>
              <a:buSzPts val="8000"/>
              <a:buFont typeface="Source Sans Pro"/>
              <a:buNone/>
            </a:pPr>
            <a:r>
              <a:rPr b="1" i="0" lang="en-US" sz="8000" u="none" cap="none" strike="noStrike">
                <a:solidFill>
                  <a:srgbClr val="FF0000"/>
                </a:solidFill>
                <a:latin typeface="Source Sans Pro"/>
                <a:ea typeface="Source Sans Pro"/>
                <a:cs typeface="Source Sans Pro"/>
                <a:sym typeface="Source Sans Pro"/>
              </a:rPr>
              <a:t>Day 1</a:t>
            </a:r>
            <a:endParaRPr b="0" i="0" sz="1800" u="none" cap="none" strike="noStrike">
              <a:solidFill>
                <a:srgbClr val="FF0000"/>
              </a:solidFill>
              <a:latin typeface="Source Sans Pro"/>
              <a:ea typeface="Source Sans Pro"/>
              <a:cs typeface="Source Sans Pro"/>
              <a:sym typeface="Source Sans Pro"/>
            </a:endParaRPr>
          </a:p>
        </p:txBody>
      </p:sp>
      <p:sp>
        <p:nvSpPr>
          <p:cNvPr id="64" name="Google Shape;64;p1"/>
          <p:cNvSpPr txBox="1"/>
          <p:nvPr/>
        </p:nvSpPr>
        <p:spPr>
          <a:xfrm>
            <a:off x="8639431" y="6126838"/>
            <a:ext cx="2437436" cy="9233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2023  USA Pickleball</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01/31/2023</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6" id="65" name="Google Shape;65;p1"/>
          <p:cNvPicPr preferRelativeResize="0"/>
          <p:nvPr/>
        </p:nvPicPr>
        <p:blipFill rotWithShape="1">
          <a:blip r:embed="rId3">
            <a:alphaModFix/>
          </a:blip>
          <a:srcRect b="0" l="0" r="0" t="0"/>
          <a:stretch/>
        </p:blipFill>
        <p:spPr>
          <a:xfrm>
            <a:off x="1258958" y="4305129"/>
            <a:ext cx="3124605" cy="1958303"/>
          </a:xfrm>
          <a:prstGeom prst="rect">
            <a:avLst/>
          </a:prstGeom>
          <a:noFill/>
          <a:ln>
            <a:noFill/>
          </a:ln>
        </p:spPr>
      </p:pic>
      <p:sp>
        <p:nvSpPr>
          <p:cNvPr id="66" name="Google Shape;66;p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idx="1" type="body"/>
          </p:nvPr>
        </p:nvSpPr>
        <p:spPr>
          <a:xfrm>
            <a:off x="257121" y="411050"/>
            <a:ext cx="11114841" cy="6446950"/>
          </a:xfrm>
          <a:prstGeom prst="rect">
            <a:avLst/>
          </a:prstGeom>
          <a:noFill/>
          <a:ln>
            <a:noFill/>
          </a:ln>
        </p:spPr>
        <p:txBody>
          <a:bodyPr anchorCtr="0" anchor="t" bIns="45700" lIns="45700" spcFirstLastPara="1" rIns="45700" wrap="square" tIns="45700">
            <a:normAutofit fontScale="92500" lnSpcReduction="20000"/>
          </a:bodyPr>
          <a:lstStyle/>
          <a:p>
            <a:pPr indent="349250" lvl="1" marL="0" rtl="0" algn="ctr">
              <a:lnSpc>
                <a:spcPct val="100000"/>
              </a:lnSpc>
              <a:spcBef>
                <a:spcPts val="0"/>
              </a:spcBef>
              <a:spcAft>
                <a:spcPts val="0"/>
              </a:spcAft>
              <a:buSzPct val="100000"/>
              <a:buFont typeface="Noto Sans Symbols"/>
              <a:buNone/>
            </a:pPr>
            <a:r>
              <a:rPr lang="en-US" sz="7000"/>
              <a:t>Code of Conduct </a:t>
            </a:r>
            <a:endParaRPr/>
          </a:p>
          <a:p>
            <a:pPr indent="349250" lvl="1" marL="0" rtl="0" algn="ctr">
              <a:lnSpc>
                <a:spcPct val="100000"/>
              </a:lnSpc>
              <a:spcBef>
                <a:spcPts val="1200"/>
              </a:spcBef>
              <a:spcAft>
                <a:spcPts val="0"/>
              </a:spcAft>
              <a:buSzPct val="100000"/>
              <a:buFont typeface="Noto Sans Symbols"/>
              <a:buNone/>
            </a:pPr>
            <a:r>
              <a:t/>
            </a:r>
            <a:endParaRPr sz="1500"/>
          </a:p>
          <a:p>
            <a:pPr indent="349250" lvl="1" marL="0" rtl="0" algn="ctr">
              <a:lnSpc>
                <a:spcPct val="100000"/>
              </a:lnSpc>
              <a:spcBef>
                <a:spcPts val="1200"/>
              </a:spcBef>
              <a:spcAft>
                <a:spcPts val="0"/>
              </a:spcAft>
              <a:buSzPct val="100000"/>
              <a:buFont typeface="Noto Sans Symbols"/>
              <a:buNone/>
            </a:pPr>
            <a:r>
              <a:rPr lang="en-US" sz="4200"/>
              <a:t>Professional With a Pleasant Demeanor</a:t>
            </a:r>
            <a:endParaRPr/>
          </a:p>
          <a:p>
            <a:pPr indent="349250" lvl="1" marL="0" rtl="0" algn="ctr">
              <a:lnSpc>
                <a:spcPct val="100000"/>
              </a:lnSpc>
              <a:spcBef>
                <a:spcPts val="1200"/>
              </a:spcBef>
              <a:spcAft>
                <a:spcPts val="0"/>
              </a:spcAft>
              <a:buSzPct val="100000"/>
              <a:buFont typeface="Noto Sans Symbols"/>
              <a:buNone/>
            </a:pPr>
            <a:r>
              <a:t/>
            </a:r>
            <a:endParaRPr sz="2600"/>
          </a:p>
          <a:p>
            <a:pPr indent="-804863" lvl="1" marL="1172008" rtl="0" algn="l">
              <a:lnSpc>
                <a:spcPct val="100000"/>
              </a:lnSpc>
              <a:spcBef>
                <a:spcPts val="2400"/>
              </a:spcBef>
              <a:spcAft>
                <a:spcPts val="0"/>
              </a:spcAft>
              <a:buClr>
                <a:srgbClr val="18579B"/>
              </a:buClr>
              <a:buSzPct val="100000"/>
              <a:buChar char="•"/>
            </a:pPr>
            <a:r>
              <a:rPr lang="en-US" sz="4200"/>
              <a:t>Be Respectful</a:t>
            </a:r>
            <a:endParaRPr/>
          </a:p>
          <a:p>
            <a:pPr indent="-804863" lvl="1" marL="1172008" rtl="0" algn="l">
              <a:lnSpc>
                <a:spcPct val="100000"/>
              </a:lnSpc>
              <a:spcBef>
                <a:spcPts val="2400"/>
              </a:spcBef>
              <a:spcAft>
                <a:spcPts val="0"/>
              </a:spcAft>
              <a:buClr>
                <a:srgbClr val="18579B"/>
              </a:buClr>
              <a:buSzPct val="100000"/>
              <a:buChar char="•"/>
            </a:pPr>
            <a:r>
              <a:rPr lang="en-US" sz="4200">
                <a:latin typeface="Calibri"/>
                <a:ea typeface="Calibri"/>
                <a:cs typeface="Calibri"/>
                <a:sym typeface="Calibri"/>
              </a:rPr>
              <a:t>Avoid Overfriendliness</a:t>
            </a:r>
            <a:endParaRPr/>
          </a:p>
          <a:p>
            <a:pPr indent="-804863" lvl="1" marL="1172008" rtl="0" algn="l">
              <a:lnSpc>
                <a:spcPct val="100000"/>
              </a:lnSpc>
              <a:spcBef>
                <a:spcPts val="2400"/>
              </a:spcBef>
              <a:spcAft>
                <a:spcPts val="0"/>
              </a:spcAft>
              <a:buClr>
                <a:srgbClr val="18579B"/>
              </a:buClr>
              <a:buSzPct val="100000"/>
              <a:buChar char="•"/>
            </a:pPr>
            <a:r>
              <a:rPr lang="en-US" sz="4200"/>
              <a:t>Avoid Emotional Reactions</a:t>
            </a:r>
            <a:endParaRPr/>
          </a:p>
          <a:p>
            <a:pPr indent="-804863" lvl="1" marL="1172008" rtl="0" algn="l">
              <a:lnSpc>
                <a:spcPct val="100000"/>
              </a:lnSpc>
              <a:spcBef>
                <a:spcPts val="2400"/>
              </a:spcBef>
              <a:spcAft>
                <a:spcPts val="0"/>
              </a:spcAft>
              <a:buClr>
                <a:srgbClr val="18579B"/>
              </a:buClr>
              <a:buSzPct val="100000"/>
              <a:buChar char="•"/>
            </a:pPr>
            <a:r>
              <a:rPr lang="en-US" sz="4200">
                <a:latin typeface="Calibri"/>
                <a:ea typeface="Calibri"/>
                <a:cs typeface="Calibri"/>
                <a:sym typeface="Calibri"/>
              </a:rPr>
              <a:t>Avoid Anger or Confrontation</a:t>
            </a:r>
            <a:endParaRPr/>
          </a:p>
          <a:p>
            <a:pPr indent="-804863" lvl="1" marL="1172008" rtl="0" algn="l">
              <a:lnSpc>
                <a:spcPct val="100000"/>
              </a:lnSpc>
              <a:spcBef>
                <a:spcPts val="2400"/>
              </a:spcBef>
              <a:spcAft>
                <a:spcPts val="0"/>
              </a:spcAft>
              <a:buClr>
                <a:srgbClr val="18579B"/>
              </a:buClr>
              <a:buSzPct val="100000"/>
              <a:buChar char="•"/>
            </a:pPr>
            <a:r>
              <a:rPr lang="en-US" sz="4200">
                <a:latin typeface="Calibri"/>
                <a:ea typeface="Calibri"/>
                <a:cs typeface="Calibri"/>
                <a:sym typeface="Calibri"/>
              </a:rPr>
              <a:t>Do </a:t>
            </a:r>
            <a:r>
              <a:rPr lang="en-US" sz="4200"/>
              <a:t>Not Comment on Play</a:t>
            </a:r>
            <a:endParaRPr/>
          </a:p>
          <a:p>
            <a:pPr indent="0" lvl="0" marL="0" rtl="0" algn="l">
              <a:lnSpc>
                <a:spcPct val="100000"/>
              </a:lnSpc>
              <a:spcBef>
                <a:spcPts val="2000"/>
              </a:spcBef>
              <a:spcAft>
                <a:spcPts val="0"/>
              </a:spcAft>
              <a:buClr>
                <a:srgbClr val="18579B"/>
              </a:buClr>
              <a:buSzPct val="100000"/>
              <a:buFont typeface="Calibri"/>
              <a:buNone/>
            </a:pPr>
            <a:r>
              <a:t/>
            </a:r>
            <a:endParaRPr sz="9600">
              <a:latin typeface="Calibri"/>
              <a:ea typeface="Calibri"/>
              <a:cs typeface="Calibri"/>
              <a:sym typeface="Calibri"/>
            </a:endParaRPr>
          </a:p>
          <a:p>
            <a:pPr indent="-240982" lvl="0" marL="804863" rtl="0" algn="l">
              <a:lnSpc>
                <a:spcPct val="100000"/>
              </a:lnSpc>
              <a:spcBef>
                <a:spcPts val="2000"/>
              </a:spcBef>
              <a:spcAft>
                <a:spcPts val="0"/>
              </a:spcAft>
              <a:buClr>
                <a:srgbClr val="18579B"/>
              </a:buClr>
              <a:buSzPct val="100000"/>
              <a:buFont typeface="Arial"/>
              <a:buNone/>
            </a:pPr>
            <a:r>
              <a:t/>
            </a:r>
            <a:endParaRPr sz="9600">
              <a:latin typeface="Calibri"/>
              <a:ea typeface="Calibri"/>
              <a:cs typeface="Calibri"/>
              <a:sym typeface="Calibri"/>
            </a:endParaRPr>
          </a:p>
        </p:txBody>
      </p:sp>
      <p:sp>
        <p:nvSpPr>
          <p:cNvPr id="123" name="Google Shape;123;p1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0"/>
          <p:cNvSpPr txBox="1"/>
          <p:nvPr/>
        </p:nvSpPr>
        <p:spPr>
          <a:xfrm>
            <a:off x="635725" y="122809"/>
            <a:ext cx="10972801" cy="784830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Quiz – Day One Topics</a:t>
            </a:r>
            <a:endParaRPr/>
          </a:p>
          <a:p>
            <a:pPr indent="0" lvl="0" marL="0" marR="0" rtl="0" algn="ctr">
              <a:lnSpc>
                <a:spcPct val="100000"/>
              </a:lnSpc>
              <a:spcBef>
                <a:spcPts val="0"/>
              </a:spcBef>
              <a:spcAft>
                <a:spcPts val="0"/>
              </a:spcAft>
              <a:buClr>
                <a:srgbClr val="18579B"/>
              </a:buClr>
              <a:buSzPts val="2000"/>
              <a:buFont typeface="Source Sans Pro"/>
              <a:buNone/>
            </a:pPr>
            <a:r>
              <a:t/>
            </a:r>
            <a:endParaRPr b="0" i="1"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AutoNum type="arabicPeriod"/>
            </a:pPr>
            <a:r>
              <a:rPr b="0" i="1" lang="en-US" sz="2000" u="none" cap="none" strike="noStrike">
                <a:solidFill>
                  <a:srgbClr val="18579B"/>
                </a:solidFill>
                <a:latin typeface="Calibri"/>
                <a:ea typeface="Calibri"/>
                <a:cs typeface="Calibri"/>
                <a:sym typeface="Calibri"/>
              </a:rPr>
              <a:t>  </a:t>
            </a:r>
            <a:r>
              <a:rPr b="0" i="0" lang="en-US" sz="2000" u="none" cap="none" strike="noStrike">
                <a:solidFill>
                  <a:srgbClr val="18579B"/>
                </a:solidFill>
                <a:latin typeface="Calibri"/>
                <a:ea typeface="Calibri"/>
                <a:cs typeface="Calibri"/>
                <a:sym typeface="Calibri"/>
              </a:rPr>
              <a:t>Until what Point in Time can a player call a Time Out, without incurring a penalty?</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  Before the Ref starts calling the score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b.  Before the Ref completes calling the score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c.  Before the server hits the ball to make the serve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d.  Before the 3</a:t>
            </a:r>
            <a:r>
              <a:rPr b="0" baseline="30000" i="0" lang="en-US" sz="2000" u="none" cap="none" strike="noStrike">
                <a:solidFill>
                  <a:srgbClr val="18579B"/>
                </a:solidFill>
                <a:latin typeface="Calibri"/>
                <a:ea typeface="Calibri"/>
                <a:cs typeface="Calibri"/>
                <a:sym typeface="Calibri"/>
              </a:rPr>
              <a:t>rd</a:t>
            </a:r>
            <a:r>
              <a:rPr b="0" i="0" lang="en-US" sz="2000" u="none" cap="none" strike="noStrike">
                <a:solidFill>
                  <a:srgbClr val="18579B"/>
                </a:solidFill>
                <a:latin typeface="Calibri"/>
                <a:ea typeface="Calibri"/>
                <a:cs typeface="Calibri"/>
                <a:sym typeface="Calibri"/>
              </a:rPr>
              <a:t> shot return</a:t>
            </a:r>
            <a:endParaRPr/>
          </a:p>
          <a:p>
            <a:pPr indent="-457200" lvl="0" marL="457200" marR="0" rtl="0" algn="l">
              <a:lnSpc>
                <a:spcPct val="100000"/>
              </a:lnSpc>
              <a:spcBef>
                <a:spcPts val="0"/>
              </a:spcBef>
              <a:spcAft>
                <a:spcPts val="0"/>
              </a:spcAft>
              <a:buClr>
                <a:srgbClr val="FF0000"/>
              </a:buClr>
              <a:buSzPts val="2000"/>
              <a:buFont typeface="Calibri"/>
              <a:buNone/>
            </a:pPr>
            <a:r>
              <a:rPr b="0" i="0" lang="en-US" sz="2000" u="none" cap="none" strike="noStrike">
                <a:solidFill>
                  <a:srgbClr val="FF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2.	True or False – You change sides at 6 points in the 3</a:t>
            </a:r>
            <a:r>
              <a:rPr b="0" baseline="30000" i="0" lang="en-US" sz="2000" u="none" cap="none" strike="noStrike">
                <a:solidFill>
                  <a:srgbClr val="18579B"/>
                </a:solidFill>
                <a:latin typeface="Calibri"/>
                <a:ea typeface="Calibri"/>
                <a:cs typeface="Calibri"/>
                <a:sym typeface="Calibri"/>
              </a:rPr>
              <a:t>rd</a:t>
            </a:r>
            <a:r>
              <a:rPr b="0" i="0" lang="en-US" sz="2000" u="none" cap="none" strike="noStrike">
                <a:solidFill>
                  <a:srgbClr val="18579B"/>
                </a:solidFill>
                <a:latin typeface="Calibri"/>
                <a:ea typeface="Calibri"/>
                <a:cs typeface="Calibri"/>
                <a:sym typeface="Calibri"/>
              </a:rPr>
              <a:t> game of matches that are best of 3 to 11 by 2 format.</a:t>
            </a:r>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3.	A ball is declared DEAD when;</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   The Ref calls a Fault</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b.   The Ball bounces a 2</a:t>
            </a:r>
            <a:r>
              <a:rPr b="0" baseline="30000" i="0" lang="en-US" sz="2000" u="none" cap="none" strike="noStrike">
                <a:solidFill>
                  <a:srgbClr val="18579B"/>
                </a:solidFill>
                <a:latin typeface="Calibri"/>
                <a:ea typeface="Calibri"/>
                <a:cs typeface="Calibri"/>
                <a:sym typeface="Calibri"/>
              </a:rPr>
              <a:t>nd</a:t>
            </a:r>
            <a:r>
              <a:rPr b="0" i="0" lang="en-US" sz="2000" u="none" cap="none" strike="noStrike">
                <a:solidFill>
                  <a:srgbClr val="18579B"/>
                </a:solidFill>
                <a:latin typeface="Calibri"/>
                <a:ea typeface="Calibri"/>
                <a:cs typeface="Calibri"/>
                <a:sym typeface="Calibri"/>
              </a:rPr>
              <a:t> time</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c.   The ball hits the playing surface &amp; no player can reach it.</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d.   Both a &amp; b</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e.   Both b &amp; c</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4"/>
            </a:pPr>
            <a:r>
              <a:rPr b="0" i="0" lang="en-US" sz="2000" u="none" cap="none" strike="noStrike">
                <a:solidFill>
                  <a:srgbClr val="18579B"/>
                </a:solidFill>
                <a:latin typeface="Calibri"/>
                <a:ea typeface="Calibri"/>
                <a:cs typeface="Calibri"/>
                <a:sym typeface="Calibri"/>
              </a:rPr>
              <a:t>True or False – The Playing Surface is the area outside the court boundary (white lines) at both ends of the players’ courts.</a:t>
            </a:r>
            <a:endParaRPr/>
          </a:p>
          <a:p>
            <a:pPr indent="-457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158750" lvl="0" marL="2857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763" name="Google Shape;763;p10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1"/>
          <p:cNvSpPr txBox="1"/>
          <p:nvPr/>
        </p:nvSpPr>
        <p:spPr>
          <a:xfrm>
            <a:off x="1219200" y="122809"/>
            <a:ext cx="9753600" cy="69249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Quiz – Day One Topics</a:t>
            </a:r>
            <a:endParaRPr/>
          </a:p>
          <a:p>
            <a:pPr indent="0" lvl="2"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 True or False – The Referee always has to wait for a player to ask about a line call before they can rule on it.</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 False – Line calls are an important part of the Referees job, and they should always try to follow the flight of the ball.</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a:t>
            </a:r>
            <a:r>
              <a:rPr b="0" i="0" lang="en-US" sz="2000" u="none" cap="none" strike="noStrike">
                <a:solidFill>
                  <a:srgbClr val="FF0000"/>
                </a:solidFill>
                <a:latin typeface="Calibri"/>
                <a:ea typeface="Calibri"/>
                <a:cs typeface="Calibri"/>
                <a:sym typeface="Calibri"/>
              </a:rPr>
              <a:t> </a:t>
            </a:r>
            <a:r>
              <a:rPr b="0" i="0" lang="en-US" sz="2000" u="none" cap="none" strike="noStrike">
                <a:solidFill>
                  <a:srgbClr val="18579B"/>
                </a:solidFill>
                <a:latin typeface="Calibri"/>
                <a:ea typeface="Calibri"/>
                <a:cs typeface="Calibri"/>
                <a:sym typeface="Calibri"/>
              </a:rPr>
              <a:t>False - When the opposing team makes a side out, the Starting Server (player with the ID) will always serve first.</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 False – A receiver who has a foot extending beyond the sideline when they return the serve, will be deemed to have committed a fault. </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 False – A player will have committed a fault if they serve the ball prior to the Referee calling the score.</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At what Point in Time during a Time-out do you check that your Line Judges are ready to commence play? </a:t>
            </a:r>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158750" lvl="0" marL="2857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769" name="Google Shape;769;p10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2"/>
          <p:cNvSpPr txBox="1"/>
          <p:nvPr/>
        </p:nvSpPr>
        <p:spPr>
          <a:xfrm>
            <a:off x="635725" y="122809"/>
            <a:ext cx="10972801" cy="784830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Quiz Answer Key – Day One Topics</a:t>
            </a:r>
            <a:endParaRPr/>
          </a:p>
          <a:p>
            <a:pPr indent="0" lvl="0" marL="0" marR="0" rtl="0" algn="ctr">
              <a:lnSpc>
                <a:spcPct val="100000"/>
              </a:lnSpc>
              <a:spcBef>
                <a:spcPts val="0"/>
              </a:spcBef>
              <a:spcAft>
                <a:spcPts val="0"/>
              </a:spcAft>
              <a:buClr>
                <a:srgbClr val="18579B"/>
              </a:buClr>
              <a:buSzPts val="2000"/>
              <a:buFont typeface="Source Sans Pro"/>
              <a:buNone/>
            </a:pPr>
            <a:r>
              <a:t/>
            </a:r>
            <a:endParaRPr b="0" i="1"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AutoNum type="arabicPeriod"/>
            </a:pPr>
            <a:r>
              <a:rPr b="0" i="1" lang="en-US" sz="2000" u="none" cap="none" strike="noStrike">
                <a:solidFill>
                  <a:srgbClr val="18579B"/>
                </a:solidFill>
                <a:latin typeface="Calibri"/>
                <a:ea typeface="Calibri"/>
                <a:cs typeface="Calibri"/>
                <a:sym typeface="Calibri"/>
              </a:rPr>
              <a:t>  </a:t>
            </a:r>
            <a:r>
              <a:rPr b="0" i="0" lang="en-US" sz="2000" u="none" cap="none" strike="noStrike">
                <a:solidFill>
                  <a:srgbClr val="18579B"/>
                </a:solidFill>
                <a:latin typeface="Calibri"/>
                <a:ea typeface="Calibri"/>
                <a:cs typeface="Calibri"/>
                <a:sym typeface="Calibri"/>
              </a:rPr>
              <a:t>Until what Point in Time can a player call a Time Out, without incurring a penalty?</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  Before the Ref starts calling the score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b.  Before the Ref completes calling the score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c.  Before the server hits the ball to make the serve</a:t>
            </a:r>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d.  Before the 3</a:t>
            </a:r>
            <a:r>
              <a:rPr b="0" baseline="30000" i="0" lang="en-US" sz="2000" u="none" cap="none" strike="noStrike">
                <a:solidFill>
                  <a:srgbClr val="18579B"/>
                </a:solidFill>
                <a:latin typeface="Calibri"/>
                <a:ea typeface="Calibri"/>
                <a:cs typeface="Calibri"/>
                <a:sym typeface="Calibri"/>
              </a:rPr>
              <a:t>rd</a:t>
            </a:r>
            <a:r>
              <a:rPr b="0" i="0" lang="en-US" sz="2000" u="none" cap="none" strike="noStrike">
                <a:solidFill>
                  <a:srgbClr val="18579B"/>
                </a:solidFill>
                <a:latin typeface="Calibri"/>
                <a:ea typeface="Calibri"/>
                <a:cs typeface="Calibri"/>
                <a:sym typeface="Calibri"/>
              </a:rPr>
              <a:t> shot return</a:t>
            </a:r>
            <a:endParaRPr/>
          </a:p>
          <a:p>
            <a:pPr indent="-457200" lvl="0" marL="457200" marR="0" rtl="0" algn="l">
              <a:lnSpc>
                <a:spcPct val="100000"/>
              </a:lnSpc>
              <a:spcBef>
                <a:spcPts val="0"/>
              </a:spcBef>
              <a:spcAft>
                <a:spcPts val="0"/>
              </a:spcAft>
              <a:buClr>
                <a:srgbClr val="FF0000"/>
              </a:buClr>
              <a:buSzPts val="2000"/>
              <a:buFont typeface="Calibri"/>
              <a:buNone/>
            </a:pPr>
            <a:r>
              <a:rPr b="0" i="0" lang="en-US" sz="2000" u="none" cap="none" strike="noStrike">
                <a:solidFill>
                  <a:srgbClr val="FF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2.	True or </a:t>
            </a:r>
            <a:r>
              <a:rPr b="0" i="0" lang="en-US" sz="2000" u="none" cap="none" strike="noStrike">
                <a:solidFill>
                  <a:srgbClr val="FF0000"/>
                </a:solidFill>
                <a:latin typeface="Calibri"/>
                <a:ea typeface="Calibri"/>
                <a:cs typeface="Calibri"/>
                <a:sym typeface="Calibri"/>
              </a:rPr>
              <a:t>False</a:t>
            </a:r>
            <a:r>
              <a:rPr b="0" i="0" lang="en-US" sz="2000" u="none" cap="none" strike="noStrike">
                <a:solidFill>
                  <a:srgbClr val="18579B"/>
                </a:solidFill>
                <a:latin typeface="Calibri"/>
                <a:ea typeface="Calibri"/>
                <a:cs typeface="Calibri"/>
                <a:sym typeface="Calibri"/>
              </a:rPr>
              <a:t> – You change sides at 6 points in the 3</a:t>
            </a:r>
            <a:r>
              <a:rPr b="0" baseline="30000" i="0" lang="en-US" sz="2000" u="none" cap="none" strike="noStrike">
                <a:solidFill>
                  <a:srgbClr val="18579B"/>
                </a:solidFill>
                <a:latin typeface="Calibri"/>
                <a:ea typeface="Calibri"/>
                <a:cs typeface="Calibri"/>
                <a:sym typeface="Calibri"/>
              </a:rPr>
              <a:t>rd</a:t>
            </a:r>
            <a:r>
              <a:rPr b="0" i="0" lang="en-US" sz="2000" u="none" cap="none" strike="noStrike">
                <a:solidFill>
                  <a:srgbClr val="18579B"/>
                </a:solidFill>
                <a:latin typeface="Calibri"/>
                <a:ea typeface="Calibri"/>
                <a:cs typeface="Calibri"/>
                <a:sym typeface="Calibri"/>
              </a:rPr>
              <a:t> game of matches that are best of 3 to 11 by 2 format.</a:t>
            </a:r>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3.	A ball is declared DEAD when;</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   The Ref calls a Fault</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b.   The Ball bounces a 2</a:t>
            </a:r>
            <a:r>
              <a:rPr b="0" baseline="30000" i="0" lang="en-US" sz="2000" u="none" cap="none" strike="noStrike">
                <a:solidFill>
                  <a:srgbClr val="18579B"/>
                </a:solidFill>
                <a:latin typeface="Calibri"/>
                <a:ea typeface="Calibri"/>
                <a:cs typeface="Calibri"/>
                <a:sym typeface="Calibri"/>
              </a:rPr>
              <a:t>nd</a:t>
            </a:r>
            <a:r>
              <a:rPr b="0" i="0" lang="en-US" sz="2000" u="none" cap="none" strike="noStrike">
                <a:solidFill>
                  <a:srgbClr val="18579B"/>
                </a:solidFill>
                <a:latin typeface="Calibri"/>
                <a:ea typeface="Calibri"/>
                <a:cs typeface="Calibri"/>
                <a:sym typeface="Calibri"/>
              </a:rPr>
              <a:t> time</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c.   The ball hits the playing surface &amp; no player can reach it.</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d.   Both a &amp; b</a:t>
            </a:r>
            <a:endParaRPr/>
          </a:p>
          <a:p>
            <a:pPr indent="-457200" lvl="2" marL="45720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e.   Both b &amp; c</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4"/>
            </a:pPr>
            <a:r>
              <a:rPr b="0" i="0" lang="en-US" sz="2000" u="none" cap="none" strike="noStrike">
                <a:solidFill>
                  <a:srgbClr val="18579B"/>
                </a:solidFill>
                <a:latin typeface="Calibri"/>
                <a:ea typeface="Calibri"/>
                <a:cs typeface="Calibri"/>
                <a:sym typeface="Calibri"/>
              </a:rPr>
              <a:t>True or </a:t>
            </a:r>
            <a:r>
              <a:rPr b="0" i="0" lang="en-US" sz="2000" u="none" cap="none" strike="noStrike">
                <a:solidFill>
                  <a:srgbClr val="FF0000"/>
                </a:solidFill>
                <a:latin typeface="Calibri"/>
                <a:ea typeface="Calibri"/>
                <a:cs typeface="Calibri"/>
                <a:sym typeface="Calibri"/>
              </a:rPr>
              <a:t>False</a:t>
            </a:r>
            <a:r>
              <a:rPr b="0" i="0" lang="en-US" sz="2000" u="none" cap="none" strike="noStrike">
                <a:solidFill>
                  <a:srgbClr val="18579B"/>
                </a:solidFill>
                <a:latin typeface="Calibri"/>
                <a:ea typeface="Calibri"/>
                <a:cs typeface="Calibri"/>
                <a:sym typeface="Calibri"/>
              </a:rPr>
              <a:t> – The Playing Surface is the area outside the court boundary (white lines) at both ends of the players’ courts.</a:t>
            </a:r>
            <a:endParaRPr/>
          </a:p>
          <a:p>
            <a:pPr indent="-457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158750" lvl="0" marL="2857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775" name="Google Shape;775;p10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3"/>
          <p:cNvSpPr txBox="1"/>
          <p:nvPr/>
        </p:nvSpPr>
        <p:spPr>
          <a:xfrm>
            <a:off x="1219200" y="122809"/>
            <a:ext cx="9753600" cy="723274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Quiz – Day One Topics</a:t>
            </a:r>
            <a:endParaRPr/>
          </a:p>
          <a:p>
            <a:pPr indent="0" lvl="2"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 True or </a:t>
            </a:r>
            <a:r>
              <a:rPr b="0" i="0" lang="en-US" sz="2000" u="none" cap="none" strike="noStrike">
                <a:solidFill>
                  <a:srgbClr val="FF0000"/>
                </a:solidFill>
                <a:latin typeface="Calibri"/>
                <a:ea typeface="Calibri"/>
                <a:cs typeface="Calibri"/>
                <a:sym typeface="Calibri"/>
              </a:rPr>
              <a:t>False</a:t>
            </a:r>
            <a:r>
              <a:rPr b="0" i="0" lang="en-US" sz="2000" u="none" cap="none" strike="noStrike">
                <a:solidFill>
                  <a:srgbClr val="18579B"/>
                </a:solidFill>
                <a:latin typeface="Calibri"/>
                <a:ea typeface="Calibri"/>
                <a:cs typeface="Calibri"/>
                <a:sym typeface="Calibri"/>
              </a:rPr>
              <a:t> – The Referee always has to wait for a player to ask about a line call before they can rule on it.</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a:t>
            </a:r>
            <a:r>
              <a:rPr b="0" i="0" lang="en-US" sz="2000" u="none" cap="none" strike="noStrike">
                <a:solidFill>
                  <a:srgbClr val="FF0000"/>
                </a:solidFill>
                <a:latin typeface="Calibri"/>
                <a:ea typeface="Calibri"/>
                <a:cs typeface="Calibri"/>
                <a:sym typeface="Calibri"/>
              </a:rPr>
              <a:t> False </a:t>
            </a:r>
            <a:r>
              <a:rPr b="0" i="0" lang="en-US" sz="2000" u="none" cap="none" strike="noStrike">
                <a:solidFill>
                  <a:srgbClr val="18579B"/>
                </a:solidFill>
                <a:latin typeface="Calibri"/>
                <a:ea typeface="Calibri"/>
                <a:cs typeface="Calibri"/>
                <a:sym typeface="Calibri"/>
              </a:rPr>
              <a:t>– Line calls are an important part of the Referees job, and they should always try to follow the flight of the ball.</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a:t>
            </a:r>
            <a:r>
              <a:rPr b="0" i="0" lang="en-US" sz="2000" u="none" cap="none" strike="noStrike">
                <a:solidFill>
                  <a:srgbClr val="FF0000"/>
                </a:solidFill>
                <a:latin typeface="Calibri"/>
                <a:ea typeface="Calibri"/>
                <a:cs typeface="Calibri"/>
                <a:sym typeface="Calibri"/>
              </a:rPr>
              <a:t> False </a:t>
            </a:r>
            <a:r>
              <a:rPr b="0" i="0" lang="en-US" sz="2000" u="none" cap="none" strike="noStrike">
                <a:solidFill>
                  <a:srgbClr val="18579B"/>
                </a:solidFill>
                <a:latin typeface="Calibri"/>
                <a:ea typeface="Calibri"/>
                <a:cs typeface="Calibri"/>
                <a:sym typeface="Calibri"/>
              </a:rPr>
              <a:t>- When the opposing team makes a side out, the Starting Server (player with the ID) will always serve first.</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 </a:t>
            </a:r>
            <a:r>
              <a:rPr b="0" i="0" lang="en-US" sz="2000" u="none" cap="none" strike="noStrike">
                <a:solidFill>
                  <a:srgbClr val="FF0000"/>
                </a:solidFill>
                <a:latin typeface="Calibri"/>
                <a:ea typeface="Calibri"/>
                <a:cs typeface="Calibri"/>
                <a:sym typeface="Calibri"/>
              </a:rPr>
              <a:t>False</a:t>
            </a:r>
            <a:r>
              <a:rPr b="0" i="0" lang="en-US" sz="2000" u="none" cap="none" strike="noStrike">
                <a:solidFill>
                  <a:srgbClr val="18579B"/>
                </a:solidFill>
                <a:latin typeface="Calibri"/>
                <a:ea typeface="Calibri"/>
                <a:cs typeface="Calibri"/>
                <a:sym typeface="Calibri"/>
              </a:rPr>
              <a:t> – A receiver who has a foot extending beyond the sideline when they return the serve, will be deemed to have committed a fault. </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True or </a:t>
            </a:r>
            <a:r>
              <a:rPr b="0" i="0" lang="en-US" sz="2000" u="none" cap="none" strike="noStrike">
                <a:solidFill>
                  <a:srgbClr val="FF0000"/>
                </a:solidFill>
                <a:latin typeface="Calibri"/>
                <a:ea typeface="Calibri"/>
                <a:cs typeface="Calibri"/>
                <a:sym typeface="Calibri"/>
              </a:rPr>
              <a:t>False</a:t>
            </a:r>
            <a:r>
              <a:rPr b="0" i="0" lang="en-US" sz="2000" u="none" cap="none" strike="noStrike">
                <a:solidFill>
                  <a:srgbClr val="18579B"/>
                </a:solidFill>
                <a:latin typeface="Calibri"/>
                <a:ea typeface="Calibri"/>
                <a:cs typeface="Calibri"/>
                <a:sym typeface="Calibri"/>
              </a:rPr>
              <a:t> – A player will have committed a fault if they serve the ball prior to the Referee calling the score.</a:t>
            </a:r>
            <a:endParaRPr/>
          </a:p>
          <a:p>
            <a:pPr indent="-330200" lvl="2"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457200" lvl="2" marL="457200" marR="0" rtl="0" algn="l">
              <a:lnSpc>
                <a:spcPct val="100000"/>
              </a:lnSpc>
              <a:spcBef>
                <a:spcPts val="0"/>
              </a:spcBef>
              <a:spcAft>
                <a:spcPts val="0"/>
              </a:spcAft>
              <a:buClr>
                <a:srgbClr val="18579B"/>
              </a:buClr>
              <a:buSzPts val="2000"/>
              <a:buFont typeface="Calibri"/>
              <a:buAutoNum type="arabicPeriod" startAt="5"/>
            </a:pPr>
            <a:r>
              <a:rPr b="0" i="0" lang="en-US" sz="2000" u="none" cap="none" strike="noStrike">
                <a:solidFill>
                  <a:srgbClr val="18579B"/>
                </a:solidFill>
                <a:latin typeface="Calibri"/>
                <a:ea typeface="Calibri"/>
                <a:cs typeface="Calibri"/>
                <a:sym typeface="Calibri"/>
              </a:rPr>
              <a:t>At what Point in Time during a Time-out do you check that your Line Judges are ready to commence play? </a:t>
            </a:r>
            <a:r>
              <a:rPr b="0" i="0" lang="en-US" sz="2000" u="none" cap="none" strike="noStrike">
                <a:solidFill>
                  <a:srgbClr val="FF0000"/>
                </a:solidFill>
                <a:latin typeface="Calibri"/>
                <a:ea typeface="Calibri"/>
                <a:cs typeface="Calibri"/>
                <a:sym typeface="Calibri"/>
              </a:rPr>
              <a:t>With 15 seconds remaining.</a:t>
            </a:r>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Calibri"/>
              <a:buNone/>
            </a:pPr>
            <a:r>
              <a:t/>
            </a:r>
            <a:endParaRPr b="0" i="0" sz="2000" u="none" cap="none" strike="noStrike">
              <a:solidFill>
                <a:srgbClr val="000000"/>
              </a:solidFill>
              <a:latin typeface="Calibri"/>
              <a:ea typeface="Calibri"/>
              <a:cs typeface="Calibri"/>
              <a:sym typeface="Calibri"/>
            </a:endParaRPr>
          </a:p>
          <a:p>
            <a:pPr indent="-158750" lvl="0" marL="2857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781" name="Google Shape;781;p10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4"/>
          <p:cNvSpPr txBox="1"/>
          <p:nvPr/>
        </p:nvSpPr>
        <p:spPr>
          <a:xfrm>
            <a:off x="2286000" y="228600"/>
            <a:ext cx="7620000" cy="120032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600"/>
              <a:buFont typeface="Source Sans Pro"/>
              <a:buNone/>
            </a:pPr>
            <a:r>
              <a:rPr b="1" i="0" lang="en-US" sz="3600" u="none" cap="none" strike="noStrike">
                <a:solidFill>
                  <a:srgbClr val="18579B"/>
                </a:solidFill>
                <a:latin typeface="Source Sans Pro"/>
                <a:ea typeface="Source Sans Pro"/>
                <a:cs typeface="Source Sans Pro"/>
                <a:sym typeface="Source Sans Pro"/>
              </a:rPr>
              <a:t>First Server Points Marked Upper Right To Lower Left (/)</a:t>
            </a:r>
            <a:endParaRPr b="1" i="0" sz="3600" u="none" cap="none" strike="noStrike">
              <a:solidFill>
                <a:srgbClr val="18579B"/>
              </a:solidFill>
              <a:latin typeface="Source Sans Pro"/>
              <a:ea typeface="Source Sans Pro"/>
              <a:cs typeface="Source Sans Pro"/>
              <a:sym typeface="Source Sans Pro"/>
            </a:endParaRPr>
          </a:p>
        </p:txBody>
      </p:sp>
      <p:pic>
        <p:nvPicPr>
          <p:cNvPr descr="Figure 4_2021.png" id="787" name="Google Shape;787;p104"/>
          <p:cNvPicPr preferRelativeResize="0"/>
          <p:nvPr/>
        </p:nvPicPr>
        <p:blipFill rotWithShape="1">
          <a:blip r:embed="rId3">
            <a:alphaModFix/>
          </a:blip>
          <a:srcRect b="0" l="0" r="0" t="0"/>
          <a:stretch/>
        </p:blipFill>
        <p:spPr>
          <a:xfrm>
            <a:off x="2514600" y="1552575"/>
            <a:ext cx="7277100" cy="5305425"/>
          </a:xfrm>
          <a:prstGeom prst="rect">
            <a:avLst/>
          </a:prstGeom>
          <a:noFill/>
          <a:ln>
            <a:noFill/>
          </a:ln>
        </p:spPr>
      </p:pic>
      <p:sp>
        <p:nvSpPr>
          <p:cNvPr id="788" name="Google Shape;788;p10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5"/>
          <p:cNvSpPr txBox="1"/>
          <p:nvPr/>
        </p:nvSpPr>
        <p:spPr>
          <a:xfrm>
            <a:off x="1600200" y="304800"/>
            <a:ext cx="8915400"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At Second Server Reverse Clip</a:t>
            </a:r>
            <a:endParaRPr b="1" i="0" sz="4400" u="none" cap="none" strike="noStrike">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cap="flat" cmpd="sng" w="76200">
            <a:solidFill>
              <a:srgbClr val="000000"/>
            </a:solidFill>
            <a:prstDash val="solid"/>
            <a:round/>
            <a:headEnd len="sm" w="sm" type="none"/>
            <a:tailEnd len="sm" w="sm" type="none"/>
          </a:ln>
        </p:spPr>
      </p:cxnSp>
      <p:pic>
        <p:nvPicPr>
          <p:cNvPr descr="Figure 5_2021.png" id="795" name="Google Shape;795;p105"/>
          <p:cNvPicPr preferRelativeResize="0"/>
          <p:nvPr/>
        </p:nvPicPr>
        <p:blipFill rotWithShape="1">
          <a:blip r:embed="rId3">
            <a:alphaModFix/>
          </a:blip>
          <a:srcRect b="0" l="0" r="0" t="0"/>
          <a:stretch/>
        </p:blipFill>
        <p:spPr>
          <a:xfrm>
            <a:off x="1914706" y="1067189"/>
            <a:ext cx="8414627" cy="5690392"/>
          </a:xfrm>
          <a:prstGeom prst="rect">
            <a:avLst/>
          </a:prstGeom>
          <a:noFill/>
          <a:ln>
            <a:noFill/>
          </a:ln>
        </p:spPr>
      </p:pic>
      <p:sp>
        <p:nvSpPr>
          <p:cNvPr id="796" name="Google Shape;796;p10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6"/>
          <p:cNvSpPr txBox="1"/>
          <p:nvPr>
            <p:ph idx="1" type="body"/>
          </p:nvPr>
        </p:nvSpPr>
        <p:spPr>
          <a:xfrm>
            <a:off x="513806" y="304800"/>
            <a:ext cx="11364685" cy="6553201"/>
          </a:xfrm>
          <a:prstGeom prst="rect">
            <a:avLst/>
          </a:prstGeom>
          <a:noFill/>
          <a:ln>
            <a:noFill/>
          </a:ln>
        </p:spPr>
        <p:txBody>
          <a:bodyPr anchorCtr="0" anchor="t" bIns="45700" lIns="45700" spcFirstLastPara="1" rIns="45700" wrap="square" tIns="45700">
            <a:noAutofit/>
          </a:bodyPr>
          <a:lstStyle/>
          <a:p>
            <a:pPr indent="0" lvl="0" marL="0" rtl="0" algn="ctr">
              <a:lnSpc>
                <a:spcPct val="100000"/>
              </a:lnSpc>
              <a:spcBef>
                <a:spcPts val="0"/>
              </a:spcBef>
              <a:spcAft>
                <a:spcPts val="0"/>
              </a:spcAft>
              <a:buSzPts val="3600"/>
              <a:buFont typeface="Calibri"/>
              <a:buNone/>
            </a:pPr>
            <a:r>
              <a:rPr b="1" lang="en-US" sz="3600">
                <a:latin typeface="Calibri"/>
                <a:ea typeface="Calibri"/>
                <a:cs typeface="Calibri"/>
                <a:sym typeface="Calibri"/>
              </a:rPr>
              <a:t>Side Out Recorded Using Vertical Line (|) To Right of Score</a:t>
            </a:r>
            <a:endParaRPr/>
          </a:p>
          <a:p>
            <a:pPr indent="0" lvl="0" marL="0" rtl="0" algn="ctr">
              <a:lnSpc>
                <a:spcPct val="100000"/>
              </a:lnSpc>
              <a:spcBef>
                <a:spcPts val="2000"/>
              </a:spcBef>
              <a:spcAft>
                <a:spcPts val="0"/>
              </a:spcAft>
              <a:buSzPts val="3600"/>
              <a:buFont typeface="Noto Sans Symbols"/>
              <a:buNone/>
            </a:pPr>
            <a:r>
              <a:t/>
            </a:r>
            <a:endParaRPr sz="3600">
              <a:latin typeface="Calibri"/>
              <a:ea typeface="Calibri"/>
              <a:cs typeface="Calibri"/>
              <a:sym typeface="Calibri"/>
            </a:endParaRPr>
          </a:p>
        </p:txBody>
      </p:sp>
      <p:pic>
        <p:nvPicPr>
          <p:cNvPr descr="Figure 6_2021.png" id="802" name="Google Shape;802;p106"/>
          <p:cNvPicPr preferRelativeResize="0"/>
          <p:nvPr/>
        </p:nvPicPr>
        <p:blipFill rotWithShape="1">
          <a:blip r:embed="rId3">
            <a:alphaModFix/>
          </a:blip>
          <a:srcRect b="0" l="0" r="0" t="0"/>
          <a:stretch/>
        </p:blipFill>
        <p:spPr>
          <a:xfrm>
            <a:off x="2227218" y="923109"/>
            <a:ext cx="8306713" cy="5769428"/>
          </a:xfrm>
          <a:prstGeom prst="rect">
            <a:avLst/>
          </a:prstGeom>
          <a:noFill/>
          <a:ln>
            <a:noFill/>
          </a:ln>
        </p:spPr>
      </p:pic>
      <p:sp>
        <p:nvSpPr>
          <p:cNvPr id="803" name="Google Shape;803;p10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7"/>
          <p:cNvSpPr txBox="1"/>
          <p:nvPr>
            <p:ph idx="1" type="body"/>
          </p:nvPr>
        </p:nvSpPr>
        <p:spPr>
          <a:xfrm>
            <a:off x="1270000" y="152459"/>
            <a:ext cx="9694333" cy="6318680"/>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Managing the Clipboard At Side Out</a:t>
            </a:r>
            <a:endParaRPr/>
          </a:p>
          <a:p>
            <a:pPr indent="0" lvl="0" marL="0" rtl="0" algn="l">
              <a:lnSpc>
                <a:spcPct val="100000"/>
              </a:lnSpc>
              <a:spcBef>
                <a:spcPts val="2000"/>
              </a:spcBef>
              <a:spcAft>
                <a:spcPts val="0"/>
              </a:spcAft>
              <a:buSzPts val="4000"/>
              <a:buFont typeface="Noto Sans Symbols"/>
              <a:buNone/>
            </a:pPr>
            <a:r>
              <a:rPr i="1" lang="en-US" sz="4000">
                <a:latin typeface="Calibri"/>
                <a:ea typeface="Calibri"/>
                <a:cs typeface="Calibri"/>
                <a:sym typeface="Calibri"/>
              </a:rPr>
              <a:t>After Marking </a:t>
            </a:r>
            <a:r>
              <a:rPr i="1" lang="en-US" sz="4000">
                <a:solidFill>
                  <a:srgbClr val="FF0000"/>
                </a:solidFill>
                <a:latin typeface="Calibri"/>
                <a:ea typeface="Calibri"/>
                <a:cs typeface="Calibri"/>
                <a:sym typeface="Calibri"/>
              </a:rPr>
              <a:t>Side Out Line</a:t>
            </a:r>
            <a:r>
              <a:rPr i="1" lang="en-US" sz="4000">
                <a:latin typeface="Calibri"/>
                <a:ea typeface="Calibri"/>
                <a:cs typeface="Calibri"/>
                <a:sym typeface="Calibri"/>
              </a:rPr>
              <a:t>:</a:t>
            </a:r>
            <a:endParaRPr/>
          </a:p>
          <a:p>
            <a:pPr indent="-719138" lvl="1" marL="903288" rtl="0" algn="l">
              <a:lnSpc>
                <a:spcPct val="100000"/>
              </a:lnSpc>
              <a:spcBef>
                <a:spcPts val="6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Rotate clipboard </a:t>
            </a:r>
            <a:r>
              <a:rPr lang="en-US" sz="3600"/>
              <a:t>so</a:t>
            </a:r>
            <a:r>
              <a:rPr lang="en-US" sz="3600">
                <a:latin typeface="Calibri"/>
                <a:ea typeface="Calibri"/>
                <a:cs typeface="Calibri"/>
                <a:sym typeface="Calibri"/>
              </a:rPr>
              <a:t> </a:t>
            </a:r>
            <a:r>
              <a:rPr lang="en-US" sz="3600"/>
              <a:t>b</a:t>
            </a:r>
            <a:r>
              <a:rPr lang="en-US" sz="3600">
                <a:latin typeface="Calibri"/>
                <a:ea typeface="Calibri"/>
                <a:cs typeface="Calibri"/>
                <a:sym typeface="Calibri"/>
              </a:rPr>
              <a:t>oard </a:t>
            </a:r>
            <a:r>
              <a:rPr lang="en-US" sz="3600"/>
              <a:t>c</a:t>
            </a:r>
            <a:r>
              <a:rPr lang="en-US" sz="3600">
                <a:latin typeface="Calibri"/>
                <a:ea typeface="Calibri"/>
                <a:cs typeface="Calibri"/>
                <a:sym typeface="Calibri"/>
              </a:rPr>
              <a:t>lip </a:t>
            </a:r>
            <a:r>
              <a:rPr lang="en-US" sz="3600"/>
              <a:t>i</a:t>
            </a:r>
            <a:r>
              <a:rPr lang="en-US" sz="3600">
                <a:latin typeface="Calibri"/>
                <a:ea typeface="Calibri"/>
                <a:cs typeface="Calibri"/>
                <a:sym typeface="Calibri"/>
              </a:rPr>
              <a:t>s </a:t>
            </a:r>
            <a:r>
              <a:rPr lang="en-US" sz="3600"/>
              <a:t>pointing t</a:t>
            </a:r>
            <a:r>
              <a:rPr lang="en-US" sz="3600">
                <a:latin typeface="Calibri"/>
                <a:ea typeface="Calibri"/>
                <a:cs typeface="Calibri"/>
                <a:sym typeface="Calibri"/>
              </a:rPr>
              <a:t>oward the </a:t>
            </a:r>
            <a:r>
              <a:rPr lang="en-US" sz="3600"/>
              <a:t>n</a:t>
            </a:r>
            <a:r>
              <a:rPr lang="en-US" sz="3600">
                <a:latin typeface="Calibri"/>
                <a:ea typeface="Calibri"/>
                <a:cs typeface="Calibri"/>
                <a:sym typeface="Calibri"/>
              </a:rPr>
              <a:t>ew </a:t>
            </a:r>
            <a:r>
              <a:rPr lang="en-US" sz="3600"/>
              <a:t>s</a:t>
            </a:r>
            <a:r>
              <a:rPr lang="en-US" sz="3600">
                <a:latin typeface="Calibri"/>
                <a:ea typeface="Calibri"/>
                <a:cs typeface="Calibri"/>
                <a:sym typeface="Calibri"/>
              </a:rPr>
              <a:t>erving </a:t>
            </a:r>
            <a:r>
              <a:rPr lang="en-US" sz="3600"/>
              <a:t>t</a:t>
            </a:r>
            <a:r>
              <a:rPr lang="en-US" sz="3600">
                <a:latin typeface="Calibri"/>
                <a:ea typeface="Calibri"/>
                <a:cs typeface="Calibri"/>
                <a:sym typeface="Calibri"/>
              </a:rPr>
              <a:t>eam</a:t>
            </a:r>
            <a:endParaRPr/>
          </a:p>
          <a:p>
            <a:pPr indent="-719138" lvl="1" marL="903288" rtl="0" algn="l">
              <a:lnSpc>
                <a:spcPct val="100000"/>
              </a:lnSpc>
              <a:spcBef>
                <a:spcPts val="600"/>
              </a:spcBef>
              <a:spcAft>
                <a:spcPts val="0"/>
              </a:spcAft>
              <a:buClr>
                <a:srgbClr val="18579B"/>
              </a:buClr>
              <a:buSzPts val="3960"/>
              <a:buChar char="•"/>
            </a:pPr>
            <a:r>
              <a:rPr lang="en-US" sz="3600">
                <a:latin typeface="Calibri"/>
                <a:ea typeface="Calibri"/>
                <a:cs typeface="Calibri"/>
                <a:sym typeface="Calibri"/>
              </a:rPr>
              <a:t>Reposition </a:t>
            </a:r>
            <a:r>
              <a:rPr lang="en-US" sz="3600">
                <a:solidFill>
                  <a:srgbClr val="FF0000"/>
                </a:solidFill>
                <a:latin typeface="Calibri"/>
                <a:ea typeface="Calibri"/>
                <a:cs typeface="Calibri"/>
                <a:sym typeface="Calibri"/>
              </a:rPr>
              <a:t>server </a:t>
            </a:r>
            <a:r>
              <a:rPr lang="en-US" sz="3600">
                <a:solidFill>
                  <a:srgbClr val="FF0000"/>
                </a:solidFill>
              </a:rPr>
              <a:t>c</a:t>
            </a:r>
            <a:r>
              <a:rPr lang="en-US" sz="3600">
                <a:solidFill>
                  <a:srgbClr val="FF0000"/>
                </a:solidFill>
                <a:latin typeface="Calibri"/>
                <a:ea typeface="Calibri"/>
                <a:cs typeface="Calibri"/>
                <a:sym typeface="Calibri"/>
              </a:rPr>
              <a:t>lip </a:t>
            </a:r>
            <a:r>
              <a:rPr lang="en-US" sz="3600"/>
              <a:t>t</a:t>
            </a:r>
            <a:r>
              <a:rPr lang="en-US" sz="3600">
                <a:latin typeface="Calibri"/>
                <a:ea typeface="Calibri"/>
                <a:cs typeface="Calibri"/>
                <a:sym typeface="Calibri"/>
              </a:rPr>
              <a:t>o </a:t>
            </a:r>
            <a:r>
              <a:rPr lang="en-US" sz="3600"/>
              <a:t>c</a:t>
            </a:r>
            <a:r>
              <a:rPr lang="en-US" sz="3600">
                <a:latin typeface="Calibri"/>
                <a:ea typeface="Calibri"/>
                <a:cs typeface="Calibri"/>
                <a:sym typeface="Calibri"/>
              </a:rPr>
              <a:t>orrect </a:t>
            </a:r>
            <a:r>
              <a:rPr lang="en-US" sz="3600"/>
              <a:t>s</a:t>
            </a:r>
            <a:r>
              <a:rPr lang="en-US" sz="3600">
                <a:latin typeface="Calibri"/>
                <a:ea typeface="Calibri"/>
                <a:cs typeface="Calibri"/>
                <a:sym typeface="Calibri"/>
              </a:rPr>
              <a:t>erver </a:t>
            </a:r>
            <a:r>
              <a:rPr i="1" lang="en-US" sz="3600">
                <a:solidFill>
                  <a:srgbClr val="FF0000"/>
                </a:solidFill>
              </a:rPr>
              <a:t>(based on odd/even score)</a:t>
            </a:r>
            <a:r>
              <a:rPr i="1" lang="en-US" sz="2000">
                <a:solidFill>
                  <a:srgbClr val="FF0000"/>
                </a:solidFill>
              </a:rPr>
              <a:t> </a:t>
            </a:r>
            <a:r>
              <a:rPr lang="en-US" sz="3600"/>
              <a:t>w</a:t>
            </a:r>
            <a:r>
              <a:rPr lang="en-US" sz="3600">
                <a:latin typeface="Calibri"/>
                <a:ea typeface="Calibri"/>
                <a:cs typeface="Calibri"/>
                <a:sym typeface="Calibri"/>
              </a:rPr>
              <a:t>ith "</a:t>
            </a:r>
            <a:r>
              <a:rPr b="1" lang="en-US" sz="3600">
                <a:latin typeface="Calibri"/>
                <a:ea typeface="Calibri"/>
                <a:cs typeface="Calibri"/>
                <a:sym typeface="Calibri"/>
              </a:rPr>
              <a:t>1/</a:t>
            </a:r>
            <a:r>
              <a:rPr lang="en-US" sz="3600">
                <a:latin typeface="Calibri"/>
                <a:ea typeface="Calibri"/>
                <a:cs typeface="Calibri"/>
                <a:sym typeface="Calibri"/>
              </a:rPr>
              <a:t>” facing </a:t>
            </a:r>
            <a:r>
              <a:rPr lang="en-US" sz="3600"/>
              <a:t>y</a:t>
            </a:r>
            <a:r>
              <a:rPr lang="en-US" sz="3600">
                <a:latin typeface="Calibri"/>
                <a:ea typeface="Calibri"/>
                <a:cs typeface="Calibri"/>
                <a:sym typeface="Calibri"/>
              </a:rPr>
              <a:t>ou </a:t>
            </a:r>
            <a:endParaRPr/>
          </a:p>
          <a:p>
            <a:pPr indent="0" lvl="1" marL="184150" rtl="0" algn="l">
              <a:lnSpc>
                <a:spcPct val="100000"/>
              </a:lnSpc>
              <a:spcBef>
                <a:spcPts val="600"/>
              </a:spcBef>
              <a:spcAft>
                <a:spcPts val="0"/>
              </a:spcAft>
              <a:buClr>
                <a:srgbClr val="18579B"/>
              </a:buClr>
              <a:buSzPts val="3960"/>
              <a:buNone/>
            </a:pPr>
            <a:r>
              <a:t/>
            </a:r>
            <a:endParaRPr sz="3600"/>
          </a:p>
          <a:p>
            <a:pPr indent="0" lvl="1" marL="184150" rtl="0" algn="ctr">
              <a:lnSpc>
                <a:spcPct val="100000"/>
              </a:lnSpc>
              <a:spcBef>
                <a:spcPts val="600"/>
              </a:spcBef>
              <a:spcAft>
                <a:spcPts val="0"/>
              </a:spcAft>
              <a:buClr>
                <a:srgbClr val="18579B"/>
              </a:buClr>
              <a:buSzPts val="4180"/>
              <a:buNone/>
            </a:pPr>
            <a:r>
              <a:rPr b="1" i="1" lang="en-US">
                <a:solidFill>
                  <a:srgbClr val="FF0000"/>
                </a:solidFill>
                <a:latin typeface="Calibri"/>
                <a:ea typeface="Calibri"/>
                <a:cs typeface="Calibri"/>
                <a:sym typeface="Calibri"/>
              </a:rPr>
              <a:t>Be As Efficient As Possible</a:t>
            </a:r>
            <a:endParaRPr b="1" i="1">
              <a:solidFill>
                <a:srgbClr val="FF0000"/>
              </a:solidFill>
              <a:latin typeface="Calibri"/>
              <a:ea typeface="Calibri"/>
              <a:cs typeface="Calibri"/>
              <a:sym typeface="Calibri"/>
            </a:endParaRPr>
          </a:p>
          <a:p>
            <a:pPr indent="-439738" lvl="1" marL="903288" rtl="0" algn="l">
              <a:lnSpc>
                <a:spcPct val="100000"/>
              </a:lnSpc>
              <a:spcBef>
                <a:spcPts val="600"/>
              </a:spcBef>
              <a:spcAft>
                <a:spcPts val="0"/>
              </a:spcAft>
              <a:buClr>
                <a:srgbClr val="18579B"/>
              </a:buClr>
              <a:buSzPts val="4400"/>
              <a:buNone/>
            </a:pPr>
            <a:r>
              <a:t/>
            </a:r>
            <a:endParaRPr/>
          </a:p>
          <a:p>
            <a:pPr indent="-439738" lvl="1" marL="903288" rtl="0" algn="l">
              <a:lnSpc>
                <a:spcPct val="100000"/>
              </a:lnSpc>
              <a:spcBef>
                <a:spcPts val="600"/>
              </a:spcBef>
              <a:spcAft>
                <a:spcPts val="0"/>
              </a:spcAft>
              <a:buClr>
                <a:srgbClr val="18579B"/>
              </a:buClr>
              <a:buSzPts val="4400"/>
              <a:buNone/>
            </a:pPr>
            <a:r>
              <a:t/>
            </a:r>
            <a:endParaRPr>
              <a:latin typeface="Calibri"/>
              <a:ea typeface="Calibri"/>
              <a:cs typeface="Calibri"/>
              <a:sym typeface="Calibri"/>
            </a:endParaRPr>
          </a:p>
        </p:txBody>
      </p:sp>
      <p:sp>
        <p:nvSpPr>
          <p:cNvPr id="809" name="Google Shape;809;p10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815" name="Google Shape;815;p108" title="Pickleball Referee: Pickleball Scorekeeping - Marking Points &amp; Side-Outs"/>
          <p:cNvPicPr preferRelativeResize="0"/>
          <p:nvPr/>
        </p:nvPicPr>
        <p:blipFill rotWithShape="1">
          <a:blip r:embed="rId3">
            <a:alphaModFix/>
          </a:blip>
          <a:srcRect b="0" l="0" r="0" t="0"/>
          <a:stretch/>
        </p:blipFill>
        <p:spPr>
          <a:xfrm>
            <a:off x="1678215" y="1056583"/>
            <a:ext cx="9560440" cy="5401648"/>
          </a:xfrm>
          <a:prstGeom prst="rect">
            <a:avLst/>
          </a:prstGeom>
          <a:noFill/>
          <a:ln>
            <a:noFill/>
          </a:ln>
        </p:spPr>
      </p:pic>
      <p:sp>
        <p:nvSpPr>
          <p:cNvPr id="816" name="Google Shape;816;p108"/>
          <p:cNvSpPr txBox="1"/>
          <p:nvPr>
            <p:ph type="title"/>
          </p:nvPr>
        </p:nvSpPr>
        <p:spPr>
          <a:xfrm>
            <a:off x="2051501" y="235573"/>
            <a:ext cx="8305966" cy="644831"/>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b="1" lang="en-US" sz="4800"/>
              <a:t>Marking the Scoresheet</a:t>
            </a:r>
            <a:endParaRPr b="1"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9"/>
          <p:cNvSpPr txBox="1"/>
          <p:nvPr>
            <p:ph idx="1" type="body"/>
          </p:nvPr>
        </p:nvSpPr>
        <p:spPr>
          <a:xfrm>
            <a:off x="1241778" y="258806"/>
            <a:ext cx="9708444"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800"/>
              <a:buFont typeface="Calibri"/>
              <a:buNone/>
            </a:pPr>
            <a:r>
              <a:rPr lang="en-US" sz="4800">
                <a:latin typeface="Calibri"/>
                <a:ea typeface="Calibri"/>
                <a:cs typeface="Calibri"/>
                <a:sym typeface="Calibri"/>
              </a:rPr>
              <a:t>Standard Time-Out Procedure </a:t>
            </a:r>
            <a:endParaRPr sz="4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a:p>
            <a:pPr indent="0" lvl="0" marL="0" rtl="0" algn="l">
              <a:lnSpc>
                <a:spcPct val="80000"/>
              </a:lnSpc>
              <a:spcBef>
                <a:spcPts val="2000"/>
              </a:spcBef>
              <a:spcAft>
                <a:spcPts val="0"/>
              </a:spcAft>
              <a:buClr>
                <a:srgbClr val="18579B"/>
              </a:buClr>
              <a:buSzPts val="3200"/>
              <a:buFont typeface="Calibri"/>
              <a:buNone/>
            </a:pPr>
            <a:r>
              <a:rPr b="1" i="1" lang="en-US" sz="3200">
                <a:latin typeface="Calibri"/>
                <a:ea typeface="Calibri"/>
                <a:cs typeface="Calibri"/>
                <a:sym typeface="Calibri"/>
              </a:rPr>
              <a:t>When Player Calls Time-Out: </a:t>
            </a:r>
            <a:endParaRPr b="1" i="1" sz="3200"/>
          </a:p>
          <a:p>
            <a:pPr indent="-719138" lvl="0" marL="719138" rtl="0" algn="l">
              <a:lnSpc>
                <a:spcPct val="80000"/>
              </a:lnSpc>
              <a:spcBef>
                <a:spcPts val="2000"/>
              </a:spcBef>
              <a:spcAft>
                <a:spcPts val="0"/>
              </a:spcAft>
              <a:buClr>
                <a:srgbClr val="18579B"/>
              </a:buClr>
              <a:buSzPts val="2800"/>
              <a:buFont typeface="Calibri"/>
              <a:buChar char="•"/>
            </a:pPr>
            <a:r>
              <a:rPr lang="en-US" sz="2800">
                <a:latin typeface="Calibri"/>
                <a:ea typeface="Calibri"/>
                <a:cs typeface="Calibri"/>
                <a:sym typeface="Calibri"/>
              </a:rPr>
              <a:t>Standard Script:</a:t>
            </a:r>
            <a:endParaRPr/>
          </a:p>
          <a:p>
            <a:pPr indent="-719138" lvl="1" marL="1086283" rtl="0" algn="l">
              <a:lnSpc>
                <a:spcPct val="80000"/>
              </a:lnSpc>
              <a:spcBef>
                <a:spcPts val="2000"/>
              </a:spcBef>
              <a:spcAft>
                <a:spcPts val="0"/>
              </a:spcAft>
              <a:buClr>
                <a:srgbClr val="18579B"/>
              </a:buClr>
              <a:buSzPts val="2800"/>
              <a:buChar char="•"/>
            </a:pPr>
            <a:r>
              <a:rPr lang="en-US" sz="2800">
                <a:latin typeface="Calibri"/>
                <a:ea typeface="Calibri"/>
                <a:cs typeface="Calibri"/>
                <a:sym typeface="Calibri"/>
              </a:rPr>
              <a:t>Announce </a:t>
            </a:r>
            <a:r>
              <a:rPr i="1" lang="en-US" sz="2800">
                <a:solidFill>
                  <a:srgbClr val="FF0000"/>
                </a:solidFill>
                <a:latin typeface="Calibri"/>
                <a:ea typeface="Calibri"/>
                <a:cs typeface="Calibri"/>
                <a:sym typeface="Calibri"/>
              </a:rPr>
              <a:t>“Time-out, receiving/serving team, 6-8-2, one minute” </a:t>
            </a:r>
            <a:endParaRPr i="1" sz="2800">
              <a:solidFill>
                <a:srgbClr val="FF0000"/>
              </a:solidFill>
              <a:latin typeface="Calibri"/>
              <a:ea typeface="Calibri"/>
              <a:cs typeface="Calibri"/>
              <a:sym typeface="Calibri"/>
            </a:endParaRPr>
          </a:p>
          <a:p>
            <a:pPr indent="-719138" lvl="0" marL="719138" rtl="0" algn="l">
              <a:lnSpc>
                <a:spcPct val="80000"/>
              </a:lnSpc>
              <a:spcBef>
                <a:spcPts val="2000"/>
              </a:spcBef>
              <a:spcAft>
                <a:spcPts val="0"/>
              </a:spcAft>
              <a:buClr>
                <a:srgbClr val="18579B"/>
              </a:buClr>
              <a:buSzPts val="2800"/>
              <a:buFont typeface="Arial"/>
              <a:buChar char="•"/>
            </a:pPr>
            <a:r>
              <a:rPr lang="en-US" sz="2800">
                <a:latin typeface="Calibri"/>
                <a:ea typeface="Calibri"/>
                <a:cs typeface="Calibri"/>
                <a:sym typeface="Calibri"/>
              </a:rPr>
              <a:t>Activate </a:t>
            </a:r>
            <a:r>
              <a:rPr i="1" lang="en-US" sz="2800">
                <a:solidFill>
                  <a:srgbClr val="FF0000"/>
                </a:solidFill>
                <a:latin typeface="Calibri"/>
                <a:ea typeface="Calibri"/>
                <a:cs typeface="Calibri"/>
                <a:sym typeface="Calibri"/>
              </a:rPr>
              <a:t>Timing Device</a:t>
            </a:r>
            <a:endParaRPr i="1" sz="2800">
              <a:solidFill>
                <a:srgbClr val="FF0000"/>
              </a:solidFill>
              <a:latin typeface="Calibri"/>
              <a:ea typeface="Calibri"/>
              <a:cs typeface="Calibri"/>
              <a:sym typeface="Calibri"/>
            </a:endParaRPr>
          </a:p>
          <a:p>
            <a:pPr indent="-719138" lvl="0" marL="719138" rtl="0" algn="l">
              <a:lnSpc>
                <a:spcPct val="80000"/>
              </a:lnSpc>
              <a:spcBef>
                <a:spcPts val="2000"/>
              </a:spcBef>
              <a:spcAft>
                <a:spcPts val="0"/>
              </a:spcAft>
              <a:buClr>
                <a:srgbClr val="FF0000"/>
              </a:buClr>
              <a:buSzPts val="2800"/>
              <a:buFont typeface="Calibri"/>
              <a:buChar char="•"/>
            </a:pPr>
            <a:r>
              <a:rPr i="1" lang="en-US" sz="2800">
                <a:solidFill>
                  <a:srgbClr val="FF0000"/>
                </a:solidFill>
                <a:latin typeface="Calibri"/>
                <a:ea typeface="Calibri"/>
                <a:cs typeface="Calibri"/>
                <a:sym typeface="Calibri"/>
              </a:rPr>
              <a:t>Move To Center Court </a:t>
            </a:r>
            <a:r>
              <a:rPr lang="en-US" sz="2800">
                <a:solidFill>
                  <a:srgbClr val="18579B"/>
                </a:solidFill>
                <a:latin typeface="Calibri"/>
                <a:ea typeface="Calibri"/>
                <a:cs typeface="Calibri"/>
                <a:sym typeface="Calibri"/>
              </a:rPr>
              <a:t>to complete </a:t>
            </a:r>
            <a:r>
              <a:rPr lang="en-US" sz="2800">
                <a:solidFill>
                  <a:srgbClr val="18579B"/>
                </a:solidFill>
              </a:rPr>
              <a:t>recording the time-out and t</a:t>
            </a:r>
            <a:r>
              <a:rPr lang="en-US" sz="2800">
                <a:latin typeface="Calibri"/>
                <a:ea typeface="Calibri"/>
                <a:cs typeface="Calibri"/>
                <a:sym typeface="Calibri"/>
              </a:rPr>
              <a:t>o </a:t>
            </a:r>
            <a:r>
              <a:rPr i="1" lang="en-US" sz="2800">
                <a:solidFill>
                  <a:srgbClr val="FF0000"/>
                </a:solidFill>
                <a:latin typeface="Calibri"/>
                <a:ea typeface="Calibri"/>
                <a:cs typeface="Calibri"/>
                <a:sym typeface="Calibri"/>
              </a:rPr>
              <a:t>Avoid Interaction With Either Team </a:t>
            </a:r>
            <a:r>
              <a:rPr lang="en-US" sz="2800">
                <a:latin typeface="Calibri"/>
                <a:ea typeface="Calibri"/>
                <a:cs typeface="Calibri"/>
                <a:sym typeface="Calibri"/>
              </a:rPr>
              <a:t>and spectators</a:t>
            </a:r>
            <a:endParaRPr sz="2800"/>
          </a:p>
          <a:p>
            <a:pPr indent="-719138" lvl="0" marL="719138" rtl="0" algn="l">
              <a:lnSpc>
                <a:spcPct val="80000"/>
              </a:lnSpc>
              <a:spcBef>
                <a:spcPts val="2000"/>
              </a:spcBef>
              <a:spcAft>
                <a:spcPts val="0"/>
              </a:spcAft>
              <a:buClr>
                <a:srgbClr val="18579B"/>
              </a:buClr>
              <a:buSzPts val="2800"/>
              <a:buFont typeface="Calibri"/>
              <a:buChar char="•"/>
            </a:pPr>
            <a:r>
              <a:rPr lang="en-US" sz="2800">
                <a:solidFill>
                  <a:srgbClr val="18579B"/>
                </a:solidFill>
              </a:rPr>
              <a:t>Time-out called by a player </a:t>
            </a:r>
            <a:r>
              <a:rPr lang="en-US" sz="2800">
                <a:solidFill>
                  <a:srgbClr val="FF0000"/>
                </a:solidFill>
              </a:rPr>
              <a:t>just before the end change</a:t>
            </a:r>
            <a:r>
              <a:rPr lang="en-US" sz="2800">
                <a:solidFill>
                  <a:srgbClr val="18579B"/>
                </a:solidFill>
              </a:rPr>
              <a:t>:</a:t>
            </a:r>
            <a:endParaRPr/>
          </a:p>
          <a:p>
            <a:pPr indent="-719138" lvl="1" marL="1086283" rtl="0" algn="l">
              <a:lnSpc>
                <a:spcPct val="80000"/>
              </a:lnSpc>
              <a:spcBef>
                <a:spcPts val="2000"/>
              </a:spcBef>
              <a:spcAft>
                <a:spcPts val="0"/>
              </a:spcAft>
              <a:buClr>
                <a:srgbClr val="18579B"/>
              </a:buClr>
              <a:buSzPts val="2800"/>
              <a:buChar char="•"/>
            </a:pPr>
            <a:r>
              <a:rPr lang="en-US" sz="2800">
                <a:solidFill>
                  <a:srgbClr val="18579B"/>
                </a:solidFill>
              </a:rPr>
              <a:t>If no portion of a time-out has been used</a:t>
            </a:r>
            <a:r>
              <a:rPr lang="en-US" sz="2800"/>
              <a:t>, </a:t>
            </a:r>
            <a:r>
              <a:rPr i="1" lang="en-US" sz="2800">
                <a:solidFill>
                  <a:srgbClr val="FF0000"/>
                </a:solidFill>
              </a:rPr>
              <a:t>do not record </a:t>
            </a:r>
            <a:r>
              <a:rPr lang="en-US" sz="2800"/>
              <a:t>it and the </a:t>
            </a:r>
            <a:r>
              <a:rPr i="1" lang="en-US" sz="2800">
                <a:solidFill>
                  <a:srgbClr val="FF0000"/>
                </a:solidFill>
              </a:rPr>
              <a:t>team gets to retain the time-out </a:t>
            </a:r>
            <a:r>
              <a:rPr lang="en-US" sz="2800"/>
              <a:t>for later use.</a:t>
            </a:r>
            <a:endParaRPr sz="2800">
              <a:latin typeface="Calibri"/>
              <a:ea typeface="Calibri"/>
              <a:cs typeface="Calibri"/>
              <a:sym typeface="Calibri"/>
            </a:endParaRPr>
          </a:p>
        </p:txBody>
      </p:sp>
      <p:sp>
        <p:nvSpPr>
          <p:cNvPr id="822" name="Google Shape;822;p10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idx="1" type="body"/>
          </p:nvPr>
        </p:nvSpPr>
        <p:spPr>
          <a:xfrm>
            <a:off x="340659" y="205525"/>
            <a:ext cx="11114841" cy="6446950"/>
          </a:xfrm>
          <a:prstGeom prst="rect">
            <a:avLst/>
          </a:prstGeom>
          <a:noFill/>
          <a:ln>
            <a:noFill/>
          </a:ln>
        </p:spPr>
        <p:txBody>
          <a:bodyPr anchorCtr="0" anchor="t" bIns="45700" lIns="45700" spcFirstLastPara="1" rIns="45700" wrap="square" tIns="45700">
            <a:normAutofit fontScale="92500"/>
          </a:bodyPr>
          <a:lstStyle/>
          <a:p>
            <a:pPr indent="349250" lvl="1" marL="0" rtl="0" algn="ctr">
              <a:lnSpc>
                <a:spcPct val="100000"/>
              </a:lnSpc>
              <a:spcBef>
                <a:spcPts val="0"/>
              </a:spcBef>
              <a:spcAft>
                <a:spcPts val="0"/>
              </a:spcAft>
              <a:buSzPct val="100000"/>
              <a:buFont typeface="Noto Sans Symbols"/>
              <a:buNone/>
            </a:pPr>
            <a:r>
              <a:rPr lang="en-US" sz="7000"/>
              <a:t>Code of Conduct </a:t>
            </a:r>
            <a:endParaRPr sz="900"/>
          </a:p>
          <a:p>
            <a:pPr indent="-349250" lvl="0" marL="349250" rtl="0" algn="l">
              <a:lnSpc>
                <a:spcPct val="100000"/>
              </a:lnSpc>
              <a:spcBef>
                <a:spcPts val="2000"/>
              </a:spcBef>
              <a:spcAft>
                <a:spcPts val="0"/>
              </a:spcAft>
              <a:buSzPct val="110000"/>
              <a:buFont typeface="Arial"/>
              <a:buChar char="•"/>
            </a:pPr>
            <a:r>
              <a:rPr b="0" i="1" lang="en-US" sz="2800" u="none" strike="noStrike">
                <a:solidFill>
                  <a:schemeClr val="dk1"/>
                </a:solidFill>
                <a:latin typeface="Calibri"/>
                <a:ea typeface="Calibri"/>
                <a:cs typeface="Calibri"/>
                <a:sym typeface="Calibri"/>
              </a:rPr>
              <a:t>ALWAYS</a:t>
            </a:r>
            <a:r>
              <a:rPr b="0" i="0" lang="en-US" sz="2800" u="none" strike="noStrike">
                <a:solidFill>
                  <a:schemeClr val="dk1"/>
                </a:solidFill>
                <a:latin typeface="Calibri"/>
                <a:ea typeface="Calibri"/>
                <a:cs typeface="Calibri"/>
                <a:sym typeface="Calibri"/>
              </a:rPr>
              <a:t> Enforce Rules in Accordance with </a:t>
            </a:r>
            <a:r>
              <a:rPr b="0" i="1" lang="en-US" sz="2800" u="none" strike="noStrike">
                <a:solidFill>
                  <a:schemeClr val="dk1"/>
                </a:solidFill>
                <a:latin typeface="Calibri"/>
                <a:ea typeface="Calibri"/>
                <a:cs typeface="Calibri"/>
                <a:sym typeface="Calibri"/>
              </a:rPr>
              <a:t>USAP Rulebook </a:t>
            </a:r>
            <a:r>
              <a:rPr b="0" i="0" lang="en-US" sz="2800" u="none" strike="noStrike">
                <a:solidFill>
                  <a:schemeClr val="dk1"/>
                </a:solidFill>
                <a:latin typeface="Calibri"/>
                <a:ea typeface="Calibri"/>
                <a:cs typeface="Calibri"/>
                <a:sym typeface="Calibri"/>
              </a:rPr>
              <a:t>&amp; </a:t>
            </a:r>
            <a:r>
              <a:rPr b="0" i="1" lang="en-US" sz="2800" u="none" strike="noStrike">
                <a:solidFill>
                  <a:schemeClr val="dk1"/>
                </a:solidFill>
                <a:latin typeface="Calibri"/>
                <a:ea typeface="Calibri"/>
                <a:cs typeface="Calibri"/>
                <a:sym typeface="Calibri"/>
              </a:rPr>
              <a:t>Officiating Handbook</a:t>
            </a:r>
            <a:r>
              <a:rPr b="0" i="0" lang="en-US" sz="2800" u="none" strike="noStrike">
                <a:solidFill>
                  <a:schemeClr val="dk1"/>
                </a:solidFill>
                <a:latin typeface="Calibri"/>
                <a:ea typeface="Calibri"/>
                <a:cs typeface="Calibri"/>
                <a:sym typeface="Calibri"/>
              </a:rPr>
              <a:t> “Best Practices”</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Use Common Sense and Good Judgement when Addressing Situations Not expressly covered by the Rulebook or Officiating Handbook</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Use a Professional and Pleasant Demeanor at All Times </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Treat Players, Line Judges, Other Referees and Spectators with Respect </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Display Confidence in Your Actions and Rulings</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Avoid Being Dictatorial</a:t>
            </a:r>
            <a:endParaRPr/>
          </a:p>
          <a:p>
            <a:pPr indent="-349250" lvl="0" marL="349250" rtl="0" algn="l">
              <a:lnSpc>
                <a:spcPct val="100000"/>
              </a:lnSpc>
              <a:spcBef>
                <a:spcPts val="2000"/>
              </a:spcBef>
              <a:spcAft>
                <a:spcPts val="0"/>
              </a:spcAft>
              <a:buSzPct val="110000"/>
              <a:buFont typeface="Arial"/>
              <a:buChar char="•"/>
            </a:pPr>
            <a:r>
              <a:rPr b="0" i="0" lang="en-US" sz="2800" u="none" strike="noStrike">
                <a:solidFill>
                  <a:schemeClr val="dk1"/>
                </a:solidFill>
                <a:latin typeface="Calibri"/>
                <a:ea typeface="Calibri"/>
                <a:cs typeface="Calibri"/>
                <a:sym typeface="Calibri"/>
              </a:rPr>
              <a:t>Avoid Being Distracted - Devote Your Full Attention to the Match Being Played</a:t>
            </a:r>
            <a:r>
              <a:rPr b="0" i="0" lang="en-US" sz="2800" u="none" strike="noStrike">
                <a:solidFill>
                  <a:srgbClr val="595959"/>
                </a:solidFill>
                <a:latin typeface="Calibri"/>
                <a:ea typeface="Calibri"/>
                <a:cs typeface="Calibri"/>
                <a:sym typeface="Calibri"/>
              </a:rPr>
              <a:t>. </a:t>
            </a:r>
            <a:endParaRPr b="0" i="0" sz="2800" u="none" strike="noStrike">
              <a:solidFill>
                <a:srgbClr val="18579B"/>
              </a:solidFill>
              <a:latin typeface="Calibri"/>
              <a:ea typeface="Calibri"/>
              <a:cs typeface="Calibri"/>
              <a:sym typeface="Calibri"/>
            </a:endParaRPr>
          </a:p>
          <a:p>
            <a:pPr indent="0" lvl="0" marL="0" rtl="0" algn="l">
              <a:lnSpc>
                <a:spcPct val="100000"/>
              </a:lnSpc>
              <a:spcBef>
                <a:spcPts val="2000"/>
              </a:spcBef>
              <a:spcAft>
                <a:spcPts val="0"/>
              </a:spcAft>
              <a:buClr>
                <a:srgbClr val="18579B"/>
              </a:buClr>
              <a:buSzPct val="100000"/>
              <a:buFont typeface="Calibri"/>
              <a:buNone/>
            </a:pPr>
            <a:r>
              <a:t/>
            </a:r>
            <a:endParaRPr sz="9600">
              <a:latin typeface="Calibri"/>
              <a:ea typeface="Calibri"/>
              <a:cs typeface="Calibri"/>
              <a:sym typeface="Calibri"/>
            </a:endParaRPr>
          </a:p>
          <a:p>
            <a:pPr indent="-240982" lvl="0" marL="804863" rtl="0" algn="l">
              <a:lnSpc>
                <a:spcPct val="100000"/>
              </a:lnSpc>
              <a:spcBef>
                <a:spcPts val="2000"/>
              </a:spcBef>
              <a:spcAft>
                <a:spcPts val="0"/>
              </a:spcAft>
              <a:buClr>
                <a:srgbClr val="18579B"/>
              </a:buClr>
              <a:buSzPct val="100000"/>
              <a:buFont typeface="Arial"/>
              <a:buNone/>
            </a:pPr>
            <a:r>
              <a:t/>
            </a:r>
            <a:endParaRPr sz="9600">
              <a:latin typeface="Calibri"/>
              <a:ea typeface="Calibri"/>
              <a:cs typeface="Calibri"/>
              <a:sym typeface="Calibri"/>
            </a:endParaRPr>
          </a:p>
        </p:txBody>
      </p:sp>
      <p:sp>
        <p:nvSpPr>
          <p:cNvPr id="129" name="Google Shape;129;p1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0"/>
          <p:cNvSpPr txBox="1"/>
          <p:nvPr>
            <p:ph idx="1" type="body"/>
          </p:nvPr>
        </p:nvSpPr>
        <p:spPr>
          <a:xfrm>
            <a:off x="701040" y="258806"/>
            <a:ext cx="11033760"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800"/>
              <a:buFont typeface="Calibri"/>
              <a:buNone/>
            </a:pPr>
            <a:r>
              <a:rPr lang="en-US" sz="4800">
                <a:latin typeface="Calibri"/>
                <a:ea typeface="Calibri"/>
                <a:cs typeface="Calibri"/>
                <a:sym typeface="Calibri"/>
              </a:rPr>
              <a:t>Standard Time-Out Procedure </a:t>
            </a:r>
            <a:endParaRPr sz="4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a:p>
            <a:pPr indent="0" lvl="0" marL="0" rtl="0" algn="l">
              <a:lnSpc>
                <a:spcPct val="80000"/>
              </a:lnSpc>
              <a:spcBef>
                <a:spcPts val="2000"/>
              </a:spcBef>
              <a:spcAft>
                <a:spcPts val="0"/>
              </a:spcAft>
              <a:buClr>
                <a:srgbClr val="18579B"/>
              </a:buClr>
              <a:buSzPts val="2800"/>
              <a:buFont typeface="Calibri"/>
              <a:buNone/>
            </a:pPr>
            <a:r>
              <a:rPr lang="en-US" sz="2800"/>
              <a:t>Time Out Script at the end of the time-out:</a:t>
            </a:r>
            <a:endParaRPr sz="1000"/>
          </a:p>
          <a:p>
            <a:pPr indent="-261620" lvl="0" marL="457200" marR="0" rtl="0" algn="l">
              <a:lnSpc>
                <a:spcPct val="107000"/>
              </a:lnSpc>
              <a:spcBef>
                <a:spcPts val="0"/>
              </a:spcBef>
              <a:spcAft>
                <a:spcPts val="0"/>
              </a:spcAft>
              <a:buSzPts val="3080"/>
              <a:buFont typeface="Arial"/>
              <a:buNone/>
            </a:pPr>
            <a:r>
              <a:t/>
            </a:r>
            <a:endParaRPr sz="2800">
              <a:solidFill>
                <a:srgbClr val="18579B"/>
              </a:solidFill>
              <a:latin typeface="Calibri"/>
              <a:ea typeface="Calibri"/>
              <a:cs typeface="Calibri"/>
              <a:sym typeface="Calibri"/>
            </a:endParaRPr>
          </a:p>
          <a:p>
            <a:pPr indent="-457200" lvl="0" marL="457200" marR="0" rtl="0" algn="l">
              <a:lnSpc>
                <a:spcPct val="107000"/>
              </a:lnSpc>
              <a:spcBef>
                <a:spcPts val="0"/>
              </a:spcBef>
              <a:spcAft>
                <a:spcPts val="0"/>
              </a:spcAft>
              <a:buSzPts val="3080"/>
              <a:buFont typeface="Arial"/>
              <a:buChar char="•"/>
            </a:pPr>
            <a:r>
              <a:rPr i="1" lang="en-US" sz="2800">
                <a:solidFill>
                  <a:srgbClr val="FF0000"/>
                </a:solidFill>
                <a:latin typeface="Calibri"/>
                <a:ea typeface="Calibri"/>
                <a:cs typeface="Calibri"/>
                <a:sym typeface="Calibri"/>
              </a:rPr>
              <a:t>“15 seconds”</a:t>
            </a:r>
            <a:endParaRPr/>
          </a:p>
          <a:p>
            <a:pPr indent="-261620" lvl="0" marL="457200" marR="0" rtl="0" algn="l">
              <a:lnSpc>
                <a:spcPct val="107000"/>
              </a:lnSpc>
              <a:spcBef>
                <a:spcPts val="0"/>
              </a:spcBef>
              <a:spcAft>
                <a:spcPts val="0"/>
              </a:spcAft>
              <a:buSzPts val="3080"/>
              <a:buFont typeface="Arial"/>
              <a:buNone/>
            </a:pPr>
            <a:r>
              <a:t/>
            </a:r>
            <a:endParaRPr i="1" sz="2800">
              <a:solidFill>
                <a:srgbClr val="FF0000"/>
              </a:solidFill>
              <a:latin typeface="Calibri"/>
              <a:ea typeface="Calibri"/>
              <a:cs typeface="Calibri"/>
              <a:sym typeface="Calibri"/>
            </a:endParaRPr>
          </a:p>
          <a:p>
            <a:pPr indent="-457200" lvl="0" marL="457200" marR="0" rtl="0" algn="l">
              <a:lnSpc>
                <a:spcPct val="107000"/>
              </a:lnSpc>
              <a:spcBef>
                <a:spcPts val="0"/>
              </a:spcBef>
              <a:spcAft>
                <a:spcPts val="0"/>
              </a:spcAft>
              <a:buSzPts val="3080"/>
              <a:buFont typeface="Arial"/>
              <a:buChar char="•"/>
            </a:pPr>
            <a:r>
              <a:rPr i="1" lang="en-US" sz="2800">
                <a:solidFill>
                  <a:srgbClr val="FF0000"/>
                </a:solidFill>
                <a:latin typeface="Calibri"/>
                <a:ea typeface="Calibri"/>
                <a:cs typeface="Calibri"/>
                <a:sym typeface="Calibri"/>
              </a:rPr>
              <a:t>“Servers you have _X_ time outs remaining; receivers you have _X_.”</a:t>
            </a:r>
            <a:endParaRPr/>
          </a:p>
          <a:p>
            <a:pPr indent="-261620" lvl="0" marL="457200" marR="0" rtl="0" algn="l">
              <a:lnSpc>
                <a:spcPct val="107000"/>
              </a:lnSpc>
              <a:spcBef>
                <a:spcPts val="0"/>
              </a:spcBef>
              <a:spcAft>
                <a:spcPts val="0"/>
              </a:spcAft>
              <a:buSzPts val="3080"/>
              <a:buFont typeface="Arial"/>
              <a:buNone/>
            </a:pPr>
            <a:r>
              <a:t/>
            </a:r>
            <a:endParaRPr i="1" sz="2800">
              <a:solidFill>
                <a:srgbClr val="FF0000"/>
              </a:solidFill>
              <a:latin typeface="Calibri"/>
              <a:ea typeface="Calibri"/>
              <a:cs typeface="Calibri"/>
              <a:sym typeface="Calibri"/>
            </a:endParaRPr>
          </a:p>
          <a:p>
            <a:pPr indent="-457200" lvl="0" marL="457200" marR="0" rtl="0" algn="l">
              <a:lnSpc>
                <a:spcPct val="107000"/>
              </a:lnSpc>
              <a:spcBef>
                <a:spcPts val="0"/>
              </a:spcBef>
              <a:spcAft>
                <a:spcPts val="0"/>
              </a:spcAft>
              <a:buSzPts val="3080"/>
              <a:buFont typeface="Arial"/>
              <a:buChar char="•"/>
            </a:pPr>
            <a:r>
              <a:rPr i="1" lang="en-US" sz="2800">
                <a:solidFill>
                  <a:srgbClr val="FF0000"/>
                </a:solidFill>
                <a:latin typeface="Calibri"/>
                <a:ea typeface="Calibri"/>
                <a:cs typeface="Calibri"/>
                <a:sym typeface="Calibri"/>
              </a:rPr>
              <a:t>“Time-In 6-8-2.”</a:t>
            </a:r>
            <a:endParaRPr/>
          </a:p>
          <a:p>
            <a:pPr indent="0" lvl="0" marL="0" rtl="0" algn="l">
              <a:lnSpc>
                <a:spcPct val="80000"/>
              </a:lnSpc>
              <a:spcBef>
                <a:spcPts val="2800"/>
              </a:spcBef>
              <a:spcAft>
                <a:spcPts val="0"/>
              </a:spcAft>
              <a:buClr>
                <a:srgbClr val="18579B"/>
              </a:buClr>
              <a:buSzPts val="2800"/>
              <a:buFont typeface="Calibri"/>
              <a:buNone/>
            </a:pPr>
            <a:r>
              <a:t/>
            </a:r>
            <a:endParaRPr sz="2800"/>
          </a:p>
        </p:txBody>
      </p:sp>
      <p:sp>
        <p:nvSpPr>
          <p:cNvPr id="828" name="Google Shape;828;p11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1"/>
          <p:cNvSpPr txBox="1"/>
          <p:nvPr>
            <p:ph idx="1" type="body"/>
          </p:nvPr>
        </p:nvSpPr>
        <p:spPr>
          <a:xfrm>
            <a:off x="1241778" y="29367"/>
            <a:ext cx="9750778" cy="6705542"/>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18579B"/>
              </a:buClr>
              <a:buSzPts val="4800"/>
              <a:buFont typeface="Calibri"/>
              <a:buNone/>
            </a:pPr>
            <a:r>
              <a:rPr lang="en-US" sz="4800">
                <a:latin typeface="Calibri"/>
                <a:ea typeface="Calibri"/>
                <a:cs typeface="Calibri"/>
                <a:sym typeface="Calibri"/>
              </a:rPr>
              <a:t>Time-Out Procedures </a:t>
            </a:r>
            <a:r>
              <a:rPr b="0" lang="en-US" sz="2800">
                <a:latin typeface="Calibri"/>
                <a:ea typeface="Calibri"/>
                <a:cs typeface="Calibri"/>
                <a:sym typeface="Calibri"/>
              </a:rPr>
              <a:t>(cont’d)</a:t>
            </a:r>
            <a:endParaRPr sz="2000">
              <a:latin typeface="Calibri"/>
              <a:ea typeface="Calibri"/>
              <a:cs typeface="Calibri"/>
              <a:sym typeface="Calibri"/>
            </a:endParaRPr>
          </a:p>
          <a:p>
            <a:pPr indent="-635000" lvl="0" marL="719138" rtl="0" algn="l">
              <a:lnSpc>
                <a:spcPct val="10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Mark The </a:t>
            </a:r>
            <a:r>
              <a:rPr lang="en-US" sz="3600">
                <a:solidFill>
                  <a:srgbClr val="FF0000"/>
                </a:solidFill>
                <a:latin typeface="Calibri"/>
                <a:ea typeface="Calibri"/>
                <a:cs typeface="Calibri"/>
                <a:sym typeface="Calibri"/>
              </a:rPr>
              <a:t>Game Score </a:t>
            </a:r>
            <a:r>
              <a:rPr lang="en-US" sz="3600">
                <a:latin typeface="Calibri"/>
                <a:ea typeface="Calibri"/>
                <a:cs typeface="Calibri"/>
                <a:sym typeface="Calibri"/>
              </a:rPr>
              <a:t>In The Appropriate </a:t>
            </a:r>
            <a:r>
              <a:rPr lang="en-US" sz="3600">
                <a:solidFill>
                  <a:srgbClr val="18579B"/>
                </a:solidFill>
                <a:latin typeface="Calibri"/>
                <a:ea typeface="Calibri"/>
                <a:cs typeface="Calibri"/>
                <a:sym typeface="Calibri"/>
              </a:rPr>
              <a:t>Time-Out Box </a:t>
            </a:r>
            <a:r>
              <a:rPr lang="en-US" sz="3600">
                <a:solidFill>
                  <a:srgbClr val="FF0000"/>
                </a:solidFill>
                <a:latin typeface="Calibri"/>
                <a:ea typeface="Calibri"/>
                <a:cs typeface="Calibri"/>
                <a:sym typeface="Calibri"/>
              </a:rPr>
              <a:t>(Do NOT rotate the clipboard</a:t>
            </a:r>
            <a:r>
              <a:rPr lang="en-US" sz="3600">
                <a:solidFill>
                  <a:srgbClr val="18579B"/>
                </a:solidFill>
                <a:latin typeface="Calibri"/>
                <a:ea typeface="Calibri"/>
                <a:cs typeface="Calibri"/>
                <a:sym typeface="Calibri"/>
              </a:rPr>
              <a:t>.  Always keep the serving team’s name at the top of the clipboard)</a:t>
            </a:r>
            <a:endParaRPr sz="3600">
              <a:solidFill>
                <a:srgbClr val="18579B"/>
              </a:solidFill>
              <a:latin typeface="Calibri"/>
              <a:ea typeface="Calibri"/>
              <a:cs typeface="Calibri"/>
              <a:sym typeface="Calibri"/>
            </a:endParaRPr>
          </a:p>
          <a:p>
            <a:pPr indent="-635000" lvl="0" marL="719138" rtl="0" algn="l">
              <a:lnSpc>
                <a:spcPct val="10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Separate Team Scores </a:t>
            </a:r>
            <a:r>
              <a:rPr lang="en-US" sz="3600">
                <a:latin typeface="Calibri"/>
                <a:ea typeface="Calibri"/>
                <a:cs typeface="Calibri"/>
                <a:sym typeface="Calibri"/>
              </a:rPr>
              <a:t>Using Same Diagonal Slash As On </a:t>
            </a:r>
            <a:r>
              <a:rPr lang="en-US" sz="3600">
                <a:solidFill>
                  <a:srgbClr val="FF0000"/>
                </a:solidFill>
                <a:latin typeface="Calibri"/>
                <a:ea typeface="Calibri"/>
                <a:cs typeface="Calibri"/>
                <a:sym typeface="Calibri"/>
              </a:rPr>
              <a:t>Server Clip</a:t>
            </a:r>
            <a:r>
              <a:rPr lang="en-US" sz="3600">
                <a:latin typeface="Calibri"/>
                <a:ea typeface="Calibri"/>
                <a:cs typeface="Calibri"/>
                <a:sym typeface="Calibri"/>
              </a:rPr>
              <a:t>:</a:t>
            </a:r>
            <a:endParaRPr sz="3600">
              <a:latin typeface="Calibri"/>
              <a:ea typeface="Calibri"/>
              <a:cs typeface="Calibri"/>
              <a:sym typeface="Calibri"/>
            </a:endParaRPr>
          </a:p>
          <a:p>
            <a:pPr indent="-635000" lvl="1" marL="1439863" rtl="0" algn="l">
              <a:lnSpc>
                <a:spcPct val="100000"/>
              </a:lnSpc>
              <a:spcBef>
                <a:spcPts val="600"/>
              </a:spcBef>
              <a:spcAft>
                <a:spcPts val="0"/>
              </a:spcAft>
              <a:buClr>
                <a:srgbClr val="18579B"/>
              </a:buClr>
              <a:buSzPts val="3600"/>
              <a:buFont typeface="Courier New"/>
              <a:buChar char="o"/>
            </a:pPr>
            <a:r>
              <a:rPr lang="en-US" sz="3600">
                <a:solidFill>
                  <a:srgbClr val="18579B"/>
                </a:solidFill>
                <a:latin typeface="Calibri"/>
                <a:ea typeface="Calibri"/>
                <a:cs typeface="Calibri"/>
                <a:sym typeface="Calibri"/>
              </a:rPr>
              <a:t>1st Server = Forward Slash </a:t>
            </a:r>
            <a:r>
              <a:rPr lang="en-US" sz="3600">
                <a:solidFill>
                  <a:srgbClr val="FF0000"/>
                </a:solidFill>
                <a:latin typeface="Calibri"/>
                <a:ea typeface="Calibri"/>
                <a:cs typeface="Calibri"/>
                <a:sym typeface="Calibri"/>
              </a:rPr>
              <a:t>(</a:t>
            </a:r>
            <a:r>
              <a:rPr b="1" lang="en-US" sz="3600">
                <a:solidFill>
                  <a:srgbClr val="FF0000"/>
                </a:solidFill>
                <a:latin typeface="Calibri"/>
                <a:ea typeface="Calibri"/>
                <a:cs typeface="Calibri"/>
                <a:sym typeface="Calibri"/>
              </a:rPr>
              <a:t>/</a:t>
            </a:r>
            <a:r>
              <a:rPr lang="en-US" sz="3600">
                <a:solidFill>
                  <a:srgbClr val="FF0000"/>
                </a:solidFill>
                <a:latin typeface="Calibri"/>
                <a:ea typeface="Calibri"/>
                <a:cs typeface="Calibri"/>
                <a:sym typeface="Calibri"/>
              </a:rPr>
              <a:t>)</a:t>
            </a:r>
            <a:endParaRPr/>
          </a:p>
          <a:p>
            <a:pPr indent="-635000" lvl="1" marL="1439863" rtl="0" algn="l">
              <a:lnSpc>
                <a:spcPct val="100000"/>
              </a:lnSpc>
              <a:spcBef>
                <a:spcPts val="600"/>
              </a:spcBef>
              <a:spcAft>
                <a:spcPts val="0"/>
              </a:spcAft>
              <a:buClr>
                <a:srgbClr val="18579B"/>
              </a:buClr>
              <a:buSzPts val="3600"/>
              <a:buFont typeface="Courier New"/>
              <a:buChar char="o"/>
            </a:pPr>
            <a:r>
              <a:rPr lang="en-US" sz="3600">
                <a:latin typeface="Calibri"/>
                <a:ea typeface="Calibri"/>
                <a:cs typeface="Calibri"/>
                <a:sym typeface="Calibri"/>
              </a:rPr>
              <a:t>2</a:t>
            </a:r>
            <a:r>
              <a:rPr baseline="30000" lang="en-US" sz="3600">
                <a:latin typeface="Calibri"/>
                <a:ea typeface="Calibri"/>
                <a:cs typeface="Calibri"/>
                <a:sym typeface="Calibri"/>
              </a:rPr>
              <a:t>nd</a:t>
            </a:r>
            <a:r>
              <a:rPr lang="en-US" sz="3600">
                <a:latin typeface="Calibri"/>
                <a:ea typeface="Calibri"/>
                <a:cs typeface="Calibri"/>
                <a:sym typeface="Calibri"/>
              </a:rPr>
              <a:t> Server = Backward slash </a:t>
            </a:r>
            <a:r>
              <a:rPr lang="en-US" sz="3600">
                <a:solidFill>
                  <a:srgbClr val="FF0000"/>
                </a:solidFill>
                <a:latin typeface="Calibri"/>
                <a:ea typeface="Calibri"/>
                <a:cs typeface="Calibri"/>
                <a:sym typeface="Calibri"/>
              </a:rPr>
              <a:t>(</a:t>
            </a:r>
            <a:r>
              <a:rPr b="1" lang="en-US" sz="3600">
                <a:solidFill>
                  <a:srgbClr val="FF0000"/>
                </a:solidFill>
                <a:latin typeface="Calibri"/>
                <a:ea typeface="Calibri"/>
                <a:cs typeface="Calibri"/>
                <a:sym typeface="Calibri"/>
              </a:rPr>
              <a:t>\</a:t>
            </a:r>
            <a:r>
              <a:rPr lang="en-US" sz="3600">
                <a:solidFill>
                  <a:srgbClr val="FF0000"/>
                </a:solidFill>
                <a:latin typeface="Calibri"/>
                <a:ea typeface="Calibri"/>
                <a:cs typeface="Calibri"/>
                <a:sym typeface="Calibri"/>
              </a:rPr>
              <a:t>)</a:t>
            </a:r>
            <a:endParaRPr/>
          </a:p>
        </p:txBody>
      </p:sp>
      <p:sp>
        <p:nvSpPr>
          <p:cNvPr id="834" name="Google Shape;834;p11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2"/>
          <p:cNvSpPr txBox="1"/>
          <p:nvPr>
            <p:ph idx="1" type="body"/>
          </p:nvPr>
        </p:nvSpPr>
        <p:spPr>
          <a:xfrm>
            <a:off x="1185334" y="29367"/>
            <a:ext cx="10092266" cy="6705542"/>
          </a:xfrm>
          <a:prstGeom prst="rect">
            <a:avLst/>
          </a:prstGeom>
          <a:noFill/>
          <a:ln>
            <a:noFill/>
          </a:ln>
        </p:spPr>
        <p:txBody>
          <a:bodyPr anchorCtr="0" anchor="t" bIns="45700" lIns="45700" spcFirstLastPara="1" rIns="45700" wrap="square" tIns="45700">
            <a:noAutofit/>
          </a:bodyPr>
          <a:lstStyle/>
          <a:p>
            <a:pPr indent="0" lvl="0" marL="0" rtl="0" algn="ctr">
              <a:lnSpc>
                <a:spcPct val="100000"/>
              </a:lnSpc>
              <a:spcBef>
                <a:spcPts val="0"/>
              </a:spcBef>
              <a:spcAft>
                <a:spcPts val="0"/>
              </a:spcAft>
              <a:buSzPts val="4400"/>
              <a:buFont typeface="Noto Sans Symbols"/>
              <a:buNone/>
            </a:pPr>
            <a:r>
              <a:rPr b="1" lang="en-US" sz="4400">
                <a:solidFill>
                  <a:srgbClr val="18579B"/>
                </a:solidFill>
                <a:latin typeface="Calibri"/>
                <a:ea typeface="Calibri"/>
                <a:cs typeface="Calibri"/>
                <a:sym typeface="Calibri"/>
              </a:rPr>
              <a:t>Time-Out Example</a:t>
            </a:r>
            <a:endParaRPr/>
          </a:p>
          <a:p>
            <a:pPr indent="0" lvl="0" marL="0" rtl="0" algn="ctr">
              <a:lnSpc>
                <a:spcPct val="100000"/>
              </a:lnSpc>
              <a:spcBef>
                <a:spcPts val="600"/>
              </a:spcBef>
              <a:spcAft>
                <a:spcPts val="0"/>
              </a:spcAft>
              <a:buSzPts val="3200"/>
              <a:buFont typeface="Noto Sans Symbols"/>
              <a:buNone/>
            </a:pPr>
            <a:r>
              <a:rPr b="1" lang="en-US" sz="3200">
                <a:solidFill>
                  <a:srgbClr val="18579B"/>
                </a:solidFill>
                <a:latin typeface="Calibri"/>
                <a:ea typeface="Calibri"/>
                <a:cs typeface="Calibri"/>
                <a:sym typeface="Calibri"/>
              </a:rPr>
              <a:t>Time-Out Called By The Serving Team At 6-4-1</a:t>
            </a:r>
            <a:endParaRPr/>
          </a:p>
        </p:txBody>
      </p:sp>
      <p:pic>
        <p:nvPicPr>
          <p:cNvPr descr="Figure 9_2021.png" id="840" name="Google Shape;840;p112"/>
          <p:cNvPicPr preferRelativeResize="0"/>
          <p:nvPr/>
        </p:nvPicPr>
        <p:blipFill rotWithShape="1">
          <a:blip r:embed="rId3">
            <a:alphaModFix/>
          </a:blip>
          <a:srcRect b="0" l="0" r="0" t="0"/>
          <a:stretch/>
        </p:blipFill>
        <p:spPr>
          <a:xfrm>
            <a:off x="2183675" y="1297578"/>
            <a:ext cx="8311504" cy="5437332"/>
          </a:xfrm>
          <a:prstGeom prst="rect">
            <a:avLst/>
          </a:prstGeom>
          <a:noFill/>
          <a:ln>
            <a:noFill/>
          </a:ln>
        </p:spPr>
      </p:pic>
      <p:sp>
        <p:nvSpPr>
          <p:cNvPr id="841" name="Google Shape;841;p11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3"/>
          <p:cNvSpPr txBox="1"/>
          <p:nvPr>
            <p:ph idx="1" type="body"/>
          </p:nvPr>
        </p:nvSpPr>
        <p:spPr>
          <a:xfrm>
            <a:off x="914400" y="29367"/>
            <a:ext cx="10363200" cy="6705542"/>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SzPts val="4400"/>
              <a:buFont typeface="Calibri"/>
              <a:buNone/>
            </a:pPr>
            <a:r>
              <a:rPr b="1" lang="en-US" sz="4000">
                <a:solidFill>
                  <a:srgbClr val="18579B"/>
                </a:solidFill>
                <a:latin typeface="Calibri"/>
                <a:ea typeface="Calibri"/>
                <a:cs typeface="Calibri"/>
                <a:sym typeface="Calibri"/>
              </a:rPr>
              <a:t>Time Out Called by SERVING Team</a:t>
            </a:r>
            <a:endParaRPr/>
          </a:p>
          <a:p>
            <a:pPr indent="-349250" lvl="0" marL="349250" rtl="0" algn="ctr">
              <a:lnSpc>
                <a:spcPct val="100000"/>
              </a:lnSpc>
              <a:spcBef>
                <a:spcPts val="600"/>
              </a:spcBef>
              <a:spcAft>
                <a:spcPts val="0"/>
              </a:spcAft>
              <a:buSzPts val="3080"/>
              <a:buFont typeface="Calibri"/>
              <a:buNone/>
            </a:pPr>
            <a:r>
              <a:rPr b="1" lang="en-US" sz="2800">
                <a:solidFill>
                  <a:srgbClr val="18579B"/>
                </a:solidFill>
                <a:latin typeface="Calibri"/>
                <a:ea typeface="Calibri"/>
                <a:cs typeface="Calibri"/>
                <a:sym typeface="Calibri"/>
              </a:rPr>
              <a:t>Draw Diagonal Mark based on Score </a:t>
            </a:r>
            <a:endParaRPr/>
          </a:p>
          <a:p>
            <a:pPr indent="-349250" lvl="0" marL="349250" rtl="0" algn="ctr">
              <a:lnSpc>
                <a:spcPct val="100000"/>
              </a:lnSpc>
              <a:spcBef>
                <a:spcPts val="600"/>
              </a:spcBef>
              <a:spcAft>
                <a:spcPts val="0"/>
              </a:spcAft>
              <a:buSzPts val="3080"/>
              <a:buFont typeface="Calibri"/>
              <a:buNone/>
            </a:pPr>
            <a:r>
              <a:rPr b="1" lang="en-US" sz="2800">
                <a:solidFill>
                  <a:srgbClr val="18579B"/>
                </a:solidFill>
                <a:latin typeface="Calibri"/>
                <a:ea typeface="Calibri"/>
                <a:cs typeface="Calibri"/>
                <a:sym typeface="Calibri"/>
              </a:rPr>
              <a:t>place numbers above &amp; below Serving Team’s Score on top</a:t>
            </a:r>
            <a:endParaRPr/>
          </a:p>
        </p:txBody>
      </p:sp>
      <p:pic>
        <p:nvPicPr>
          <p:cNvPr id="847" name="Google Shape;847;p113"/>
          <p:cNvPicPr preferRelativeResize="0"/>
          <p:nvPr/>
        </p:nvPicPr>
        <p:blipFill rotWithShape="1">
          <a:blip r:embed="rId3">
            <a:alphaModFix/>
          </a:blip>
          <a:srcRect b="0" l="0" r="0" t="0"/>
          <a:stretch/>
        </p:blipFill>
        <p:spPr>
          <a:xfrm>
            <a:off x="3087189" y="2233748"/>
            <a:ext cx="6248400" cy="4267200"/>
          </a:xfrm>
          <a:prstGeom prst="rect">
            <a:avLst/>
          </a:prstGeom>
          <a:noFill/>
          <a:ln>
            <a:noFill/>
          </a:ln>
        </p:spPr>
      </p:pic>
      <p:sp>
        <p:nvSpPr>
          <p:cNvPr id="848" name="Google Shape;848;p11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4"/>
          <p:cNvSpPr txBox="1"/>
          <p:nvPr>
            <p:ph idx="1" type="body"/>
          </p:nvPr>
        </p:nvSpPr>
        <p:spPr>
          <a:xfrm>
            <a:off x="1185334" y="29367"/>
            <a:ext cx="10092266" cy="6705542"/>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SzPts val="4840"/>
              <a:buFont typeface="Calibri"/>
              <a:buNone/>
            </a:pPr>
            <a:r>
              <a:rPr b="1" lang="en-US" sz="4400">
                <a:solidFill>
                  <a:srgbClr val="18579B"/>
                </a:solidFill>
                <a:latin typeface="Calibri"/>
                <a:ea typeface="Calibri"/>
                <a:cs typeface="Calibri"/>
                <a:sym typeface="Calibri"/>
              </a:rPr>
              <a:t>Time Out Called by RECEIVING Team</a:t>
            </a:r>
            <a:endParaRPr/>
          </a:p>
        </p:txBody>
      </p:sp>
      <p:pic>
        <p:nvPicPr>
          <p:cNvPr descr="Figure 10_2021.png" id="854" name="Google Shape;854;p114"/>
          <p:cNvPicPr preferRelativeResize="0"/>
          <p:nvPr/>
        </p:nvPicPr>
        <p:blipFill rotWithShape="1">
          <a:blip r:embed="rId3">
            <a:alphaModFix/>
          </a:blip>
          <a:srcRect b="0" l="0" r="0" t="0"/>
          <a:stretch/>
        </p:blipFill>
        <p:spPr>
          <a:xfrm>
            <a:off x="1371600" y="1157722"/>
            <a:ext cx="9554509" cy="5700278"/>
          </a:xfrm>
          <a:prstGeom prst="rect">
            <a:avLst/>
          </a:prstGeom>
          <a:noFill/>
          <a:ln>
            <a:noFill/>
          </a:ln>
        </p:spPr>
      </p:pic>
      <p:sp>
        <p:nvSpPr>
          <p:cNvPr id="855" name="Google Shape;855;p11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5"/>
          <p:cNvSpPr txBox="1"/>
          <p:nvPr>
            <p:ph idx="1" type="body"/>
          </p:nvPr>
        </p:nvSpPr>
        <p:spPr>
          <a:xfrm>
            <a:off x="1185334" y="29367"/>
            <a:ext cx="9939866" cy="6705542"/>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SzPts val="4400"/>
              <a:buFont typeface="Calibri"/>
              <a:buNone/>
            </a:pPr>
            <a:r>
              <a:rPr b="1" lang="en-US" sz="4000">
                <a:solidFill>
                  <a:srgbClr val="18579B"/>
                </a:solidFill>
                <a:latin typeface="Calibri"/>
                <a:ea typeface="Calibri"/>
                <a:cs typeface="Calibri"/>
                <a:sym typeface="Calibri"/>
              </a:rPr>
              <a:t>Time Out Called by RECEIVING Team</a:t>
            </a:r>
            <a:endParaRPr/>
          </a:p>
        </p:txBody>
      </p:sp>
      <p:pic>
        <p:nvPicPr>
          <p:cNvPr id="861" name="Google Shape;861;p115"/>
          <p:cNvPicPr preferRelativeResize="0"/>
          <p:nvPr/>
        </p:nvPicPr>
        <p:blipFill rotWithShape="1">
          <a:blip r:embed="rId3">
            <a:alphaModFix/>
          </a:blip>
          <a:srcRect b="0" l="0" r="0" t="0"/>
          <a:stretch/>
        </p:blipFill>
        <p:spPr>
          <a:xfrm>
            <a:off x="3733800" y="1828800"/>
            <a:ext cx="5105400" cy="3958119"/>
          </a:xfrm>
          <a:prstGeom prst="rect">
            <a:avLst/>
          </a:prstGeom>
          <a:noFill/>
          <a:ln>
            <a:noFill/>
          </a:ln>
        </p:spPr>
      </p:pic>
      <p:sp>
        <p:nvSpPr>
          <p:cNvPr id="862" name="Google Shape;862;p11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6"/>
          <p:cNvSpPr txBox="1"/>
          <p:nvPr>
            <p:ph idx="1" type="body"/>
          </p:nvPr>
        </p:nvSpPr>
        <p:spPr>
          <a:xfrm>
            <a:off x="504825" y="272606"/>
            <a:ext cx="11125200"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2800"/>
              <a:buFont typeface="Calibri"/>
              <a:buNone/>
            </a:pPr>
            <a:r>
              <a:rPr lang="en-US" sz="2800">
                <a:latin typeface="Calibri"/>
                <a:ea typeface="Calibri"/>
                <a:cs typeface="Calibri"/>
                <a:sym typeface="Calibri"/>
              </a:rPr>
              <a:t>Standard Time-Out Procedure - </a:t>
            </a:r>
            <a:r>
              <a:rPr lang="en-US" sz="2800"/>
              <a:t>Double Time-Out Between Games</a:t>
            </a:r>
            <a:endParaRPr sz="2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2000"/>
              <a:buFont typeface="Calibri"/>
              <a:buNone/>
            </a:pPr>
            <a:r>
              <a:rPr i="1" lang="en-US" sz="2000"/>
              <a:t>End of Game 1 Scorecard</a:t>
            </a:r>
            <a:endParaRPr/>
          </a:p>
        </p:txBody>
      </p:sp>
      <p:pic>
        <p:nvPicPr>
          <p:cNvPr descr="Diagram&#10;&#10;Description automatically generated" id="868" name="Google Shape;868;p116"/>
          <p:cNvPicPr preferRelativeResize="0"/>
          <p:nvPr/>
        </p:nvPicPr>
        <p:blipFill rotWithShape="1">
          <a:blip r:embed="rId3">
            <a:alphaModFix/>
          </a:blip>
          <a:srcRect b="0" l="0" r="0" t="0"/>
          <a:stretch/>
        </p:blipFill>
        <p:spPr>
          <a:xfrm>
            <a:off x="1838228" y="1187777"/>
            <a:ext cx="8201318" cy="5589225"/>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cap="flat" cmpd="sng" w="254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cap="flat" cmpd="sng" w="254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871" name="Google Shape;871;p11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7"/>
          <p:cNvSpPr txBox="1"/>
          <p:nvPr>
            <p:ph idx="1" type="body"/>
          </p:nvPr>
        </p:nvSpPr>
        <p:spPr>
          <a:xfrm>
            <a:off x="533400" y="152458"/>
            <a:ext cx="11125200"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2800"/>
              <a:buFont typeface="Calibri"/>
              <a:buNone/>
            </a:pPr>
            <a:r>
              <a:rPr lang="en-US" sz="2800">
                <a:latin typeface="Calibri"/>
                <a:ea typeface="Calibri"/>
                <a:cs typeface="Calibri"/>
                <a:sym typeface="Calibri"/>
              </a:rPr>
              <a:t>Standard Time-Out Procedure - </a:t>
            </a:r>
            <a:r>
              <a:rPr lang="en-US" sz="2800"/>
              <a:t>Double Time-Out Between Games</a:t>
            </a:r>
            <a:endParaRPr sz="2400">
              <a:latin typeface="Calibri"/>
              <a:ea typeface="Calibri"/>
              <a:cs typeface="Calibri"/>
              <a:sym typeface="Calibri"/>
            </a:endParaRPr>
          </a:p>
          <a:p>
            <a:pPr indent="0" lvl="0" marL="0" rtl="0" algn="ctr">
              <a:lnSpc>
                <a:spcPct val="80000"/>
              </a:lnSpc>
              <a:spcBef>
                <a:spcPts val="600"/>
              </a:spcBef>
              <a:spcAft>
                <a:spcPts val="0"/>
              </a:spcAft>
              <a:buClr>
                <a:srgbClr val="18579B"/>
              </a:buClr>
              <a:buSzPts val="2000"/>
              <a:buFont typeface="Calibri"/>
              <a:buNone/>
            </a:pPr>
            <a:r>
              <a:rPr i="1" lang="en-US" sz="2000"/>
              <a:t>Start of Game 2 Scorecard</a:t>
            </a:r>
            <a:endParaRPr/>
          </a:p>
        </p:txBody>
      </p:sp>
      <p:pic>
        <p:nvPicPr>
          <p:cNvPr descr="Diagram&#10;&#10;Description automatically generated" id="877" name="Google Shape;877;p117"/>
          <p:cNvPicPr preferRelativeResize="0"/>
          <p:nvPr/>
        </p:nvPicPr>
        <p:blipFill rotWithShape="1">
          <a:blip r:embed="rId3">
            <a:alphaModFix/>
          </a:blip>
          <a:srcRect b="0" l="0" r="0" t="0"/>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cap="flat" cmpd="sng" w="254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cap="flat" cmpd="sng" w="254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b="0" l="0" r="0" t="0"/>
          <a:stretch/>
        </p:blipFill>
        <p:spPr>
          <a:xfrm>
            <a:off x="8379691" y="3158662"/>
            <a:ext cx="3529377" cy="2862885"/>
          </a:xfrm>
          <a:prstGeom prst="rect">
            <a:avLst/>
          </a:prstGeom>
          <a:noFill/>
          <a:ln>
            <a:noFill/>
          </a:ln>
        </p:spPr>
      </p:pic>
      <p:cxnSp>
        <p:nvCxnSpPr>
          <p:cNvPr id="881" name="Google Shape;881;p117"/>
          <p:cNvCxnSpPr/>
          <p:nvPr/>
        </p:nvCxnSpPr>
        <p:spPr>
          <a:xfrm flipH="1" rot="10800000">
            <a:off x="2447636" y="4279769"/>
            <a:ext cx="6451267" cy="117894"/>
          </a:xfrm>
          <a:prstGeom prst="straightConnector1">
            <a:avLst/>
          </a:prstGeom>
          <a:noFill/>
          <a:ln cap="flat" cmpd="sng" w="25400">
            <a:solidFill>
              <a:schemeClr val="accent1"/>
            </a:solidFill>
            <a:prstDash val="solid"/>
            <a:round/>
            <a:headEnd len="sm" w="sm" type="none"/>
            <a:tailEnd len="med" w="med" type="triangle"/>
          </a:ln>
        </p:spPr>
      </p:cxnSp>
      <p:sp>
        <p:nvSpPr>
          <p:cNvPr id="882" name="Google Shape;882;p11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8"/>
          <p:cNvSpPr txBox="1"/>
          <p:nvPr>
            <p:ph idx="1" type="body"/>
          </p:nvPr>
        </p:nvSpPr>
        <p:spPr>
          <a:xfrm>
            <a:off x="1241778" y="29367"/>
            <a:ext cx="9187071" cy="6705542"/>
          </a:xfrm>
          <a:prstGeom prst="rect">
            <a:avLst/>
          </a:prstGeom>
          <a:noFill/>
          <a:ln>
            <a:noFill/>
          </a:ln>
        </p:spPr>
        <p:txBody>
          <a:bodyPr anchorCtr="0" anchor="t"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lang="en-US" sz="4800">
                <a:latin typeface="Calibri"/>
                <a:ea typeface="Calibri"/>
                <a:cs typeface="Calibri"/>
                <a:sym typeface="Calibri"/>
              </a:rPr>
              <a:t>Time-Out Procedures </a:t>
            </a:r>
            <a:r>
              <a:rPr b="0" lang="en-US" sz="2800">
                <a:latin typeface="Calibri"/>
                <a:ea typeface="Calibri"/>
                <a:cs typeface="Calibri"/>
                <a:sym typeface="Calibri"/>
              </a:rPr>
              <a:t>(cont’d)</a:t>
            </a:r>
            <a:endParaRPr b="0" sz="2800">
              <a:latin typeface="Calibri"/>
              <a:ea typeface="Calibri"/>
              <a:cs typeface="Calibri"/>
              <a:sym typeface="Calibri"/>
            </a:endParaRPr>
          </a:p>
          <a:p>
            <a:pPr indent="0" lvl="0" marL="0" rtl="0" algn="ctr">
              <a:lnSpc>
                <a:spcPct val="10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a:p>
            <a:pPr indent="-719138" lvl="0" marL="903288" rtl="0" algn="l">
              <a:lnSpc>
                <a:spcPct val="10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Advise </a:t>
            </a:r>
            <a:r>
              <a:rPr lang="en-US" sz="3600">
                <a:latin typeface="Calibri"/>
                <a:ea typeface="Calibri"/>
                <a:cs typeface="Calibri"/>
                <a:sym typeface="Calibri"/>
              </a:rPr>
              <a:t>each </a:t>
            </a:r>
            <a:r>
              <a:rPr lang="en-US" sz="3600"/>
              <a:t>t</a:t>
            </a:r>
            <a:r>
              <a:rPr lang="en-US" sz="3600">
                <a:latin typeface="Calibri"/>
                <a:ea typeface="Calibri"/>
                <a:cs typeface="Calibri"/>
                <a:sym typeface="Calibri"/>
              </a:rPr>
              <a:t>eam of </a:t>
            </a:r>
            <a:r>
              <a:rPr lang="en-US" sz="3600">
                <a:solidFill>
                  <a:srgbClr val="FF0000"/>
                </a:solidFill>
              </a:rPr>
              <a:t>r</a:t>
            </a:r>
            <a:r>
              <a:rPr lang="en-US" sz="3600">
                <a:solidFill>
                  <a:srgbClr val="FF0000"/>
                </a:solidFill>
                <a:latin typeface="Calibri"/>
                <a:ea typeface="Calibri"/>
                <a:cs typeface="Calibri"/>
                <a:sym typeface="Calibri"/>
              </a:rPr>
              <a:t>emaining </a:t>
            </a:r>
            <a:r>
              <a:rPr lang="en-US" sz="3600">
                <a:solidFill>
                  <a:srgbClr val="FF0000"/>
                </a:solidFill>
              </a:rPr>
              <a:t>t</a:t>
            </a:r>
            <a:r>
              <a:rPr lang="en-US" sz="3600">
                <a:solidFill>
                  <a:srgbClr val="FF0000"/>
                </a:solidFill>
                <a:latin typeface="Calibri"/>
                <a:ea typeface="Calibri"/>
                <a:cs typeface="Calibri"/>
                <a:sym typeface="Calibri"/>
              </a:rPr>
              <a:t>ime-outs </a:t>
            </a:r>
            <a:r>
              <a:rPr lang="en-US" sz="2800">
                <a:solidFill>
                  <a:srgbClr val="FF0000"/>
                </a:solidFill>
                <a:latin typeface="Calibri"/>
                <a:ea typeface="Calibri"/>
                <a:cs typeface="Calibri"/>
                <a:sym typeface="Calibri"/>
              </a:rPr>
              <a:t>(usually just before restarting game)</a:t>
            </a:r>
            <a:endParaRPr/>
          </a:p>
          <a:p>
            <a:pPr indent="-668338" lvl="0" marL="903288" rtl="0" algn="l">
              <a:lnSpc>
                <a:spcPct val="100000"/>
              </a:lnSpc>
              <a:spcBef>
                <a:spcPts val="2000"/>
              </a:spcBef>
              <a:spcAft>
                <a:spcPts val="0"/>
              </a:spcAft>
              <a:buClr>
                <a:srgbClr val="18579B"/>
              </a:buClr>
              <a:buSzPts val="800"/>
              <a:buFont typeface="Calibri"/>
              <a:buNone/>
            </a:pPr>
            <a:r>
              <a:t/>
            </a:r>
            <a:endParaRPr sz="800">
              <a:solidFill>
                <a:srgbClr val="FF0000"/>
              </a:solidFill>
              <a:latin typeface="Calibri"/>
              <a:ea typeface="Calibri"/>
              <a:cs typeface="Calibri"/>
              <a:sym typeface="Calibri"/>
            </a:endParaRPr>
          </a:p>
          <a:p>
            <a:pPr indent="-719138" lvl="0" marL="903288" rtl="0" algn="l">
              <a:lnSpc>
                <a:spcPct val="10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If a player </a:t>
            </a:r>
            <a:r>
              <a:rPr lang="en-US" sz="3600">
                <a:solidFill>
                  <a:srgbClr val="FF0000"/>
                </a:solidFill>
              </a:rPr>
              <a:t>l</a:t>
            </a:r>
            <a:r>
              <a:rPr lang="en-US" sz="3600">
                <a:solidFill>
                  <a:srgbClr val="FF0000"/>
                </a:solidFill>
                <a:latin typeface="Calibri"/>
                <a:ea typeface="Calibri"/>
                <a:cs typeface="Calibri"/>
                <a:sym typeface="Calibri"/>
              </a:rPr>
              <a:t>eaves the </a:t>
            </a:r>
            <a:r>
              <a:rPr lang="en-US" sz="3600">
                <a:solidFill>
                  <a:srgbClr val="FF0000"/>
                </a:solidFill>
              </a:rPr>
              <a:t>c</a:t>
            </a:r>
            <a:r>
              <a:rPr lang="en-US" sz="3600">
                <a:solidFill>
                  <a:srgbClr val="FF0000"/>
                </a:solidFill>
                <a:latin typeface="Calibri"/>
                <a:ea typeface="Calibri"/>
                <a:cs typeface="Calibri"/>
                <a:sym typeface="Calibri"/>
              </a:rPr>
              <a:t>ourt with paddle</a:t>
            </a:r>
            <a:r>
              <a:rPr lang="en-US" sz="3600">
                <a:latin typeface="Calibri"/>
                <a:ea typeface="Calibri"/>
                <a:cs typeface="Calibri"/>
                <a:sym typeface="Calibri"/>
              </a:rPr>
              <a:t>,</a:t>
            </a:r>
            <a:r>
              <a:rPr lang="en-US" sz="3600"/>
              <a:t> </a:t>
            </a:r>
            <a:r>
              <a:rPr b="1" i="1" lang="en-US" sz="3600">
                <a:solidFill>
                  <a:srgbClr val="FF0000"/>
                </a:solidFill>
              </a:rPr>
              <a:t>r</a:t>
            </a:r>
            <a:r>
              <a:rPr b="1" i="1" lang="en-US" sz="3600">
                <a:solidFill>
                  <a:srgbClr val="FF0000"/>
                </a:solidFill>
                <a:latin typeface="Calibri"/>
                <a:ea typeface="Calibri"/>
                <a:cs typeface="Calibri"/>
                <a:sym typeface="Calibri"/>
              </a:rPr>
              <a:t>e-inspect </a:t>
            </a:r>
            <a:r>
              <a:rPr lang="en-US" sz="3600">
                <a:latin typeface="Calibri"/>
                <a:ea typeface="Calibri"/>
                <a:cs typeface="Calibri"/>
                <a:sym typeface="Calibri"/>
              </a:rPr>
              <a:t>before </a:t>
            </a:r>
            <a:r>
              <a:rPr lang="en-US" sz="3600"/>
              <a:t>p</a:t>
            </a:r>
            <a:r>
              <a:rPr lang="en-US" sz="3600">
                <a:latin typeface="Calibri"/>
                <a:ea typeface="Calibri"/>
                <a:cs typeface="Calibri"/>
                <a:sym typeface="Calibri"/>
              </a:rPr>
              <a:t>lay </a:t>
            </a:r>
            <a:r>
              <a:rPr lang="en-US" sz="3600"/>
              <a:t>r</a:t>
            </a:r>
            <a:r>
              <a:rPr lang="en-US" sz="3600">
                <a:latin typeface="Calibri"/>
                <a:ea typeface="Calibri"/>
                <a:cs typeface="Calibri"/>
                <a:sym typeface="Calibri"/>
              </a:rPr>
              <a:t>esumes</a:t>
            </a:r>
            <a:endParaRPr sz="3600">
              <a:latin typeface="Calibri"/>
              <a:ea typeface="Calibri"/>
              <a:cs typeface="Calibri"/>
              <a:sym typeface="Calibri"/>
            </a:endParaRPr>
          </a:p>
          <a:p>
            <a:pPr indent="-668338" lvl="0" marL="903288" rtl="0" algn="l">
              <a:lnSpc>
                <a:spcPct val="10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a:p>
            <a:pPr indent="-719138" lvl="0" marL="903288" rtl="0" algn="l">
              <a:lnSpc>
                <a:spcPct val="10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Watch players </a:t>
            </a:r>
            <a:r>
              <a:rPr lang="en-US" sz="3600">
                <a:latin typeface="Calibri"/>
                <a:ea typeface="Calibri"/>
                <a:cs typeface="Calibri"/>
                <a:sym typeface="Calibri"/>
              </a:rPr>
              <a:t>- if they appear to be </a:t>
            </a:r>
            <a:r>
              <a:rPr lang="en-US" sz="3600">
                <a:solidFill>
                  <a:srgbClr val="FF0000"/>
                </a:solidFill>
                <a:latin typeface="Calibri"/>
                <a:ea typeface="Calibri"/>
                <a:cs typeface="Calibri"/>
                <a:sym typeface="Calibri"/>
              </a:rPr>
              <a:t>resuming position early</a:t>
            </a:r>
            <a:r>
              <a:rPr lang="en-US" sz="3600">
                <a:latin typeface="Calibri"/>
                <a:ea typeface="Calibri"/>
                <a:cs typeface="Calibri"/>
                <a:sym typeface="Calibri"/>
              </a:rPr>
              <a:t>, move toward your post and check readiness. </a:t>
            </a:r>
            <a:endParaRPr sz="3600">
              <a:latin typeface="Calibri"/>
              <a:ea typeface="Calibri"/>
              <a:cs typeface="Calibri"/>
              <a:sym typeface="Calibri"/>
            </a:endParaRPr>
          </a:p>
        </p:txBody>
      </p:sp>
      <p:sp>
        <p:nvSpPr>
          <p:cNvPr id="888" name="Google Shape;888;p11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9"/>
          <p:cNvSpPr txBox="1"/>
          <p:nvPr>
            <p:ph idx="1" type="body"/>
          </p:nvPr>
        </p:nvSpPr>
        <p:spPr>
          <a:xfrm>
            <a:off x="1219200" y="29367"/>
            <a:ext cx="9829800" cy="6705542"/>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18579B"/>
              </a:buClr>
              <a:buSzPts val="4800"/>
              <a:buFont typeface="Calibri"/>
              <a:buNone/>
            </a:pPr>
            <a:r>
              <a:rPr lang="en-US" sz="4800">
                <a:latin typeface="Calibri"/>
                <a:ea typeface="Calibri"/>
                <a:cs typeface="Calibri"/>
                <a:sym typeface="Calibri"/>
              </a:rPr>
              <a:t>Time-Out Procedures</a:t>
            </a:r>
            <a:r>
              <a:rPr lang="en-US">
                <a:latin typeface="Calibri"/>
                <a:ea typeface="Calibri"/>
                <a:cs typeface="Calibri"/>
                <a:sym typeface="Calibri"/>
              </a:rPr>
              <a:t> </a:t>
            </a:r>
            <a:r>
              <a:rPr b="0" lang="en-US" sz="2400">
                <a:latin typeface="Calibri"/>
                <a:ea typeface="Calibri"/>
                <a:cs typeface="Calibri"/>
                <a:sym typeface="Calibri"/>
              </a:rPr>
              <a:t>(cont’d)</a:t>
            </a:r>
            <a:endParaRPr sz="900">
              <a:latin typeface="Calibri"/>
              <a:ea typeface="Calibri"/>
              <a:cs typeface="Calibri"/>
              <a:sym typeface="Calibri"/>
            </a:endParaRPr>
          </a:p>
          <a:p>
            <a:pPr indent="-819150" lvl="0" marL="903288" rtl="0" algn="l">
              <a:lnSpc>
                <a:spcPct val="10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Ask if ready </a:t>
            </a:r>
            <a:r>
              <a:rPr lang="en-US" sz="3600">
                <a:latin typeface="Calibri"/>
                <a:ea typeface="Calibri"/>
                <a:cs typeface="Calibri"/>
                <a:sym typeface="Calibri"/>
              </a:rPr>
              <a:t>to proceed and then </a:t>
            </a:r>
            <a:r>
              <a:rPr lang="en-US" sz="3600">
                <a:solidFill>
                  <a:srgbClr val="FF0000"/>
                </a:solidFill>
                <a:latin typeface="Calibri"/>
                <a:ea typeface="Calibri"/>
                <a:cs typeface="Calibri"/>
                <a:sym typeface="Calibri"/>
              </a:rPr>
              <a:t>skip the 15 second</a:t>
            </a:r>
            <a:r>
              <a:rPr lang="en-US" sz="3600">
                <a:latin typeface="Calibri"/>
                <a:ea typeface="Calibri"/>
                <a:cs typeface="Calibri"/>
                <a:sym typeface="Calibri"/>
              </a:rPr>
              <a:t> notification</a:t>
            </a:r>
            <a:endParaRPr/>
          </a:p>
          <a:p>
            <a:pPr indent="-819150" lvl="0" marL="903288" rtl="0" algn="l">
              <a:lnSpc>
                <a:spcPct val="100000"/>
              </a:lnSpc>
              <a:spcBef>
                <a:spcPts val="2000"/>
              </a:spcBef>
              <a:spcAft>
                <a:spcPts val="0"/>
              </a:spcAft>
              <a:buClr>
                <a:srgbClr val="18579B"/>
              </a:buClr>
              <a:buSzPts val="3600"/>
              <a:buFont typeface="Calibri"/>
              <a:buChar char="•"/>
            </a:pPr>
            <a:r>
              <a:rPr lang="en-US" sz="3600"/>
              <a:t>If Using Line Judges or a second referee - </a:t>
            </a:r>
            <a:r>
              <a:rPr lang="en-US" sz="3600">
                <a:solidFill>
                  <a:srgbClr val="FF0000"/>
                </a:solidFill>
              </a:rPr>
              <a:t>check readiness</a:t>
            </a:r>
            <a:endParaRPr/>
          </a:p>
          <a:p>
            <a:pPr indent="-819150" lvl="0" marL="903288" rtl="0" algn="l">
              <a:lnSpc>
                <a:spcPct val="10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If players are not ready early</a:t>
            </a:r>
            <a:r>
              <a:rPr lang="en-US" sz="3600">
                <a:latin typeface="Calibri"/>
                <a:ea typeface="Calibri"/>
                <a:cs typeface="Calibri"/>
                <a:sym typeface="Calibri"/>
              </a:rPr>
              <a:t>, advise </a:t>
            </a:r>
            <a:r>
              <a:rPr lang="en-US" sz="3600"/>
              <a:t>w</a:t>
            </a:r>
            <a:r>
              <a:rPr lang="en-US" sz="3600">
                <a:latin typeface="Calibri"/>
                <a:ea typeface="Calibri"/>
                <a:cs typeface="Calibri"/>
                <a:sym typeface="Calibri"/>
              </a:rPr>
              <a:t>hen </a:t>
            </a:r>
            <a:r>
              <a:rPr lang="en-US" sz="3600"/>
              <a:t>t</a:t>
            </a:r>
            <a:r>
              <a:rPr lang="en-US" sz="3600">
                <a:latin typeface="Calibri"/>
                <a:ea typeface="Calibri"/>
                <a:cs typeface="Calibri"/>
                <a:sym typeface="Calibri"/>
              </a:rPr>
              <a:t>here </a:t>
            </a:r>
            <a:r>
              <a:rPr lang="en-US" sz="3600"/>
              <a:t>a</a:t>
            </a:r>
            <a:r>
              <a:rPr lang="en-US" sz="3600">
                <a:latin typeface="Calibri"/>
                <a:ea typeface="Calibri"/>
                <a:cs typeface="Calibri"/>
                <a:sym typeface="Calibri"/>
              </a:rPr>
              <a:t>re </a:t>
            </a:r>
            <a:r>
              <a:rPr lang="en-US" sz="3600">
                <a:solidFill>
                  <a:srgbClr val="FF0000"/>
                </a:solidFill>
                <a:latin typeface="Calibri"/>
                <a:ea typeface="Calibri"/>
                <a:cs typeface="Calibri"/>
                <a:sym typeface="Calibri"/>
              </a:rPr>
              <a:t>15 seconds remaining</a:t>
            </a:r>
            <a:endParaRPr sz="3600">
              <a:solidFill>
                <a:srgbClr val="FF0000"/>
              </a:solidFill>
              <a:latin typeface="Calibri"/>
              <a:ea typeface="Calibri"/>
              <a:cs typeface="Calibri"/>
              <a:sym typeface="Calibri"/>
            </a:endParaRPr>
          </a:p>
          <a:p>
            <a:pPr indent="-819150" lvl="0" marL="903288" rtl="0" algn="l">
              <a:lnSpc>
                <a:spcPct val="10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If players are not ready early, </a:t>
            </a:r>
            <a:r>
              <a:rPr lang="en-US" sz="3600"/>
              <a:t>a</a:t>
            </a:r>
            <a:r>
              <a:rPr lang="en-US" sz="3600">
                <a:latin typeface="Calibri"/>
                <a:ea typeface="Calibri"/>
                <a:cs typeface="Calibri"/>
                <a:sym typeface="Calibri"/>
              </a:rPr>
              <a:t>t </a:t>
            </a:r>
            <a:r>
              <a:rPr lang="en-US" sz="3600">
                <a:solidFill>
                  <a:srgbClr val="FF0000"/>
                </a:solidFill>
                <a:latin typeface="Calibri"/>
                <a:ea typeface="Calibri"/>
                <a:cs typeface="Calibri"/>
                <a:sym typeface="Calibri"/>
              </a:rPr>
              <a:t>1 minute </a:t>
            </a:r>
            <a:r>
              <a:rPr lang="en-US" sz="3600">
                <a:solidFill>
                  <a:srgbClr val="FF0000"/>
                </a:solidFill>
              </a:rPr>
              <a:t>m</a:t>
            </a:r>
            <a:r>
              <a:rPr lang="en-US" sz="3600">
                <a:solidFill>
                  <a:srgbClr val="FF0000"/>
                </a:solidFill>
                <a:latin typeface="Calibri"/>
                <a:ea typeface="Calibri"/>
                <a:cs typeface="Calibri"/>
                <a:sym typeface="Calibri"/>
              </a:rPr>
              <a:t>ark</a:t>
            </a:r>
            <a:r>
              <a:rPr lang="en-US" sz="3600">
                <a:latin typeface="Calibri"/>
                <a:ea typeface="Calibri"/>
                <a:cs typeface="Calibri"/>
                <a:sym typeface="Calibri"/>
              </a:rPr>
              <a:t>, announce </a:t>
            </a:r>
            <a:r>
              <a:rPr lang="en-US" sz="3600">
                <a:solidFill>
                  <a:srgbClr val="FF0000"/>
                </a:solidFill>
                <a:latin typeface="Calibri"/>
                <a:ea typeface="Calibri"/>
                <a:cs typeface="Calibri"/>
                <a:sym typeface="Calibri"/>
              </a:rPr>
              <a:t>“time-in” </a:t>
            </a:r>
            <a:r>
              <a:rPr lang="en-US" sz="3600">
                <a:latin typeface="Calibri"/>
                <a:ea typeface="Calibri"/>
                <a:cs typeface="Calibri"/>
                <a:sym typeface="Calibri"/>
              </a:rPr>
              <a:t>and </a:t>
            </a:r>
            <a:r>
              <a:rPr lang="en-US" sz="3600">
                <a:solidFill>
                  <a:srgbClr val="FF0000"/>
                </a:solidFill>
              </a:rPr>
              <a:t>c</a:t>
            </a:r>
            <a:r>
              <a:rPr lang="en-US" sz="3600">
                <a:solidFill>
                  <a:srgbClr val="FF0000"/>
                </a:solidFill>
                <a:latin typeface="Calibri"/>
                <a:ea typeface="Calibri"/>
                <a:cs typeface="Calibri"/>
                <a:sym typeface="Calibri"/>
              </a:rPr>
              <a:t>all </a:t>
            </a:r>
            <a:r>
              <a:rPr lang="en-US" sz="3600">
                <a:solidFill>
                  <a:srgbClr val="FF0000"/>
                </a:solidFill>
              </a:rPr>
              <a:t>t</a:t>
            </a:r>
            <a:r>
              <a:rPr lang="en-US" sz="3600">
                <a:solidFill>
                  <a:srgbClr val="FF0000"/>
                </a:solidFill>
                <a:latin typeface="Calibri"/>
                <a:ea typeface="Calibri"/>
                <a:cs typeface="Calibri"/>
                <a:sym typeface="Calibri"/>
              </a:rPr>
              <a:t>he </a:t>
            </a:r>
            <a:r>
              <a:rPr lang="en-US" sz="3600">
                <a:solidFill>
                  <a:srgbClr val="FF0000"/>
                </a:solidFill>
              </a:rPr>
              <a:t>s</a:t>
            </a:r>
            <a:r>
              <a:rPr lang="en-US" sz="3600">
                <a:solidFill>
                  <a:srgbClr val="FF0000"/>
                </a:solidFill>
                <a:latin typeface="Calibri"/>
                <a:ea typeface="Calibri"/>
                <a:cs typeface="Calibri"/>
                <a:sym typeface="Calibri"/>
              </a:rPr>
              <a:t>core</a:t>
            </a:r>
            <a:endParaRPr/>
          </a:p>
        </p:txBody>
      </p:sp>
      <p:sp>
        <p:nvSpPr>
          <p:cNvPr id="894" name="Google Shape;894;p11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idx="1" type="body"/>
          </p:nvPr>
        </p:nvSpPr>
        <p:spPr>
          <a:xfrm>
            <a:off x="207390" y="11281"/>
            <a:ext cx="11764651" cy="6446950"/>
          </a:xfrm>
          <a:prstGeom prst="rect">
            <a:avLst/>
          </a:prstGeom>
          <a:noFill/>
          <a:ln>
            <a:noFill/>
          </a:ln>
        </p:spPr>
        <p:txBody>
          <a:bodyPr anchorCtr="0" anchor="t" bIns="45700" lIns="45700" spcFirstLastPara="1" rIns="45700" wrap="square" tIns="45700">
            <a:normAutofit fontScale="92500" lnSpcReduction="10000"/>
          </a:bodyPr>
          <a:lstStyle/>
          <a:p>
            <a:pPr indent="349250" lvl="1" marL="0" rtl="0" algn="ctr">
              <a:lnSpc>
                <a:spcPct val="100000"/>
              </a:lnSpc>
              <a:spcBef>
                <a:spcPts val="0"/>
              </a:spcBef>
              <a:spcAft>
                <a:spcPts val="0"/>
              </a:spcAft>
              <a:buSzPct val="100000"/>
              <a:buFont typeface="Noto Sans Symbols"/>
              <a:buNone/>
            </a:pPr>
            <a:r>
              <a:rPr lang="en-US" sz="9300"/>
              <a:t>Code of Conduct </a:t>
            </a:r>
            <a:endParaRPr/>
          </a:p>
          <a:p>
            <a:pPr indent="-367144" lvl="1" marL="716395" rtl="0" algn="l">
              <a:lnSpc>
                <a:spcPct val="100000"/>
              </a:lnSpc>
              <a:spcBef>
                <a:spcPts val="6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Excuse Yourself from Refereeing a Relative, Close Friend or Doubles Partner Where it may be perceived to be a conflict of interest.</a:t>
            </a:r>
            <a:endParaRPr/>
          </a:p>
          <a:p>
            <a:pPr indent="-309029" lvl="1" marL="716395" rtl="0" algn="l">
              <a:lnSpc>
                <a:spcPct val="100000"/>
              </a:lnSpc>
              <a:spcBef>
                <a:spcPts val="600"/>
              </a:spcBef>
              <a:spcAft>
                <a:spcPts val="0"/>
              </a:spcAft>
              <a:buSzPct val="109999"/>
              <a:buFont typeface="Arial"/>
              <a:buNone/>
            </a:pPr>
            <a:r>
              <a:t/>
            </a:r>
            <a:endParaRPr b="0" i="0" sz="900" u="none" strike="noStrike">
              <a:solidFill>
                <a:srgbClr val="18579B"/>
              </a:solidFill>
              <a:latin typeface="Calibri"/>
              <a:ea typeface="Calibri"/>
              <a:cs typeface="Calibri"/>
              <a:sym typeface="Calibri"/>
            </a:endParaRPr>
          </a:p>
          <a:p>
            <a:pPr indent="-367144" lvl="1" marL="716395" rtl="0" algn="l">
              <a:lnSpc>
                <a:spcPct val="100000"/>
              </a:lnSpc>
              <a:spcBef>
                <a:spcPts val="6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Keep an Upright Stance and be Attentive</a:t>
            </a:r>
            <a:endParaRPr b="0" i="0" sz="2400" u="none" strike="noStrike">
              <a:solidFill>
                <a:srgbClr val="18579B"/>
              </a:solidFill>
              <a:latin typeface="Calibri"/>
              <a:ea typeface="Calibri"/>
              <a:cs typeface="Calibri"/>
              <a:sym typeface="Calibri"/>
            </a:endParaRPr>
          </a:p>
          <a:p>
            <a:pPr indent="0" lvl="1" marL="349250" rtl="0" algn="l">
              <a:lnSpc>
                <a:spcPct val="100000"/>
              </a:lnSpc>
              <a:spcBef>
                <a:spcPts val="2000"/>
              </a:spcBef>
              <a:spcAft>
                <a:spcPts val="0"/>
              </a:spcAft>
              <a:buSzPct val="110000"/>
              <a:buNone/>
            </a:pPr>
            <a:r>
              <a:rPr b="1" i="1" lang="en-US" sz="2000" u="none" strike="noStrike">
                <a:solidFill>
                  <a:srgbClr val="FF0000"/>
                </a:solidFill>
                <a:latin typeface="Calibri"/>
                <a:ea typeface="Calibri"/>
                <a:cs typeface="Calibri"/>
                <a:sym typeface="Calibri"/>
              </a:rPr>
              <a:t>DO NOT:</a:t>
            </a:r>
            <a:endParaRPr b="1" i="1" sz="2000">
              <a:solidFill>
                <a:srgbClr val="FF0000"/>
              </a:solidFill>
              <a:latin typeface="Calibri"/>
              <a:ea typeface="Calibri"/>
              <a:cs typeface="Calibri"/>
              <a:sym typeface="Calibri"/>
            </a:endParaRPr>
          </a:p>
          <a:p>
            <a:pPr indent="-367144" lvl="1" marL="716395" rtl="0" algn="l">
              <a:lnSpc>
                <a:spcPct val="100000"/>
              </a:lnSpc>
              <a:spcBef>
                <a:spcPts val="20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Use any Device that Would Interfere with Play – cell phone/umbrella, etc.</a:t>
            </a:r>
            <a:endParaRPr b="0" i="0" sz="2400" u="none" strike="noStrike">
              <a:solidFill>
                <a:srgbClr val="18579B"/>
              </a:solidFill>
              <a:latin typeface="Calibri"/>
              <a:ea typeface="Calibri"/>
              <a:cs typeface="Calibri"/>
              <a:sym typeface="Calibri"/>
            </a:endParaRPr>
          </a:p>
          <a:p>
            <a:pPr indent="-367144" lvl="1" marL="716395" rtl="0" algn="l">
              <a:lnSpc>
                <a:spcPct val="100000"/>
              </a:lnSpc>
              <a:spcBef>
                <a:spcPts val="20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Intervene in another Match in Progress During a Tournament Unless Asked to do so by the Referee or the  Tournament Director</a:t>
            </a:r>
            <a:endParaRPr b="0" i="0" sz="2400" u="none" strike="noStrike">
              <a:solidFill>
                <a:srgbClr val="18579B"/>
              </a:solidFill>
              <a:latin typeface="Calibri"/>
              <a:ea typeface="Calibri"/>
              <a:cs typeface="Calibri"/>
              <a:sym typeface="Calibri"/>
            </a:endParaRPr>
          </a:p>
          <a:p>
            <a:pPr indent="-367144" lvl="1" marL="716395" rtl="0" algn="l">
              <a:lnSpc>
                <a:spcPct val="100000"/>
              </a:lnSpc>
              <a:spcBef>
                <a:spcPts val="20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Make Derogatory Comments about or Critique any On-Court Matters, Decisions or the Performance of Another Referee in Public, Including Social Media</a:t>
            </a:r>
            <a:endParaRPr b="0" i="0" sz="2400" u="none" strike="noStrike">
              <a:solidFill>
                <a:srgbClr val="18579B"/>
              </a:solidFill>
              <a:latin typeface="Calibri"/>
              <a:ea typeface="Calibri"/>
              <a:cs typeface="Calibri"/>
              <a:sym typeface="Calibri"/>
            </a:endParaRPr>
          </a:p>
          <a:p>
            <a:pPr indent="-367144" lvl="1" marL="716395" rtl="0" algn="l">
              <a:lnSpc>
                <a:spcPct val="100000"/>
              </a:lnSpc>
              <a:spcBef>
                <a:spcPts val="2000"/>
              </a:spcBef>
              <a:spcAft>
                <a:spcPts val="0"/>
              </a:spcAft>
              <a:buSzPct val="110000"/>
              <a:buFont typeface="Arial"/>
              <a:buChar char="•"/>
            </a:pPr>
            <a:r>
              <a:rPr b="0" i="0" lang="en-US" sz="2400" u="none" strike="noStrike">
                <a:solidFill>
                  <a:srgbClr val="595959"/>
                </a:solidFill>
                <a:latin typeface="Calibri"/>
                <a:ea typeface="Calibri"/>
                <a:cs typeface="Calibri"/>
                <a:sym typeface="Calibri"/>
              </a:rPr>
              <a:t>Make Comments on Any Player in Public, Including on Social Media (positive or negative) as it Can be Seen as Lacking in Impartiality.</a:t>
            </a:r>
            <a:endParaRPr b="0" i="0" sz="2400" u="none" strike="noStrike">
              <a:solidFill>
                <a:srgbClr val="18579B"/>
              </a:solidFill>
              <a:latin typeface="Calibri"/>
              <a:ea typeface="Calibri"/>
              <a:cs typeface="Calibri"/>
              <a:sym typeface="Calibri"/>
            </a:endParaRPr>
          </a:p>
          <a:p>
            <a:pPr indent="349250" lvl="1" marL="0" rtl="0" algn="ctr">
              <a:lnSpc>
                <a:spcPct val="100000"/>
              </a:lnSpc>
              <a:spcBef>
                <a:spcPts val="1200"/>
              </a:spcBef>
              <a:spcAft>
                <a:spcPts val="0"/>
              </a:spcAft>
              <a:buSzPct val="100000"/>
              <a:buFont typeface="Noto Sans Symbols"/>
              <a:buNone/>
            </a:pPr>
            <a:r>
              <a:t/>
            </a:r>
            <a:endParaRPr sz="2000"/>
          </a:p>
          <a:p>
            <a:pPr indent="0" lvl="0" marL="0" rtl="0" algn="l">
              <a:lnSpc>
                <a:spcPct val="100000"/>
              </a:lnSpc>
              <a:spcBef>
                <a:spcPts val="2000"/>
              </a:spcBef>
              <a:spcAft>
                <a:spcPts val="0"/>
              </a:spcAft>
              <a:buClr>
                <a:srgbClr val="18579B"/>
              </a:buClr>
              <a:buSzPct val="100000"/>
              <a:buFont typeface="Calibri"/>
              <a:buNone/>
            </a:pPr>
            <a:r>
              <a:t/>
            </a:r>
            <a:endParaRPr sz="9600">
              <a:latin typeface="Calibri"/>
              <a:ea typeface="Calibri"/>
              <a:cs typeface="Calibri"/>
              <a:sym typeface="Calibri"/>
            </a:endParaRPr>
          </a:p>
          <a:p>
            <a:pPr indent="-240982" lvl="0" marL="804863" rtl="0" algn="l">
              <a:lnSpc>
                <a:spcPct val="100000"/>
              </a:lnSpc>
              <a:spcBef>
                <a:spcPts val="2000"/>
              </a:spcBef>
              <a:spcAft>
                <a:spcPts val="0"/>
              </a:spcAft>
              <a:buClr>
                <a:srgbClr val="18579B"/>
              </a:buClr>
              <a:buSzPct val="100000"/>
              <a:buFont typeface="Arial"/>
              <a:buNone/>
            </a:pPr>
            <a:r>
              <a:t/>
            </a:r>
            <a:endParaRPr sz="9600">
              <a:latin typeface="Calibri"/>
              <a:ea typeface="Calibri"/>
              <a:cs typeface="Calibri"/>
              <a:sym typeface="Calibri"/>
            </a:endParaRPr>
          </a:p>
        </p:txBody>
      </p:sp>
      <p:sp>
        <p:nvSpPr>
          <p:cNvPr id="135" name="Google Shape;135;p1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0"/>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00"/>
              <a:t>T</a:t>
            </a:r>
            <a:r>
              <a:rPr lang="en-US" sz="5300">
                <a:latin typeface="Calibri"/>
                <a:ea typeface="Calibri"/>
                <a:cs typeface="Calibri"/>
                <a:sym typeface="Calibri"/>
              </a:rPr>
              <a:t>ime-Out</a:t>
            </a:r>
            <a:r>
              <a:rPr lang="en-US" sz="5333">
                <a:latin typeface="Calibri"/>
                <a:ea typeface="Calibri"/>
                <a:cs typeface="Calibri"/>
                <a:sym typeface="Calibri"/>
              </a:rPr>
              <a:t> Procedures</a:t>
            </a:r>
            <a:endParaRPr b="0" sz="2688"/>
          </a:p>
        </p:txBody>
      </p:sp>
      <p:sp>
        <p:nvSpPr>
          <p:cNvPr id="900" name="Google Shape;900;p12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901" name="Google Shape;901;p120" title="Pickleball Referee: Standard Time Out"/>
          <p:cNvPicPr preferRelativeResize="0"/>
          <p:nvPr/>
        </p:nvPicPr>
        <p:blipFill rotWithShape="1">
          <a:blip r:embed="rId3">
            <a:alphaModFix/>
          </a:blip>
          <a:srcRect b="0" l="0" r="0" t="0"/>
          <a:stretch/>
        </p:blipFill>
        <p:spPr>
          <a:xfrm>
            <a:off x="1104401" y="1002324"/>
            <a:ext cx="9983198" cy="5640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1"/>
          <p:cNvSpPr txBox="1"/>
          <p:nvPr>
            <p:ph idx="1" type="body"/>
          </p:nvPr>
        </p:nvSpPr>
        <p:spPr>
          <a:xfrm>
            <a:off x="1219200" y="253218"/>
            <a:ext cx="9753600" cy="6741901"/>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Time-Out Reminder</a:t>
            </a:r>
            <a:endParaRPr/>
          </a:p>
          <a:p>
            <a:pPr indent="0" lvl="0" marL="0" rtl="0" algn="ctr">
              <a:lnSpc>
                <a:spcPct val="100000"/>
              </a:lnSpc>
              <a:spcBef>
                <a:spcPts val="2000"/>
              </a:spcBef>
              <a:spcAft>
                <a:spcPts val="0"/>
              </a:spcAft>
              <a:buSzPts val="4000"/>
              <a:buFont typeface="Noto Sans Symbols"/>
              <a:buNone/>
            </a:pPr>
            <a:r>
              <a:t/>
            </a:r>
            <a:endParaRPr sz="4000">
              <a:latin typeface="Calibri"/>
              <a:ea typeface="Calibri"/>
              <a:cs typeface="Calibri"/>
              <a:sym typeface="Calibri"/>
            </a:endParaRPr>
          </a:p>
          <a:p>
            <a:pPr indent="-803275" lvl="0" marL="987425" rtl="0" algn="l">
              <a:lnSpc>
                <a:spcPct val="100000"/>
              </a:lnSpc>
              <a:spcBef>
                <a:spcPts val="2000"/>
              </a:spcBef>
              <a:spcAft>
                <a:spcPts val="0"/>
              </a:spcAft>
              <a:buClr>
                <a:srgbClr val="18579B"/>
              </a:buClr>
              <a:buSzPts val="4000"/>
              <a:buFont typeface="Arial"/>
              <a:buChar char="•"/>
            </a:pPr>
            <a:r>
              <a:rPr lang="en-US" sz="4000">
                <a:latin typeface="Calibri"/>
                <a:ea typeface="Calibri"/>
                <a:cs typeface="Calibri"/>
                <a:sym typeface="Calibri"/>
              </a:rPr>
              <a:t>Time-Out Can Be Called until the </a:t>
            </a:r>
            <a:r>
              <a:rPr lang="en-US" sz="4000">
                <a:solidFill>
                  <a:srgbClr val="FF0000"/>
                </a:solidFill>
                <a:latin typeface="Calibri"/>
                <a:ea typeface="Calibri"/>
                <a:cs typeface="Calibri"/>
                <a:sym typeface="Calibri"/>
              </a:rPr>
              <a:t>Paddle strikes the Ball to initiate the Serve</a:t>
            </a:r>
            <a:endParaRPr/>
          </a:p>
          <a:p>
            <a:pPr indent="-803275" lvl="0" marL="987425" rtl="0" algn="l">
              <a:lnSpc>
                <a:spcPct val="100000"/>
              </a:lnSpc>
              <a:spcBef>
                <a:spcPts val="2000"/>
              </a:spcBef>
              <a:spcAft>
                <a:spcPts val="0"/>
              </a:spcAft>
              <a:buClr>
                <a:srgbClr val="18579B"/>
              </a:buClr>
              <a:buSzPts val="4000"/>
              <a:buFont typeface="Arial"/>
              <a:buChar char="•"/>
            </a:pPr>
            <a:r>
              <a:rPr lang="en-US" sz="4000">
                <a:solidFill>
                  <a:srgbClr val="18579B"/>
                </a:solidFill>
                <a:latin typeface="Calibri"/>
                <a:ea typeface="Calibri"/>
                <a:cs typeface="Calibri"/>
                <a:sym typeface="Calibri"/>
              </a:rPr>
              <a:t>Time-Outs Can Be </a:t>
            </a:r>
            <a:r>
              <a:rPr lang="en-US" sz="4000">
                <a:solidFill>
                  <a:srgbClr val="FF0000"/>
                </a:solidFill>
                <a:latin typeface="Calibri"/>
                <a:ea typeface="Calibri"/>
                <a:cs typeface="Calibri"/>
                <a:sym typeface="Calibri"/>
              </a:rPr>
              <a:t>Requested before the start of the 2</a:t>
            </a:r>
            <a:r>
              <a:rPr baseline="30000" lang="en-US" sz="4000">
                <a:solidFill>
                  <a:srgbClr val="FF0000"/>
                </a:solidFill>
                <a:latin typeface="Calibri"/>
                <a:ea typeface="Calibri"/>
                <a:cs typeface="Calibri"/>
                <a:sym typeface="Calibri"/>
              </a:rPr>
              <a:t>nd</a:t>
            </a:r>
            <a:r>
              <a:rPr lang="en-US" sz="4000">
                <a:solidFill>
                  <a:srgbClr val="FF0000"/>
                </a:solidFill>
                <a:latin typeface="Calibri"/>
                <a:ea typeface="Calibri"/>
                <a:cs typeface="Calibri"/>
                <a:sym typeface="Calibri"/>
              </a:rPr>
              <a:t> or 3</a:t>
            </a:r>
            <a:r>
              <a:rPr baseline="30000" lang="en-US" sz="4000">
                <a:solidFill>
                  <a:srgbClr val="FF0000"/>
                </a:solidFill>
                <a:latin typeface="Calibri"/>
                <a:ea typeface="Calibri"/>
                <a:cs typeface="Calibri"/>
                <a:sym typeface="Calibri"/>
              </a:rPr>
              <a:t>rd</a:t>
            </a:r>
            <a:r>
              <a:rPr lang="en-US" sz="4000">
                <a:solidFill>
                  <a:srgbClr val="FF0000"/>
                </a:solidFill>
                <a:latin typeface="Calibri"/>
                <a:ea typeface="Calibri"/>
                <a:cs typeface="Calibri"/>
                <a:sym typeface="Calibri"/>
              </a:rPr>
              <a:t> games</a:t>
            </a:r>
            <a:r>
              <a:rPr lang="en-US" sz="4000">
                <a:solidFill>
                  <a:srgbClr val="18579B"/>
                </a:solidFill>
                <a:latin typeface="Calibri"/>
                <a:ea typeface="Calibri"/>
                <a:cs typeface="Calibri"/>
                <a:sym typeface="Calibri"/>
              </a:rPr>
              <a:t> (e.g., between games) </a:t>
            </a:r>
            <a:endParaRPr/>
          </a:p>
          <a:p>
            <a:pPr indent="-549275" lvl="0" marL="987425" rtl="0" algn="l">
              <a:lnSpc>
                <a:spcPct val="100000"/>
              </a:lnSpc>
              <a:spcBef>
                <a:spcPts val="2000"/>
              </a:spcBef>
              <a:spcAft>
                <a:spcPts val="0"/>
              </a:spcAft>
              <a:buClr>
                <a:srgbClr val="18579B"/>
              </a:buClr>
              <a:buSzPts val="4000"/>
              <a:buFont typeface="Arial"/>
              <a:buNone/>
            </a:pPr>
            <a:r>
              <a:t/>
            </a:r>
            <a:endParaRPr sz="4000">
              <a:latin typeface="Calibri"/>
              <a:ea typeface="Calibri"/>
              <a:cs typeface="Calibri"/>
              <a:sym typeface="Calibri"/>
            </a:endParaRPr>
          </a:p>
        </p:txBody>
      </p:sp>
      <p:sp>
        <p:nvSpPr>
          <p:cNvPr id="907" name="Google Shape;907;p12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2"/>
          <p:cNvSpPr txBox="1"/>
          <p:nvPr>
            <p:ph idx="1" type="body"/>
          </p:nvPr>
        </p:nvSpPr>
        <p:spPr>
          <a:xfrm>
            <a:off x="1206943" y="0"/>
            <a:ext cx="10175159" cy="6604781"/>
          </a:xfrm>
          <a:prstGeom prst="rect">
            <a:avLst/>
          </a:prstGeom>
          <a:noFill/>
          <a:ln>
            <a:noFill/>
          </a:ln>
        </p:spPr>
        <p:txBody>
          <a:bodyPr anchorCtr="0" anchor="t" bIns="45700" lIns="45700" spcFirstLastPara="1" rIns="45700" wrap="square" tIns="45700">
            <a:normAutofit fontScale="92500"/>
          </a:bodyPr>
          <a:lstStyle/>
          <a:p>
            <a:pPr indent="0" lvl="0" marL="0" rtl="0" algn="ctr">
              <a:lnSpc>
                <a:spcPct val="100000"/>
              </a:lnSpc>
              <a:spcBef>
                <a:spcPts val="0"/>
              </a:spcBef>
              <a:spcAft>
                <a:spcPts val="0"/>
              </a:spcAft>
              <a:buSzPct val="108333"/>
              <a:buFont typeface="Calibri"/>
              <a:buNone/>
            </a:pPr>
            <a:r>
              <a:rPr lang="en-US">
                <a:latin typeface="Calibri"/>
                <a:ea typeface="Calibri"/>
                <a:cs typeface="Calibri"/>
                <a:sym typeface="Calibri"/>
              </a:rPr>
              <a:t>Time-Out Reminder </a:t>
            </a:r>
            <a:r>
              <a:rPr b="1" lang="en-US" sz="3500">
                <a:latin typeface="Calibri"/>
                <a:ea typeface="Calibri"/>
                <a:cs typeface="Calibri"/>
                <a:sym typeface="Calibri"/>
              </a:rPr>
              <a:t>(cont'd)</a:t>
            </a:r>
            <a:endParaRPr/>
          </a:p>
          <a:p>
            <a:pPr indent="0" lvl="0" marL="0" rtl="0" algn="ctr">
              <a:lnSpc>
                <a:spcPct val="100000"/>
              </a:lnSpc>
              <a:spcBef>
                <a:spcPts val="2000"/>
              </a:spcBef>
              <a:spcAft>
                <a:spcPts val="0"/>
              </a:spcAft>
              <a:buSzPct val="100000"/>
              <a:buFont typeface="Noto Sans Symbols"/>
              <a:buNone/>
            </a:pPr>
            <a:r>
              <a:t/>
            </a:r>
            <a:endParaRPr sz="2000">
              <a:latin typeface="Calibri"/>
              <a:ea typeface="Calibri"/>
              <a:cs typeface="Calibri"/>
              <a:sym typeface="Calibri"/>
            </a:endParaRPr>
          </a:p>
          <a:p>
            <a:pPr indent="-620713" lvl="0" marL="804863" rtl="0" algn="l">
              <a:lnSpc>
                <a:spcPct val="100000"/>
              </a:lnSpc>
              <a:spcBef>
                <a:spcPts val="2000"/>
              </a:spcBef>
              <a:spcAft>
                <a:spcPts val="0"/>
              </a:spcAft>
              <a:buClr>
                <a:srgbClr val="18579B"/>
              </a:buClr>
              <a:buSzPct val="100000"/>
              <a:buFont typeface="Arial"/>
              <a:buChar char="•"/>
            </a:pPr>
            <a:r>
              <a:rPr lang="en-US" sz="3600">
                <a:solidFill>
                  <a:srgbClr val="18579B"/>
                </a:solidFill>
                <a:latin typeface="Calibri"/>
                <a:ea typeface="Calibri"/>
                <a:cs typeface="Calibri"/>
                <a:sym typeface="Calibri"/>
              </a:rPr>
              <a:t>Players may request </a:t>
            </a:r>
            <a:r>
              <a:rPr lang="en-US" sz="3600">
                <a:solidFill>
                  <a:srgbClr val="FF0000"/>
                </a:solidFill>
              </a:rPr>
              <a:t>consecutive Time-Outs </a:t>
            </a:r>
            <a:r>
              <a:rPr lang="en-US" sz="3600">
                <a:solidFill>
                  <a:srgbClr val="18579B"/>
                </a:solidFill>
              </a:rPr>
              <a:t>between rallies or between games.</a:t>
            </a:r>
            <a:endParaRPr sz="3600">
              <a:solidFill>
                <a:srgbClr val="18579B"/>
              </a:solidFill>
              <a:latin typeface="Calibri"/>
              <a:ea typeface="Calibri"/>
              <a:cs typeface="Calibri"/>
              <a:sym typeface="Calibri"/>
            </a:endParaRPr>
          </a:p>
          <a:p>
            <a:pPr indent="-620713" lvl="0" marL="804863" rtl="0" algn="l">
              <a:lnSpc>
                <a:spcPct val="100000"/>
              </a:lnSpc>
              <a:spcBef>
                <a:spcPts val="2000"/>
              </a:spcBef>
              <a:spcAft>
                <a:spcPts val="0"/>
              </a:spcAft>
              <a:buClr>
                <a:srgbClr val="18579B"/>
              </a:buClr>
              <a:buSzPct val="100000"/>
              <a:buFont typeface="Arial"/>
              <a:buChar char="•"/>
            </a:pPr>
            <a:r>
              <a:rPr lang="en-US" sz="3600">
                <a:solidFill>
                  <a:srgbClr val="18579B"/>
                </a:solidFill>
                <a:latin typeface="Calibri"/>
                <a:ea typeface="Calibri"/>
                <a:cs typeface="Calibri"/>
                <a:sym typeface="Calibri"/>
              </a:rPr>
              <a:t>A Team May Call </a:t>
            </a:r>
            <a:r>
              <a:rPr lang="en-US" sz="3600">
                <a:solidFill>
                  <a:srgbClr val="FF0000"/>
                </a:solidFill>
                <a:latin typeface="Calibri"/>
                <a:ea typeface="Calibri"/>
                <a:cs typeface="Calibri"/>
                <a:sym typeface="Calibri"/>
              </a:rPr>
              <a:t>All of Its Time-Outs at Once </a:t>
            </a:r>
            <a:r>
              <a:rPr lang="en-US" sz="3600">
                <a:solidFill>
                  <a:srgbClr val="18579B"/>
                </a:solidFill>
                <a:latin typeface="Calibri"/>
                <a:ea typeface="Calibri"/>
                <a:cs typeface="Calibri"/>
                <a:sym typeface="Calibri"/>
              </a:rPr>
              <a:t>Without Needing To Be Present On The Court</a:t>
            </a:r>
            <a:endParaRPr b="1" sz="3600">
              <a:solidFill>
                <a:srgbClr val="18579B"/>
              </a:solidFill>
              <a:latin typeface="Calibri"/>
              <a:ea typeface="Calibri"/>
              <a:cs typeface="Calibri"/>
              <a:sym typeface="Calibri"/>
            </a:endParaRPr>
          </a:p>
          <a:p>
            <a:pPr indent="-620713" lvl="0" marL="804863" rtl="0" algn="l">
              <a:lnSpc>
                <a:spcPct val="100000"/>
              </a:lnSpc>
              <a:spcBef>
                <a:spcPts val="2000"/>
              </a:spcBef>
              <a:spcAft>
                <a:spcPts val="0"/>
              </a:spcAft>
              <a:buClr>
                <a:srgbClr val="18579B"/>
              </a:buClr>
              <a:buSzPct val="100000"/>
              <a:buFont typeface="Arial"/>
              <a:buChar char="•"/>
            </a:pPr>
            <a:r>
              <a:rPr lang="en-US" sz="3600">
                <a:solidFill>
                  <a:srgbClr val="18579B"/>
                </a:solidFill>
                <a:latin typeface="Calibri"/>
                <a:ea typeface="Calibri"/>
                <a:cs typeface="Calibri"/>
                <a:sym typeface="Calibri"/>
              </a:rPr>
              <a:t> If Player(s) return </a:t>
            </a:r>
            <a:r>
              <a:rPr lang="en-US" sz="3600">
                <a:solidFill>
                  <a:srgbClr val="FF0000"/>
                </a:solidFill>
                <a:latin typeface="Calibri"/>
                <a:ea typeface="Calibri"/>
                <a:cs typeface="Calibri"/>
                <a:sym typeface="Calibri"/>
              </a:rPr>
              <a:t>prior to one minute, 2</a:t>
            </a:r>
            <a:r>
              <a:rPr baseline="30000" lang="en-US" sz="3600">
                <a:solidFill>
                  <a:srgbClr val="FF0000"/>
                </a:solidFill>
                <a:latin typeface="Calibri"/>
                <a:ea typeface="Calibri"/>
                <a:cs typeface="Calibri"/>
                <a:sym typeface="Calibri"/>
              </a:rPr>
              <a:t>nd</a:t>
            </a:r>
            <a:r>
              <a:rPr lang="en-US" sz="3600">
                <a:solidFill>
                  <a:srgbClr val="FF0000"/>
                </a:solidFill>
                <a:latin typeface="Calibri"/>
                <a:ea typeface="Calibri"/>
                <a:cs typeface="Calibri"/>
                <a:sym typeface="Calibri"/>
              </a:rPr>
              <a:t>         	T</a:t>
            </a:r>
            <a:r>
              <a:rPr lang="en-US" sz="3600">
                <a:solidFill>
                  <a:srgbClr val="FF0000"/>
                </a:solidFill>
              </a:rPr>
              <a:t>ime-Out </a:t>
            </a:r>
            <a:r>
              <a:rPr lang="en-US" sz="3600">
                <a:solidFill>
                  <a:srgbClr val="FF0000"/>
                </a:solidFill>
                <a:latin typeface="Calibri"/>
                <a:ea typeface="Calibri"/>
                <a:cs typeface="Calibri"/>
                <a:sym typeface="Calibri"/>
              </a:rPr>
              <a:t>still available</a:t>
            </a:r>
            <a:endParaRPr/>
          </a:p>
          <a:p>
            <a:pPr indent="-620713" lvl="0" marL="804863" rtl="0" algn="l">
              <a:lnSpc>
                <a:spcPct val="100000"/>
              </a:lnSpc>
              <a:spcBef>
                <a:spcPts val="2000"/>
              </a:spcBef>
              <a:spcAft>
                <a:spcPts val="0"/>
              </a:spcAft>
              <a:buClr>
                <a:srgbClr val="18579B"/>
              </a:buClr>
              <a:buSzPct val="100000"/>
              <a:buFont typeface="Arial"/>
              <a:buChar char="•"/>
            </a:pPr>
            <a:r>
              <a:rPr lang="en-US" sz="3600">
                <a:solidFill>
                  <a:srgbClr val="18579B"/>
                </a:solidFill>
              </a:rPr>
              <a:t>The </a:t>
            </a:r>
            <a:r>
              <a:rPr lang="en-US" sz="3600">
                <a:solidFill>
                  <a:srgbClr val="FF0000"/>
                </a:solidFill>
              </a:rPr>
              <a:t>“15-second” warning is not precise </a:t>
            </a:r>
            <a:r>
              <a:rPr lang="en-US" sz="3600">
                <a:solidFill>
                  <a:srgbClr val="18579B"/>
                </a:solidFill>
              </a:rPr>
              <a:t>but is a head’s up that play will resume in </a:t>
            </a:r>
            <a:r>
              <a:rPr b="1" i="1" lang="en-US" sz="3600">
                <a:solidFill>
                  <a:srgbClr val="FF0000"/>
                </a:solidFill>
              </a:rPr>
              <a:t>ABOUT </a:t>
            </a:r>
            <a:r>
              <a:rPr lang="en-US" sz="3600">
                <a:solidFill>
                  <a:srgbClr val="FF0000"/>
                </a:solidFill>
              </a:rPr>
              <a:t>15 seconds</a:t>
            </a:r>
            <a:endParaRPr sz="3600">
              <a:solidFill>
                <a:srgbClr val="FF0000"/>
              </a:solidFill>
              <a:latin typeface="Calibri"/>
              <a:ea typeface="Calibri"/>
              <a:cs typeface="Calibri"/>
              <a:sym typeface="Calibri"/>
            </a:endParaRPr>
          </a:p>
          <a:p>
            <a:pPr indent="0" lvl="0" marL="0" rtl="0" algn="ctr">
              <a:lnSpc>
                <a:spcPct val="100000"/>
              </a:lnSpc>
              <a:spcBef>
                <a:spcPts val="2000"/>
              </a:spcBef>
              <a:spcAft>
                <a:spcPts val="0"/>
              </a:spcAft>
              <a:buSzPct val="100000"/>
              <a:buFont typeface="Calibri"/>
              <a:buNone/>
            </a:pPr>
            <a:r>
              <a:t/>
            </a:r>
            <a:endParaRPr>
              <a:solidFill>
                <a:srgbClr val="FF0000"/>
              </a:solidFill>
            </a:endParaRPr>
          </a:p>
        </p:txBody>
      </p:sp>
      <p:sp>
        <p:nvSpPr>
          <p:cNvPr id="913" name="Google Shape;913;p12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3"/>
          <p:cNvSpPr txBox="1"/>
          <p:nvPr>
            <p:ph idx="1" type="body"/>
          </p:nvPr>
        </p:nvSpPr>
        <p:spPr>
          <a:xfrm>
            <a:off x="1241778" y="258806"/>
            <a:ext cx="9708444"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800"/>
              <a:buFont typeface="Calibri"/>
              <a:buNone/>
            </a:pPr>
            <a:r>
              <a:rPr lang="en-US" sz="4800">
                <a:latin typeface="Calibri"/>
                <a:ea typeface="Calibri"/>
                <a:cs typeface="Calibri"/>
                <a:sym typeface="Calibri"/>
              </a:rPr>
              <a:t>Standard Time-Out Procedure </a:t>
            </a:r>
            <a:endParaRPr sz="4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p:txBody>
      </p:sp>
      <p:sp>
        <p:nvSpPr>
          <p:cNvPr id="919" name="Google Shape;919;p12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920" name="Google Shape;920;p123" title="Pickleball Referee: Standard Time Out"/>
          <p:cNvPicPr preferRelativeResize="0"/>
          <p:nvPr/>
        </p:nvPicPr>
        <p:blipFill rotWithShape="1">
          <a:blip r:embed="rId3">
            <a:alphaModFix/>
          </a:blip>
          <a:srcRect b="0" l="0" r="0" t="0"/>
          <a:stretch/>
        </p:blipFill>
        <p:spPr>
          <a:xfrm>
            <a:off x="527210" y="888000"/>
            <a:ext cx="10423012" cy="58890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4"/>
          <p:cNvSpPr txBox="1"/>
          <p:nvPr>
            <p:ph idx="1" type="body"/>
          </p:nvPr>
        </p:nvSpPr>
        <p:spPr>
          <a:xfrm>
            <a:off x="1255889" y="29367"/>
            <a:ext cx="9722556"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800"/>
              <a:buFont typeface="Calibri"/>
              <a:buNone/>
            </a:pPr>
            <a:r>
              <a:rPr lang="en-US" sz="4800">
                <a:latin typeface="Calibri"/>
                <a:ea typeface="Calibri"/>
                <a:cs typeface="Calibri"/>
                <a:sym typeface="Calibri"/>
              </a:rPr>
              <a:t>End of Game</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Announce </a:t>
            </a:r>
            <a:r>
              <a:rPr lang="en-US" sz="3600">
                <a:solidFill>
                  <a:srgbClr val="FF0000"/>
                </a:solidFill>
                <a:latin typeface="Calibri"/>
                <a:ea typeface="Calibri"/>
                <a:cs typeface="Calibri"/>
                <a:sym typeface="Calibri"/>
              </a:rPr>
              <a:t>“Point, Game, </a:t>
            </a:r>
            <a:r>
              <a:rPr lang="en-US" sz="3600">
                <a:solidFill>
                  <a:srgbClr val="FF0000"/>
                </a:solidFill>
              </a:rPr>
              <a:t>(</a:t>
            </a:r>
            <a:r>
              <a:rPr lang="en-US" sz="3600">
                <a:solidFill>
                  <a:srgbClr val="FF0000"/>
                </a:solidFill>
                <a:latin typeface="Calibri"/>
                <a:ea typeface="Calibri"/>
                <a:cs typeface="Calibri"/>
                <a:sym typeface="Calibri"/>
              </a:rPr>
              <a:t>Final Game Score</a:t>
            </a:r>
            <a:r>
              <a:rPr lang="en-US" sz="3600">
                <a:solidFill>
                  <a:srgbClr val="FF0000"/>
                </a:solidFill>
              </a:rPr>
              <a:t>)</a:t>
            </a:r>
            <a:r>
              <a:rPr lang="en-US" sz="3600">
                <a:solidFill>
                  <a:srgbClr val="FF0000"/>
                </a:solidFill>
                <a:latin typeface="Calibri"/>
                <a:ea typeface="Calibri"/>
                <a:cs typeface="Calibri"/>
                <a:sym typeface="Calibri"/>
              </a:rPr>
              <a:t>” </a:t>
            </a:r>
            <a:r>
              <a:rPr lang="en-US" sz="3600">
                <a:latin typeface="Calibri"/>
                <a:ea typeface="Calibri"/>
                <a:cs typeface="Calibri"/>
                <a:sym typeface="Calibri"/>
              </a:rPr>
              <a:t>&amp; </a:t>
            </a:r>
            <a:r>
              <a:rPr lang="en-US" sz="3600">
                <a:solidFill>
                  <a:srgbClr val="FF0000"/>
                </a:solidFill>
                <a:latin typeface="Calibri"/>
                <a:ea typeface="Calibri"/>
                <a:cs typeface="Calibri"/>
                <a:sym typeface="Calibri"/>
              </a:rPr>
              <a:t>“Change Ends, 2 Minutes” </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Start Timer</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Collect &amp; Hold </a:t>
            </a:r>
            <a:r>
              <a:rPr lang="en-US" sz="3600">
                <a:solidFill>
                  <a:srgbClr val="FF0000"/>
                </a:solidFill>
                <a:latin typeface="Calibri"/>
                <a:ea typeface="Calibri"/>
                <a:cs typeface="Calibri"/>
                <a:sym typeface="Calibri"/>
              </a:rPr>
              <a:t>Game Ball</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Move To Center Court &amp; </a:t>
            </a:r>
            <a:r>
              <a:rPr lang="en-US" sz="3600">
                <a:solidFill>
                  <a:srgbClr val="FF0000"/>
                </a:solidFill>
                <a:latin typeface="Calibri"/>
                <a:ea typeface="Calibri"/>
                <a:cs typeface="Calibri"/>
                <a:sym typeface="Calibri"/>
              </a:rPr>
              <a:t>Prepare Scoresheet For Next Game</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Draw Line Through </a:t>
            </a:r>
            <a:r>
              <a:rPr lang="en-US" sz="3600">
                <a:solidFill>
                  <a:srgbClr val="FF0000"/>
                </a:solidFill>
                <a:latin typeface="Calibri"/>
                <a:ea typeface="Calibri"/>
                <a:cs typeface="Calibri"/>
                <a:sym typeface="Calibri"/>
              </a:rPr>
              <a:t>Unused Points and Unused Time-Out</a:t>
            </a:r>
            <a:r>
              <a:rPr lang="en-US" sz="3600">
                <a:latin typeface="Calibri"/>
                <a:ea typeface="Calibri"/>
                <a:cs typeface="Calibri"/>
                <a:sym typeface="Calibri"/>
              </a:rPr>
              <a:t> Boxes if Additional Game(s) is to be Played</a:t>
            </a:r>
            <a:endParaRPr/>
          </a:p>
          <a:p>
            <a:pPr indent="-719138" lvl="0" marL="903288" rtl="0" algn="l">
              <a:lnSpc>
                <a:spcPct val="8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Lightly </a:t>
            </a:r>
            <a:r>
              <a:rPr lang="en-US" sz="3600">
                <a:solidFill>
                  <a:srgbClr val="FF0000"/>
                </a:solidFill>
                <a:latin typeface="Calibri"/>
                <a:ea typeface="Calibri"/>
                <a:cs typeface="Calibri"/>
                <a:sym typeface="Calibri"/>
              </a:rPr>
              <a:t>Shade</a:t>
            </a:r>
            <a:r>
              <a:rPr lang="en-US" sz="3600">
                <a:latin typeface="Calibri"/>
                <a:ea typeface="Calibri"/>
                <a:cs typeface="Calibri"/>
                <a:sym typeface="Calibri"/>
              </a:rPr>
              <a:t> or </a:t>
            </a:r>
            <a:r>
              <a:rPr lang="en-US" sz="3600">
                <a:solidFill>
                  <a:srgbClr val="FF0000"/>
                </a:solidFill>
                <a:latin typeface="Calibri"/>
                <a:ea typeface="Calibri"/>
                <a:cs typeface="Calibri"/>
                <a:sym typeface="Calibri"/>
              </a:rPr>
              <a:t>Circle </a:t>
            </a:r>
            <a:r>
              <a:rPr lang="en-US" sz="3600">
                <a:latin typeface="Calibri"/>
                <a:ea typeface="Calibri"/>
                <a:cs typeface="Calibri"/>
                <a:sym typeface="Calibri"/>
              </a:rPr>
              <a:t>Final Scores</a:t>
            </a:r>
            <a:endParaRPr/>
          </a:p>
        </p:txBody>
      </p:sp>
      <p:sp>
        <p:nvSpPr>
          <p:cNvPr id="926" name="Google Shape;926;p12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25"/>
          <p:cNvSpPr txBox="1"/>
          <p:nvPr>
            <p:ph idx="1" type="body"/>
          </p:nvPr>
        </p:nvSpPr>
        <p:spPr>
          <a:xfrm>
            <a:off x="1185334" y="29367"/>
            <a:ext cx="10092266" cy="6705542"/>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SzPts val="3960"/>
              <a:buFont typeface="Calibri"/>
              <a:buNone/>
            </a:pPr>
            <a:r>
              <a:rPr b="1" lang="en-US" sz="3600">
                <a:solidFill>
                  <a:srgbClr val="FF0000"/>
                </a:solidFill>
                <a:latin typeface="Calibri"/>
                <a:ea typeface="Calibri"/>
                <a:cs typeface="Calibri"/>
                <a:sym typeface="Calibri"/>
              </a:rPr>
              <a:t>Circle</a:t>
            </a:r>
            <a:r>
              <a:rPr b="1" lang="en-US" sz="3600">
                <a:solidFill>
                  <a:srgbClr val="18579B"/>
                </a:solidFill>
                <a:latin typeface="Calibri"/>
                <a:ea typeface="Calibri"/>
                <a:cs typeface="Calibri"/>
                <a:sym typeface="Calibri"/>
              </a:rPr>
              <a:t> Or </a:t>
            </a:r>
            <a:r>
              <a:rPr b="1" lang="en-US" sz="3600">
                <a:solidFill>
                  <a:srgbClr val="3F8DE2"/>
                </a:solidFill>
                <a:latin typeface="Calibri"/>
                <a:ea typeface="Calibri"/>
                <a:cs typeface="Calibri"/>
                <a:sym typeface="Calibri"/>
              </a:rPr>
              <a:t>Lightly</a:t>
            </a:r>
            <a:r>
              <a:rPr b="1" lang="en-US" sz="3600">
                <a:solidFill>
                  <a:srgbClr val="18579B"/>
                </a:solidFill>
                <a:latin typeface="Calibri"/>
                <a:ea typeface="Calibri"/>
                <a:cs typeface="Calibri"/>
                <a:sym typeface="Calibri"/>
              </a:rPr>
              <a:t> Shade The Box Containing The Final Point Scored By Each Team</a:t>
            </a:r>
            <a:endParaRPr/>
          </a:p>
        </p:txBody>
      </p:sp>
      <p:pic>
        <p:nvPicPr>
          <p:cNvPr descr="Figure 11_2021 with Arrows.png" id="932" name="Google Shape;932;p125"/>
          <p:cNvPicPr preferRelativeResize="0"/>
          <p:nvPr/>
        </p:nvPicPr>
        <p:blipFill rotWithShape="1">
          <a:blip r:embed="rId3">
            <a:alphaModFix/>
          </a:blip>
          <a:srcRect b="0" l="0" r="0" t="0"/>
          <a:stretch/>
        </p:blipFill>
        <p:spPr>
          <a:xfrm>
            <a:off x="1905000" y="1391854"/>
            <a:ext cx="8305800" cy="5466146"/>
          </a:xfrm>
          <a:prstGeom prst="rect">
            <a:avLst/>
          </a:prstGeom>
          <a:noFill/>
          <a:ln>
            <a:noFill/>
          </a:ln>
        </p:spPr>
      </p:pic>
      <p:sp>
        <p:nvSpPr>
          <p:cNvPr id="933" name="Google Shape;933;p12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6"/>
          <p:cNvSpPr txBox="1"/>
          <p:nvPr/>
        </p:nvSpPr>
        <p:spPr>
          <a:xfrm>
            <a:off x="1241778" y="552219"/>
            <a:ext cx="9736666" cy="523220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Between Games </a:t>
            </a:r>
            <a:endParaRPr b="0" i="0" sz="4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620713" lvl="0" marL="804863" marR="0" rtl="0" algn="ctr">
              <a:lnSpc>
                <a:spcPct val="100000"/>
              </a:lnSpc>
              <a:spcBef>
                <a:spcPts val="0"/>
              </a:spcBef>
              <a:spcAft>
                <a:spcPts val="0"/>
              </a:spcAft>
              <a:buClr>
                <a:srgbClr val="18579B"/>
              </a:buClr>
              <a:buSzPts val="1400"/>
              <a:buFont typeface="Source Sans Pro"/>
              <a:buNone/>
            </a:pPr>
            <a:r>
              <a:t/>
            </a:r>
            <a:endParaRPr b="0" i="0" sz="1400" u="none" cap="none" strike="noStrike">
              <a:solidFill>
                <a:srgbClr val="000000"/>
              </a:solidFill>
              <a:latin typeface="Source Sans Pro"/>
              <a:ea typeface="Source Sans Pro"/>
              <a:cs typeface="Source Sans Pro"/>
              <a:sym typeface="Source Sans Pro"/>
            </a:endParaRPr>
          </a:p>
          <a:p>
            <a:pPr indent="-620713" lvl="0" marL="804863"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Rotate Clipboard </a:t>
            </a:r>
            <a:r>
              <a:rPr b="0" i="0" lang="en-US" sz="3600" u="none" cap="none" strike="noStrike">
                <a:solidFill>
                  <a:srgbClr val="18579B"/>
                </a:solidFill>
                <a:latin typeface="Calibri"/>
                <a:ea typeface="Calibri"/>
                <a:cs typeface="Calibri"/>
                <a:sym typeface="Calibri"/>
              </a:rPr>
              <a:t>So Board Clip Is Facing Serving 	Team</a:t>
            </a:r>
            <a:endParaRPr/>
          </a:p>
          <a:p>
            <a:pPr indent="-620713" lvl="0" marL="804863"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a:p>
            <a:pPr indent="-620713" lvl="0" marL="804863"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Rotate Scoresheet </a:t>
            </a:r>
            <a:r>
              <a:rPr b="0" i="0" lang="en-US" sz="3600" u="none" cap="none" strike="noStrike">
                <a:solidFill>
                  <a:srgbClr val="18579B"/>
                </a:solidFill>
                <a:latin typeface="Calibri"/>
                <a:ea typeface="Calibri"/>
                <a:cs typeface="Calibri"/>
                <a:sym typeface="Calibri"/>
              </a:rPr>
              <a:t>Accordingly</a:t>
            </a:r>
            <a:endParaRPr/>
          </a:p>
          <a:p>
            <a:pPr indent="-392113" lvl="0" marL="804863" marR="0" rtl="0" algn="l">
              <a:lnSpc>
                <a:spcPct val="100000"/>
              </a:lnSpc>
              <a:spcBef>
                <a:spcPts val="0"/>
              </a:spcBef>
              <a:spcAft>
                <a:spcPts val="0"/>
              </a:spcAft>
              <a:buClr>
                <a:srgbClr val="18579B"/>
              </a:buClr>
              <a:buSzPts val="3600"/>
              <a:buFont typeface="Arial"/>
              <a:buNone/>
            </a:pPr>
            <a:r>
              <a:t/>
            </a:r>
            <a:endParaRPr b="0" i="0" sz="3600" u="none" cap="none" strike="noStrike">
              <a:solidFill>
                <a:srgbClr val="000000"/>
              </a:solidFill>
              <a:latin typeface="Calibri"/>
              <a:ea typeface="Calibri"/>
              <a:cs typeface="Calibri"/>
              <a:sym typeface="Calibri"/>
            </a:endParaRPr>
          </a:p>
          <a:p>
            <a:pPr indent="-620713" lvl="0" marL="804863"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Place </a:t>
            </a:r>
            <a:r>
              <a:rPr b="0" i="0" lang="en-US" sz="3600" u="none" cap="none" strike="noStrike">
                <a:solidFill>
                  <a:srgbClr val="FF0000"/>
                </a:solidFill>
                <a:latin typeface="Calibri"/>
                <a:ea typeface="Calibri"/>
                <a:cs typeface="Calibri"/>
                <a:sym typeface="Calibri"/>
              </a:rPr>
              <a:t>Server Clip with "</a:t>
            </a:r>
            <a:r>
              <a:rPr b="1" i="0" lang="en-US" sz="3600" u="none" cap="none" strike="noStrike">
                <a:solidFill>
                  <a:srgbClr val="FF0000"/>
                </a:solidFill>
                <a:latin typeface="Calibri"/>
                <a:ea typeface="Calibri"/>
                <a:cs typeface="Calibri"/>
                <a:sym typeface="Calibri"/>
              </a:rPr>
              <a:t>\2</a:t>
            </a:r>
            <a:r>
              <a:rPr b="0" i="0" lang="en-US" sz="3600" u="none" cap="none" strike="noStrike">
                <a:solidFill>
                  <a:srgbClr val="FF0000"/>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Above Starting Server</a:t>
            </a:r>
            <a:endParaRPr/>
          </a:p>
        </p:txBody>
      </p:sp>
      <p:sp>
        <p:nvSpPr>
          <p:cNvPr id="939" name="Google Shape;939;p12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7"/>
          <p:cNvSpPr txBox="1"/>
          <p:nvPr>
            <p:ph idx="1" type="body"/>
          </p:nvPr>
        </p:nvSpPr>
        <p:spPr>
          <a:xfrm>
            <a:off x="1049867" y="561655"/>
            <a:ext cx="9987587" cy="5654210"/>
          </a:xfrm>
          <a:prstGeom prst="rect">
            <a:avLst/>
          </a:prstGeom>
          <a:noFill/>
          <a:ln>
            <a:noFill/>
          </a:ln>
        </p:spPr>
        <p:txBody>
          <a:bodyPr anchorCtr="0" anchor="t" bIns="45700" lIns="45700" spcFirstLastPara="1" rIns="45700" wrap="square" tIns="45700">
            <a:normAutofit fontScale="92500" lnSpcReduction="20000"/>
          </a:bodyPr>
          <a:lstStyle/>
          <a:p>
            <a:pPr indent="635000" lvl="0" marL="84138" rtl="0" algn="ctr">
              <a:lnSpc>
                <a:spcPct val="80000"/>
              </a:lnSpc>
              <a:spcBef>
                <a:spcPts val="0"/>
              </a:spcBef>
              <a:spcAft>
                <a:spcPts val="0"/>
              </a:spcAft>
              <a:buClr>
                <a:srgbClr val="18579B"/>
              </a:buClr>
              <a:buSzPct val="100000"/>
              <a:buFont typeface="Calibri"/>
              <a:buNone/>
            </a:pPr>
            <a:r>
              <a:rPr lang="en-US" sz="4800">
                <a:latin typeface="Calibri"/>
                <a:ea typeface="Calibri"/>
                <a:cs typeface="Calibri"/>
                <a:sym typeface="Calibri"/>
              </a:rPr>
              <a:t>Between Games </a:t>
            </a:r>
            <a:r>
              <a:rPr b="1" lang="en-US" sz="3500">
                <a:latin typeface="Calibri"/>
                <a:ea typeface="Calibri"/>
                <a:cs typeface="Calibri"/>
                <a:sym typeface="Calibri"/>
              </a:rPr>
              <a:t>(cont'd)</a:t>
            </a:r>
            <a:endParaRPr/>
          </a:p>
          <a:p>
            <a:pPr indent="635000" lvl="0" marL="84138" rtl="0" algn="ctr">
              <a:lnSpc>
                <a:spcPct val="80000"/>
              </a:lnSpc>
              <a:spcBef>
                <a:spcPts val="2000"/>
              </a:spcBef>
              <a:spcAft>
                <a:spcPts val="0"/>
              </a:spcAft>
              <a:buClr>
                <a:srgbClr val="18579B"/>
              </a:buClr>
              <a:buSzPct val="100000"/>
              <a:buFont typeface="Calibri"/>
              <a:buNone/>
            </a:pPr>
            <a:r>
              <a:t/>
            </a:r>
            <a:endParaRPr sz="4800">
              <a:latin typeface="Calibri"/>
              <a:ea typeface="Calibri"/>
              <a:cs typeface="Calibri"/>
              <a:sym typeface="Calibri"/>
            </a:endParaRPr>
          </a:p>
          <a:p>
            <a:pPr indent="-620713" lvl="0" marL="804863" rtl="0" algn="just">
              <a:lnSpc>
                <a:spcPct val="80000"/>
              </a:lnSpc>
              <a:spcBef>
                <a:spcPts val="2000"/>
              </a:spcBef>
              <a:spcAft>
                <a:spcPts val="0"/>
              </a:spcAft>
              <a:buClr>
                <a:srgbClr val="18579B"/>
              </a:buClr>
              <a:buSzPct val="100000"/>
              <a:buFont typeface="Calibri"/>
              <a:buChar char="•"/>
            </a:pPr>
            <a:r>
              <a:rPr lang="en-US" sz="3200"/>
              <a:t> If </a:t>
            </a:r>
            <a:r>
              <a:rPr lang="en-US" sz="3200">
                <a:solidFill>
                  <a:srgbClr val="FF0000"/>
                </a:solidFill>
              </a:rPr>
              <a:t>Third Game</a:t>
            </a:r>
            <a:r>
              <a:rPr lang="en-US" sz="3200"/>
              <a:t>, Remind Players of Upcoming </a:t>
            </a:r>
            <a:r>
              <a:rPr lang="en-US" sz="3200">
                <a:solidFill>
                  <a:srgbClr val="FF0000"/>
                </a:solidFill>
              </a:rPr>
              <a:t>Change of 	Ends </a:t>
            </a:r>
            <a:r>
              <a:rPr lang="en-US" sz="3200"/>
              <a:t>Halfway Through</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Notify Players when </a:t>
            </a:r>
            <a:r>
              <a:rPr lang="en-US" sz="3200">
                <a:solidFill>
                  <a:srgbClr val="FF0000"/>
                </a:solidFill>
                <a:latin typeface="Calibri"/>
                <a:ea typeface="Calibri"/>
                <a:cs typeface="Calibri"/>
                <a:sym typeface="Calibri"/>
              </a:rPr>
              <a:t>15 Seconds Remain </a:t>
            </a:r>
            <a:r>
              <a:rPr lang="en-US" sz="3200">
                <a:latin typeface="Calibri"/>
                <a:ea typeface="Calibri"/>
                <a:cs typeface="Calibri"/>
                <a:sym typeface="Calibri"/>
              </a:rPr>
              <a:t>and Return to    	Referee Position</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If Line Judges or a second referee are used, </a:t>
            </a:r>
            <a:r>
              <a:rPr lang="en-US" sz="3200">
                <a:solidFill>
                  <a:srgbClr val="FF0000"/>
                </a:solidFill>
                <a:latin typeface="Calibri"/>
                <a:ea typeface="Calibri"/>
                <a:cs typeface="Calibri"/>
                <a:sym typeface="Calibri"/>
              </a:rPr>
              <a:t>Check Readiness</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a:t>
            </a:r>
            <a:r>
              <a:rPr lang="en-US" sz="3200">
                <a:solidFill>
                  <a:srgbClr val="FF0000"/>
                </a:solidFill>
                <a:latin typeface="Calibri"/>
                <a:ea typeface="Calibri"/>
                <a:cs typeface="Calibri"/>
                <a:sym typeface="Calibri"/>
              </a:rPr>
              <a:t>Return Ball to </a:t>
            </a:r>
            <a:r>
              <a:rPr lang="en-US" sz="3200">
                <a:latin typeface="Calibri"/>
                <a:ea typeface="Calibri"/>
                <a:cs typeface="Calibri"/>
                <a:sym typeface="Calibri"/>
              </a:rPr>
              <a:t>Serving Team’s End of Court</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At the End of 2 Minutes, Call </a:t>
            </a:r>
            <a:r>
              <a:rPr lang="en-US" sz="3200">
                <a:solidFill>
                  <a:srgbClr val="FF0000"/>
                </a:solidFill>
                <a:latin typeface="Calibri"/>
                <a:ea typeface="Calibri"/>
                <a:cs typeface="Calibri"/>
                <a:sym typeface="Calibri"/>
              </a:rPr>
              <a:t>“Game #”, “Time In,” and </a:t>
            </a:r>
            <a:r>
              <a:rPr lang="en-US" sz="3200">
                <a:solidFill>
                  <a:srgbClr val="FF0000"/>
                </a:solidFill>
              </a:rPr>
              <a:t>“0-0-2”</a:t>
            </a:r>
            <a:endParaRPr sz="3200">
              <a:solidFill>
                <a:srgbClr val="FF0000"/>
              </a:solidFill>
              <a:latin typeface="Calibri"/>
              <a:ea typeface="Calibri"/>
              <a:cs typeface="Calibri"/>
              <a:sym typeface="Calibri"/>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Start The </a:t>
            </a:r>
            <a:r>
              <a:rPr lang="en-US" sz="3200">
                <a:solidFill>
                  <a:srgbClr val="FF0000"/>
                </a:solidFill>
                <a:latin typeface="Calibri"/>
                <a:ea typeface="Calibri"/>
                <a:cs typeface="Calibri"/>
                <a:sym typeface="Calibri"/>
              </a:rPr>
              <a:t>10-Second </a:t>
            </a:r>
            <a:r>
              <a:rPr lang="en-US" sz="3200">
                <a:solidFill>
                  <a:srgbClr val="18579B"/>
                </a:solidFill>
                <a:latin typeface="Calibri"/>
                <a:ea typeface="Calibri"/>
                <a:cs typeface="Calibri"/>
                <a:sym typeface="Calibri"/>
              </a:rPr>
              <a:t>Count</a:t>
            </a:r>
            <a:endParaRPr/>
          </a:p>
        </p:txBody>
      </p:sp>
      <p:sp>
        <p:nvSpPr>
          <p:cNvPr id="945" name="Google Shape;945;p12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8"/>
          <p:cNvSpPr txBox="1"/>
          <p:nvPr>
            <p:ph idx="1" type="body"/>
          </p:nvPr>
        </p:nvSpPr>
        <p:spPr>
          <a:xfrm>
            <a:off x="1049867" y="561655"/>
            <a:ext cx="9987587" cy="5654210"/>
          </a:xfrm>
          <a:prstGeom prst="rect">
            <a:avLst/>
          </a:prstGeom>
          <a:noFill/>
          <a:ln>
            <a:noFill/>
          </a:ln>
        </p:spPr>
        <p:txBody>
          <a:bodyPr anchorCtr="0" anchor="t" bIns="45700" lIns="45700" spcFirstLastPara="1" rIns="45700" wrap="square" tIns="45700">
            <a:normAutofit fontScale="92500" lnSpcReduction="20000"/>
          </a:bodyPr>
          <a:lstStyle/>
          <a:p>
            <a:pPr indent="635000" lvl="0" marL="84138" rtl="0" algn="ctr">
              <a:lnSpc>
                <a:spcPct val="80000"/>
              </a:lnSpc>
              <a:spcBef>
                <a:spcPts val="0"/>
              </a:spcBef>
              <a:spcAft>
                <a:spcPts val="0"/>
              </a:spcAft>
              <a:buClr>
                <a:srgbClr val="18579B"/>
              </a:buClr>
              <a:buSzPct val="100000"/>
              <a:buFont typeface="Calibri"/>
              <a:buNone/>
            </a:pPr>
            <a:r>
              <a:rPr lang="en-US" sz="4800">
                <a:latin typeface="Calibri"/>
                <a:ea typeface="Calibri"/>
                <a:cs typeface="Calibri"/>
                <a:sym typeface="Calibri"/>
              </a:rPr>
              <a:t>Between Games </a:t>
            </a:r>
            <a:r>
              <a:rPr b="1" lang="en-US" sz="3500">
                <a:latin typeface="Calibri"/>
                <a:ea typeface="Calibri"/>
                <a:cs typeface="Calibri"/>
                <a:sym typeface="Calibri"/>
              </a:rPr>
              <a:t>(cont'd)</a:t>
            </a:r>
            <a:endParaRPr/>
          </a:p>
          <a:p>
            <a:pPr indent="635000" lvl="0" marL="84138" rtl="0" algn="ctr">
              <a:lnSpc>
                <a:spcPct val="80000"/>
              </a:lnSpc>
              <a:spcBef>
                <a:spcPts val="2000"/>
              </a:spcBef>
              <a:spcAft>
                <a:spcPts val="0"/>
              </a:spcAft>
              <a:buClr>
                <a:srgbClr val="18579B"/>
              </a:buClr>
              <a:buSzPct val="100000"/>
              <a:buFont typeface="Calibri"/>
              <a:buNone/>
            </a:pPr>
            <a:r>
              <a:t/>
            </a:r>
            <a:endParaRPr sz="4800">
              <a:latin typeface="Calibri"/>
              <a:ea typeface="Calibri"/>
              <a:cs typeface="Calibri"/>
              <a:sym typeface="Calibri"/>
            </a:endParaRPr>
          </a:p>
          <a:p>
            <a:pPr indent="-620713" lvl="0" marL="804863" rtl="0" algn="just">
              <a:lnSpc>
                <a:spcPct val="80000"/>
              </a:lnSpc>
              <a:spcBef>
                <a:spcPts val="2000"/>
              </a:spcBef>
              <a:spcAft>
                <a:spcPts val="0"/>
              </a:spcAft>
              <a:buClr>
                <a:srgbClr val="18579B"/>
              </a:buClr>
              <a:buSzPct val="100000"/>
              <a:buFont typeface="Calibri"/>
              <a:buChar char="•"/>
            </a:pPr>
            <a:r>
              <a:rPr lang="en-US" sz="3200"/>
              <a:t> If </a:t>
            </a:r>
            <a:r>
              <a:rPr lang="en-US" sz="3200">
                <a:solidFill>
                  <a:srgbClr val="FF0000"/>
                </a:solidFill>
              </a:rPr>
              <a:t>Third Game</a:t>
            </a:r>
            <a:r>
              <a:rPr lang="en-US" sz="3200"/>
              <a:t>, Remind Players of Upcoming </a:t>
            </a:r>
            <a:r>
              <a:rPr lang="en-US" sz="3200">
                <a:solidFill>
                  <a:srgbClr val="FF0000"/>
                </a:solidFill>
              </a:rPr>
              <a:t>Change of 	Ends </a:t>
            </a:r>
            <a:r>
              <a:rPr lang="en-US" sz="3200"/>
              <a:t>Halfway Through</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Notify Players when </a:t>
            </a:r>
            <a:r>
              <a:rPr lang="en-US" sz="3200">
                <a:solidFill>
                  <a:srgbClr val="FF0000"/>
                </a:solidFill>
                <a:latin typeface="Calibri"/>
                <a:ea typeface="Calibri"/>
                <a:cs typeface="Calibri"/>
                <a:sym typeface="Calibri"/>
              </a:rPr>
              <a:t>15 Seconds Remain </a:t>
            </a:r>
            <a:r>
              <a:rPr lang="en-US" sz="3200">
                <a:latin typeface="Calibri"/>
                <a:ea typeface="Calibri"/>
                <a:cs typeface="Calibri"/>
                <a:sym typeface="Calibri"/>
              </a:rPr>
              <a:t>and Return to    	Referee Position</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If Line Judges or a second referee are used, </a:t>
            </a:r>
            <a:r>
              <a:rPr lang="en-US" sz="3200">
                <a:solidFill>
                  <a:srgbClr val="FF0000"/>
                </a:solidFill>
                <a:latin typeface="Calibri"/>
                <a:ea typeface="Calibri"/>
                <a:cs typeface="Calibri"/>
                <a:sym typeface="Calibri"/>
              </a:rPr>
              <a:t>Check Readiness</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a:t>
            </a:r>
            <a:r>
              <a:rPr lang="en-US" sz="3200">
                <a:solidFill>
                  <a:srgbClr val="FF0000"/>
                </a:solidFill>
                <a:latin typeface="Calibri"/>
                <a:ea typeface="Calibri"/>
                <a:cs typeface="Calibri"/>
                <a:sym typeface="Calibri"/>
              </a:rPr>
              <a:t>Return Ball to </a:t>
            </a:r>
            <a:r>
              <a:rPr lang="en-US" sz="3200">
                <a:latin typeface="Calibri"/>
                <a:ea typeface="Calibri"/>
                <a:cs typeface="Calibri"/>
                <a:sym typeface="Calibri"/>
              </a:rPr>
              <a:t>Serving Team’s End of Court</a:t>
            </a:r>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At the End of 2 Minutes, Call </a:t>
            </a:r>
            <a:r>
              <a:rPr lang="en-US" sz="3200">
                <a:solidFill>
                  <a:srgbClr val="FF0000"/>
                </a:solidFill>
                <a:latin typeface="Calibri"/>
                <a:ea typeface="Calibri"/>
                <a:cs typeface="Calibri"/>
                <a:sym typeface="Calibri"/>
              </a:rPr>
              <a:t>“Game #”, “Time In,” and </a:t>
            </a:r>
            <a:r>
              <a:rPr lang="en-US" sz="3200">
                <a:solidFill>
                  <a:srgbClr val="FF0000"/>
                </a:solidFill>
              </a:rPr>
              <a:t>“0-0-2”</a:t>
            </a:r>
            <a:endParaRPr sz="3200">
              <a:solidFill>
                <a:srgbClr val="FF0000"/>
              </a:solidFill>
              <a:latin typeface="Calibri"/>
              <a:ea typeface="Calibri"/>
              <a:cs typeface="Calibri"/>
              <a:sym typeface="Calibri"/>
            </a:endParaRPr>
          </a:p>
          <a:p>
            <a:pPr indent="-620713" lvl="0" marL="804863" rtl="0" algn="just">
              <a:lnSpc>
                <a:spcPct val="80000"/>
              </a:lnSpc>
              <a:spcBef>
                <a:spcPts val="2000"/>
              </a:spcBef>
              <a:spcAft>
                <a:spcPts val="0"/>
              </a:spcAft>
              <a:buClr>
                <a:srgbClr val="18579B"/>
              </a:buClr>
              <a:buSzPct val="100000"/>
              <a:buFont typeface="Calibri"/>
              <a:buChar char="•"/>
            </a:pPr>
            <a:r>
              <a:rPr lang="en-US" sz="3200">
                <a:latin typeface="Calibri"/>
                <a:ea typeface="Calibri"/>
                <a:cs typeface="Calibri"/>
                <a:sym typeface="Calibri"/>
              </a:rPr>
              <a:t> Start The </a:t>
            </a:r>
            <a:r>
              <a:rPr lang="en-US" sz="3200">
                <a:solidFill>
                  <a:srgbClr val="FF0000"/>
                </a:solidFill>
                <a:latin typeface="Calibri"/>
                <a:ea typeface="Calibri"/>
                <a:cs typeface="Calibri"/>
                <a:sym typeface="Calibri"/>
              </a:rPr>
              <a:t>10-Second </a:t>
            </a:r>
            <a:r>
              <a:rPr lang="en-US" sz="3200">
                <a:solidFill>
                  <a:srgbClr val="18579B"/>
                </a:solidFill>
                <a:latin typeface="Calibri"/>
                <a:ea typeface="Calibri"/>
                <a:cs typeface="Calibri"/>
                <a:sym typeface="Calibri"/>
              </a:rPr>
              <a:t>Count</a:t>
            </a:r>
            <a:endParaRPr/>
          </a:p>
        </p:txBody>
      </p:sp>
      <p:sp>
        <p:nvSpPr>
          <p:cNvPr id="951" name="Google Shape;951;p12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732367" y="107576"/>
            <a:ext cx="10723035" cy="1264024"/>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100000"/>
              <a:buFont typeface="Calibri"/>
              <a:buNone/>
            </a:pPr>
            <a:r>
              <a:rPr lang="en-US" sz="4400">
                <a:latin typeface="Calibri"/>
                <a:ea typeface="Calibri"/>
                <a:cs typeface="Calibri"/>
                <a:sym typeface="Calibri"/>
              </a:rPr>
              <a:t>Between Games </a:t>
            </a:r>
            <a:r>
              <a:rPr b="1" lang="en-US" sz="3200">
                <a:latin typeface="Calibri"/>
                <a:ea typeface="Calibri"/>
                <a:cs typeface="Calibri"/>
                <a:sym typeface="Calibri"/>
              </a:rPr>
              <a:t>(cont'd)</a:t>
            </a:r>
            <a:br>
              <a:rPr b="1" lang="en-US" sz="3200">
                <a:latin typeface="Calibri"/>
                <a:ea typeface="Calibri"/>
                <a:cs typeface="Calibri"/>
                <a:sym typeface="Calibri"/>
              </a:rPr>
            </a:br>
            <a:endParaRPr/>
          </a:p>
        </p:txBody>
      </p:sp>
      <p:sp>
        <p:nvSpPr>
          <p:cNvPr id="957" name="Google Shape;957;p12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958" name="Google Shape;958;p129" title="Multi Game Match - Between Games"/>
          <p:cNvPicPr preferRelativeResize="0"/>
          <p:nvPr/>
        </p:nvPicPr>
        <p:blipFill rotWithShape="1">
          <a:blip r:embed="rId3">
            <a:alphaModFix/>
          </a:blip>
          <a:srcRect b="0" l="0" r="0" t="0"/>
          <a:stretch/>
        </p:blipFill>
        <p:spPr>
          <a:xfrm>
            <a:off x="571927" y="956403"/>
            <a:ext cx="10254904" cy="57940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ph idx="1" type="body"/>
          </p:nvPr>
        </p:nvSpPr>
        <p:spPr>
          <a:xfrm>
            <a:off x="505098" y="164019"/>
            <a:ext cx="10929256" cy="6213875"/>
          </a:xfrm>
          <a:prstGeom prst="rect">
            <a:avLst/>
          </a:prstGeom>
          <a:noFill/>
          <a:ln>
            <a:noFill/>
          </a:ln>
        </p:spPr>
        <p:txBody>
          <a:bodyPr anchorCtr="0" anchor="t" bIns="45700" lIns="45700" spcFirstLastPara="1" rIns="45700" wrap="square" tIns="45700">
            <a:normAutofit fontScale="40000" lnSpcReduction="20000"/>
          </a:bodyPr>
          <a:lstStyle/>
          <a:p>
            <a:pPr indent="228600" lvl="1" marL="0" rtl="0" algn="ctr">
              <a:lnSpc>
                <a:spcPct val="100000"/>
              </a:lnSpc>
              <a:spcBef>
                <a:spcPts val="0"/>
              </a:spcBef>
              <a:spcAft>
                <a:spcPts val="0"/>
              </a:spcAft>
              <a:buClr>
                <a:srgbClr val="18579B"/>
              </a:buClr>
              <a:buSzPct val="100000"/>
              <a:buNone/>
            </a:pPr>
            <a:r>
              <a:rPr lang="en-US" sz="14400"/>
              <a:t>Code of Conduct </a:t>
            </a:r>
            <a:r>
              <a:rPr b="0" lang="en-US" sz="14400"/>
              <a:t>(cont’d)</a:t>
            </a:r>
            <a:endParaRPr b="0" sz="14400"/>
          </a:p>
          <a:p>
            <a:pPr indent="0" lvl="0" marL="0" rtl="0" algn="l">
              <a:lnSpc>
                <a:spcPct val="100000"/>
              </a:lnSpc>
              <a:spcBef>
                <a:spcPts val="2000"/>
              </a:spcBef>
              <a:spcAft>
                <a:spcPts val="0"/>
              </a:spcAft>
              <a:buClr>
                <a:srgbClr val="18579B"/>
              </a:buClr>
              <a:buSzPct val="100000"/>
              <a:buFont typeface="Calibri"/>
              <a:buNone/>
            </a:pPr>
            <a:r>
              <a:t/>
            </a:r>
            <a:endParaRPr b="1" i="1" sz="2500">
              <a:solidFill>
                <a:srgbClr val="FF0000"/>
              </a:solidFill>
            </a:endParaRPr>
          </a:p>
          <a:p>
            <a:pPr indent="0" lvl="0" marL="0" rtl="0" algn="l">
              <a:lnSpc>
                <a:spcPct val="100000"/>
              </a:lnSpc>
              <a:spcBef>
                <a:spcPts val="2000"/>
              </a:spcBef>
              <a:spcAft>
                <a:spcPts val="0"/>
              </a:spcAft>
              <a:buClr>
                <a:srgbClr val="18579B"/>
              </a:buClr>
              <a:buSzPct val="100000"/>
              <a:buFont typeface="Calibri"/>
              <a:buNone/>
            </a:pPr>
            <a:r>
              <a:rPr b="1" i="1" lang="en-US" sz="9600">
                <a:solidFill>
                  <a:srgbClr val="FF0000"/>
                </a:solidFill>
              </a:rPr>
              <a:t>DO:</a:t>
            </a:r>
            <a:endParaRPr/>
          </a:p>
          <a:p>
            <a:pPr indent="-804863" lvl="0" marL="804863" rtl="0" algn="l">
              <a:lnSpc>
                <a:spcPct val="100000"/>
              </a:lnSpc>
              <a:spcBef>
                <a:spcPts val="2000"/>
              </a:spcBef>
              <a:spcAft>
                <a:spcPts val="0"/>
              </a:spcAft>
              <a:buClr>
                <a:srgbClr val="18579B"/>
              </a:buClr>
              <a:buSzPct val="100000"/>
              <a:buFont typeface="Arial"/>
              <a:buChar char="•"/>
            </a:pPr>
            <a:r>
              <a:rPr lang="en-US" sz="6800"/>
              <a:t>Turn Phone </a:t>
            </a:r>
            <a:r>
              <a:rPr b="1" lang="en-US" sz="6800"/>
              <a:t>Off </a:t>
            </a:r>
            <a:r>
              <a:rPr lang="en-US" sz="6800"/>
              <a:t>or to </a:t>
            </a:r>
            <a:r>
              <a:rPr b="1" lang="en-US" sz="6800"/>
              <a:t>Vibrate</a:t>
            </a:r>
            <a:endParaRPr/>
          </a:p>
          <a:p>
            <a:pPr indent="-804863" lvl="0" marL="804863" rtl="0" algn="l">
              <a:lnSpc>
                <a:spcPct val="100000"/>
              </a:lnSpc>
              <a:spcBef>
                <a:spcPts val="2000"/>
              </a:spcBef>
              <a:spcAft>
                <a:spcPts val="0"/>
              </a:spcAft>
              <a:buClr>
                <a:srgbClr val="18579B"/>
              </a:buClr>
              <a:buSzPct val="100000"/>
              <a:buFont typeface="Arial"/>
              <a:buChar char="•"/>
            </a:pPr>
            <a:r>
              <a:rPr b="1" lang="en-US" sz="6800"/>
              <a:t>Excuse Yourself from Refereeing </a:t>
            </a:r>
            <a:r>
              <a:rPr lang="en-US" sz="6800"/>
              <a:t>a Relative, Close Friend or Doubles Partner Where it may be perceived to be a conflict of interest.</a:t>
            </a:r>
            <a:endParaRPr sz="6800">
              <a:latin typeface="Calibri"/>
              <a:ea typeface="Calibri"/>
              <a:cs typeface="Calibri"/>
              <a:sym typeface="Calibri"/>
            </a:endParaRPr>
          </a:p>
          <a:p>
            <a:pPr indent="-804863" lvl="0" marL="804863" rtl="0" algn="l">
              <a:lnSpc>
                <a:spcPct val="100000"/>
              </a:lnSpc>
              <a:spcBef>
                <a:spcPts val="2000"/>
              </a:spcBef>
              <a:spcAft>
                <a:spcPts val="0"/>
              </a:spcAft>
              <a:buClr>
                <a:srgbClr val="18579B"/>
              </a:buClr>
              <a:buSzPct val="100000"/>
              <a:buFont typeface="Arial"/>
              <a:buChar char="•"/>
            </a:pPr>
            <a:r>
              <a:rPr lang="en-US" sz="6800">
                <a:latin typeface="Calibri"/>
                <a:ea typeface="Calibri"/>
                <a:cs typeface="Calibri"/>
                <a:sym typeface="Calibri"/>
              </a:rPr>
              <a:t>Keep an </a:t>
            </a:r>
            <a:r>
              <a:rPr b="1" lang="en-US" sz="6800">
                <a:latin typeface="Calibri"/>
                <a:ea typeface="Calibri"/>
                <a:cs typeface="Calibri"/>
                <a:sym typeface="Calibri"/>
              </a:rPr>
              <a:t>Upright Stance </a:t>
            </a:r>
            <a:r>
              <a:rPr lang="en-US" sz="6800">
                <a:latin typeface="Calibri"/>
                <a:ea typeface="Calibri"/>
                <a:cs typeface="Calibri"/>
                <a:sym typeface="Calibri"/>
              </a:rPr>
              <a:t>and </a:t>
            </a:r>
            <a:r>
              <a:rPr lang="en-US" sz="6800"/>
              <a:t>be </a:t>
            </a:r>
            <a:r>
              <a:rPr b="1" lang="en-US" sz="6800"/>
              <a:t>Attentive</a:t>
            </a:r>
            <a:endParaRPr/>
          </a:p>
          <a:p>
            <a:pPr indent="-804863" lvl="0" marL="804863" rtl="0" algn="l">
              <a:lnSpc>
                <a:spcPct val="100000"/>
              </a:lnSpc>
              <a:spcBef>
                <a:spcPts val="2000"/>
              </a:spcBef>
              <a:spcAft>
                <a:spcPts val="0"/>
              </a:spcAft>
              <a:buClr>
                <a:srgbClr val="18579B"/>
              </a:buClr>
              <a:buSzPct val="100000"/>
              <a:buFont typeface="Arial"/>
              <a:buChar char="•"/>
            </a:pPr>
            <a:r>
              <a:rPr b="1" lang="en-US" sz="6800"/>
              <a:t>Dress</a:t>
            </a:r>
            <a:r>
              <a:rPr lang="en-US" sz="6800"/>
              <a:t> appropriately</a:t>
            </a:r>
            <a:endParaRPr/>
          </a:p>
          <a:p>
            <a:pPr indent="0" lvl="0" marL="0" rtl="0" algn="l">
              <a:lnSpc>
                <a:spcPct val="100000"/>
              </a:lnSpc>
              <a:spcBef>
                <a:spcPts val="2000"/>
              </a:spcBef>
              <a:spcAft>
                <a:spcPts val="0"/>
              </a:spcAft>
              <a:buClr>
                <a:srgbClr val="18579B"/>
              </a:buClr>
              <a:buSzPct val="100000"/>
              <a:buFont typeface="Calibri"/>
              <a:buNone/>
            </a:pPr>
            <a:r>
              <a:t/>
            </a:r>
            <a:endParaRPr b="1" i="1" sz="9800"/>
          </a:p>
          <a:p>
            <a:pPr indent="0" lvl="0" marL="0" rtl="0" algn="ctr">
              <a:lnSpc>
                <a:spcPct val="100000"/>
              </a:lnSpc>
              <a:spcBef>
                <a:spcPts val="2000"/>
              </a:spcBef>
              <a:spcAft>
                <a:spcPts val="0"/>
              </a:spcAft>
              <a:buClr>
                <a:srgbClr val="18579B"/>
              </a:buClr>
              <a:buSzPct val="100000"/>
              <a:buFont typeface="Calibri"/>
              <a:buNone/>
            </a:pPr>
            <a:r>
              <a:rPr b="1" i="1" lang="en-US" sz="9800"/>
              <a:t>Be What You Would Like Your Referee To Be</a:t>
            </a:r>
            <a:endParaRPr/>
          </a:p>
          <a:p>
            <a:pPr indent="228600" lvl="1" marL="0" rtl="0" algn="l">
              <a:lnSpc>
                <a:spcPct val="100000"/>
              </a:lnSpc>
              <a:spcBef>
                <a:spcPts val="600"/>
              </a:spcBef>
              <a:spcAft>
                <a:spcPts val="0"/>
              </a:spcAft>
              <a:buClr>
                <a:srgbClr val="18579B"/>
              </a:buClr>
              <a:buSzPct val="100000"/>
              <a:buNone/>
            </a:pPr>
            <a:r>
              <a:t/>
            </a:r>
            <a:endParaRPr sz="2400"/>
          </a:p>
          <a:p>
            <a:pPr indent="228600" lvl="1" marL="0" rtl="0" algn="ctr">
              <a:lnSpc>
                <a:spcPct val="100000"/>
              </a:lnSpc>
              <a:spcBef>
                <a:spcPts val="600"/>
              </a:spcBef>
              <a:spcAft>
                <a:spcPts val="0"/>
              </a:spcAft>
              <a:buClr>
                <a:srgbClr val="18579B"/>
              </a:buClr>
              <a:buSzPct val="100000"/>
              <a:buNone/>
            </a:pPr>
            <a:r>
              <a:t/>
            </a:r>
            <a:endParaRPr sz="2400"/>
          </a:p>
          <a:p>
            <a:pPr indent="228600" lvl="1" marL="0" rtl="0" algn="ctr">
              <a:lnSpc>
                <a:spcPct val="100000"/>
              </a:lnSpc>
              <a:spcBef>
                <a:spcPts val="600"/>
              </a:spcBef>
              <a:spcAft>
                <a:spcPts val="0"/>
              </a:spcAft>
              <a:buClr>
                <a:srgbClr val="18579B"/>
              </a:buClr>
              <a:buSzPct val="100000"/>
              <a:buNone/>
            </a:pPr>
            <a:r>
              <a:t/>
            </a:r>
            <a:endParaRPr sz="4600"/>
          </a:p>
          <a:p>
            <a:pPr indent="228600" lvl="1" marL="0" rtl="0" algn="ctr">
              <a:lnSpc>
                <a:spcPct val="100000"/>
              </a:lnSpc>
              <a:spcBef>
                <a:spcPts val="600"/>
              </a:spcBef>
              <a:spcAft>
                <a:spcPts val="0"/>
              </a:spcAft>
              <a:buClr>
                <a:srgbClr val="18579B"/>
              </a:buClr>
              <a:buSzPct val="100000"/>
              <a:buNone/>
            </a:pPr>
            <a:r>
              <a:t/>
            </a:r>
            <a:endParaRPr sz="4600"/>
          </a:p>
        </p:txBody>
      </p:sp>
      <p:sp>
        <p:nvSpPr>
          <p:cNvPr id="141" name="Google Shape;141;p1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0"/>
          <p:cNvSpPr txBox="1"/>
          <p:nvPr>
            <p:ph idx="1" type="body"/>
          </p:nvPr>
        </p:nvSpPr>
        <p:spPr>
          <a:xfrm>
            <a:off x="1227666" y="297887"/>
            <a:ext cx="9764890" cy="6313929"/>
          </a:xfrm>
          <a:prstGeom prst="rect">
            <a:avLst/>
          </a:prstGeom>
          <a:noFill/>
          <a:ln>
            <a:noFill/>
          </a:ln>
        </p:spPr>
        <p:txBody>
          <a:bodyPr anchorCtr="0" anchor="t" bIns="45700" lIns="45700" spcFirstLastPara="1" rIns="45700" wrap="square" tIns="45700">
            <a:normAutofit fontScale="92500" lnSpcReduction="10000"/>
          </a:bodyPr>
          <a:lstStyle/>
          <a:p>
            <a:pPr indent="0" lvl="0" marL="0" rtl="0" algn="ctr">
              <a:lnSpc>
                <a:spcPct val="100000"/>
              </a:lnSpc>
              <a:spcBef>
                <a:spcPts val="0"/>
              </a:spcBef>
              <a:spcAft>
                <a:spcPts val="0"/>
              </a:spcAft>
              <a:buSzPct val="100000"/>
              <a:buFont typeface="Noto Sans Symbols"/>
              <a:buNone/>
            </a:pPr>
            <a:r>
              <a:rPr lang="en-US" sz="4800">
                <a:latin typeface="Calibri"/>
                <a:ea typeface="Calibri"/>
                <a:cs typeface="Calibri"/>
                <a:sym typeface="Calibri"/>
              </a:rPr>
              <a:t>End Change - </a:t>
            </a:r>
            <a:r>
              <a:rPr b="1" lang="en-US" sz="4800">
                <a:solidFill>
                  <a:srgbClr val="18579B"/>
                </a:solidFill>
                <a:latin typeface="Calibri"/>
                <a:ea typeface="Calibri"/>
                <a:cs typeface="Calibri"/>
                <a:sym typeface="Calibri"/>
              </a:rPr>
              <a:t>6, 8, 11 Points </a:t>
            </a:r>
            <a:endParaRPr sz="4800">
              <a:latin typeface="Calibri"/>
              <a:ea typeface="Calibri"/>
              <a:cs typeface="Calibri"/>
              <a:sym typeface="Calibri"/>
            </a:endParaRPr>
          </a:p>
          <a:p>
            <a:pPr indent="-719137" lvl="0" marL="903288" rtl="0" algn="l">
              <a:lnSpc>
                <a:spcPct val="100000"/>
              </a:lnSpc>
              <a:spcBef>
                <a:spcPts val="2000"/>
              </a:spcBef>
              <a:spcAft>
                <a:spcPts val="0"/>
              </a:spcAft>
              <a:buClr>
                <a:srgbClr val="18579B"/>
              </a:buClr>
              <a:buSzPct val="109999"/>
              <a:buFont typeface="Arial"/>
              <a:buChar char="•"/>
            </a:pPr>
            <a:r>
              <a:rPr lang="en-US" sz="3600">
                <a:solidFill>
                  <a:srgbClr val="18579B"/>
                </a:solidFill>
                <a:latin typeface="Calibri"/>
                <a:ea typeface="Calibri"/>
                <a:cs typeface="Calibri"/>
                <a:sym typeface="Calibri"/>
              </a:rPr>
              <a:t>Instruct teams to change </a:t>
            </a:r>
            <a:r>
              <a:rPr b="1" lang="en-US" sz="3600">
                <a:solidFill>
                  <a:srgbClr val="FF0000"/>
                </a:solidFill>
              </a:rPr>
              <a:t>e</a:t>
            </a:r>
            <a:r>
              <a:rPr b="1" lang="en-US" sz="3600">
                <a:solidFill>
                  <a:srgbClr val="FF0000"/>
                </a:solidFill>
                <a:latin typeface="Calibri"/>
                <a:ea typeface="Calibri"/>
                <a:cs typeface="Calibri"/>
                <a:sym typeface="Calibri"/>
              </a:rPr>
              <a:t>nds</a:t>
            </a:r>
            <a:endParaRPr/>
          </a:p>
          <a:p>
            <a:pPr indent="-719137" lvl="0" marL="903288" rtl="0" algn="l">
              <a:lnSpc>
                <a:spcPct val="100000"/>
              </a:lnSpc>
              <a:spcBef>
                <a:spcPts val="2000"/>
              </a:spcBef>
              <a:spcAft>
                <a:spcPts val="0"/>
              </a:spcAft>
              <a:buClr>
                <a:srgbClr val="18579B"/>
              </a:buClr>
              <a:buSzPct val="109999"/>
              <a:buFont typeface="Arial"/>
              <a:buChar char="•"/>
            </a:pPr>
            <a:r>
              <a:rPr lang="en-US" sz="3600">
                <a:solidFill>
                  <a:srgbClr val="18579B"/>
                </a:solidFill>
                <a:latin typeface="Calibri"/>
                <a:ea typeface="Calibri"/>
                <a:cs typeface="Calibri"/>
                <a:sym typeface="Calibri"/>
              </a:rPr>
              <a:t>Announce </a:t>
            </a:r>
            <a:r>
              <a:rPr lang="en-US" sz="3600">
                <a:solidFill>
                  <a:srgbClr val="FF0000"/>
                </a:solidFill>
              </a:rPr>
              <a:t>s</a:t>
            </a:r>
            <a:r>
              <a:rPr lang="en-US" sz="3600">
                <a:solidFill>
                  <a:srgbClr val="FF0000"/>
                </a:solidFill>
                <a:latin typeface="Calibri"/>
                <a:ea typeface="Calibri"/>
                <a:cs typeface="Calibri"/>
                <a:sym typeface="Calibri"/>
              </a:rPr>
              <a:t>core</a:t>
            </a:r>
            <a:r>
              <a:rPr lang="en-US" sz="3600">
                <a:solidFill>
                  <a:srgbClr val="18579B"/>
                </a:solidFill>
                <a:latin typeface="Calibri"/>
                <a:ea typeface="Calibri"/>
                <a:cs typeface="Calibri"/>
                <a:sym typeface="Calibri"/>
              </a:rPr>
              <a:t>, and </a:t>
            </a:r>
            <a:r>
              <a:rPr lang="en-US" sz="3600">
                <a:solidFill>
                  <a:srgbClr val="FF0000"/>
                </a:solidFill>
                <a:latin typeface="Calibri"/>
                <a:ea typeface="Calibri"/>
                <a:cs typeface="Calibri"/>
                <a:sym typeface="Calibri"/>
              </a:rPr>
              <a:t>1 minute</a:t>
            </a:r>
            <a:endParaRPr sz="3600">
              <a:solidFill>
                <a:srgbClr val="FF0000"/>
              </a:solidFill>
              <a:latin typeface="Calibri"/>
              <a:ea typeface="Calibri"/>
              <a:cs typeface="Calibri"/>
              <a:sym typeface="Calibri"/>
            </a:endParaRPr>
          </a:p>
          <a:p>
            <a:pPr indent="-719137" lvl="0" marL="903288" rtl="0" algn="l">
              <a:lnSpc>
                <a:spcPct val="100000"/>
              </a:lnSpc>
              <a:spcBef>
                <a:spcPts val="2000"/>
              </a:spcBef>
              <a:spcAft>
                <a:spcPts val="0"/>
              </a:spcAft>
              <a:buClr>
                <a:srgbClr val="18579B"/>
              </a:buClr>
              <a:buSzPct val="109999"/>
              <a:buFont typeface="Arial"/>
              <a:buChar char="•"/>
            </a:pPr>
            <a:r>
              <a:rPr lang="en-US" sz="3600">
                <a:solidFill>
                  <a:srgbClr val="FF0000"/>
                </a:solidFill>
                <a:latin typeface="Calibri"/>
                <a:ea typeface="Calibri"/>
                <a:cs typeface="Calibri"/>
                <a:sym typeface="Calibri"/>
              </a:rPr>
              <a:t>Start </a:t>
            </a:r>
            <a:r>
              <a:rPr lang="en-US" sz="3600">
                <a:solidFill>
                  <a:srgbClr val="18579B"/>
                </a:solidFill>
                <a:latin typeface="Calibri"/>
                <a:ea typeface="Calibri"/>
                <a:cs typeface="Calibri"/>
                <a:sym typeface="Calibri"/>
              </a:rPr>
              <a:t>1-minute count </a:t>
            </a:r>
            <a:r>
              <a:rPr lang="en-US" sz="3600">
                <a:solidFill>
                  <a:srgbClr val="18579B"/>
                </a:solidFill>
              </a:rPr>
              <a:t>o</a:t>
            </a:r>
            <a:r>
              <a:rPr lang="en-US" sz="3600">
                <a:solidFill>
                  <a:srgbClr val="18579B"/>
                </a:solidFill>
                <a:latin typeface="Calibri"/>
                <a:ea typeface="Calibri"/>
                <a:cs typeface="Calibri"/>
                <a:sym typeface="Calibri"/>
              </a:rPr>
              <a:t>n </a:t>
            </a:r>
            <a:r>
              <a:rPr lang="en-US" sz="3600">
                <a:solidFill>
                  <a:srgbClr val="FF0000"/>
                </a:solidFill>
              </a:rPr>
              <a:t>t</a:t>
            </a:r>
            <a:r>
              <a:rPr lang="en-US" sz="3600">
                <a:solidFill>
                  <a:srgbClr val="FF0000"/>
                </a:solidFill>
                <a:latin typeface="Calibri"/>
                <a:ea typeface="Calibri"/>
                <a:cs typeface="Calibri"/>
                <a:sym typeface="Calibri"/>
              </a:rPr>
              <a:t>imer</a:t>
            </a:r>
            <a:endParaRPr/>
          </a:p>
          <a:p>
            <a:pPr indent="-719137" lvl="0" marL="903288" rtl="0" algn="l">
              <a:lnSpc>
                <a:spcPct val="100000"/>
              </a:lnSpc>
              <a:spcBef>
                <a:spcPts val="2000"/>
              </a:spcBef>
              <a:spcAft>
                <a:spcPts val="0"/>
              </a:spcAft>
              <a:buClr>
                <a:srgbClr val="18579B"/>
              </a:buClr>
              <a:buSzPct val="109999"/>
              <a:buFont typeface="Arial"/>
              <a:buChar char="•"/>
            </a:pPr>
            <a:r>
              <a:rPr lang="en-US" sz="3600">
                <a:solidFill>
                  <a:srgbClr val="18579B"/>
                </a:solidFill>
                <a:latin typeface="Calibri"/>
                <a:ea typeface="Calibri"/>
                <a:cs typeface="Calibri"/>
                <a:sym typeface="Calibri"/>
              </a:rPr>
              <a:t>Move to </a:t>
            </a:r>
            <a:r>
              <a:rPr lang="en-US" sz="3600">
                <a:solidFill>
                  <a:srgbClr val="FF0000"/>
                </a:solidFill>
              </a:rPr>
              <a:t>c</a:t>
            </a:r>
            <a:r>
              <a:rPr lang="en-US" sz="3600">
                <a:solidFill>
                  <a:srgbClr val="FF0000"/>
                </a:solidFill>
                <a:latin typeface="Calibri"/>
                <a:ea typeface="Calibri"/>
                <a:cs typeface="Calibri"/>
                <a:sym typeface="Calibri"/>
              </a:rPr>
              <a:t>enter of the court</a:t>
            </a:r>
            <a:endParaRPr sz="3600">
              <a:solidFill>
                <a:srgbClr val="FF0000"/>
              </a:solidFill>
              <a:latin typeface="Calibri"/>
              <a:ea typeface="Calibri"/>
              <a:cs typeface="Calibri"/>
              <a:sym typeface="Calibri"/>
            </a:endParaRPr>
          </a:p>
          <a:p>
            <a:pPr indent="-719137" lvl="0" marL="903288" rtl="0" algn="l">
              <a:lnSpc>
                <a:spcPct val="100000"/>
              </a:lnSpc>
              <a:spcBef>
                <a:spcPts val="2000"/>
              </a:spcBef>
              <a:spcAft>
                <a:spcPts val="0"/>
              </a:spcAft>
              <a:buClr>
                <a:srgbClr val="18579B"/>
              </a:buClr>
              <a:buSzPct val="109999"/>
              <a:buFont typeface="Arial"/>
              <a:buChar char="•"/>
            </a:pPr>
            <a:r>
              <a:rPr b="0" lang="en-US" sz="3600">
                <a:solidFill>
                  <a:srgbClr val="18579B"/>
                </a:solidFill>
                <a:latin typeface="Calibri"/>
                <a:ea typeface="Calibri"/>
                <a:cs typeface="Calibri"/>
                <a:sym typeface="Calibri"/>
              </a:rPr>
              <a:t>The Change of Ends is an End Change Time-out; </a:t>
            </a:r>
            <a:r>
              <a:rPr b="0" i="1" lang="en-US" sz="3600">
                <a:solidFill>
                  <a:srgbClr val="FF0000"/>
                </a:solidFill>
                <a:latin typeface="Calibri"/>
                <a:ea typeface="Calibri"/>
                <a:cs typeface="Calibri"/>
                <a:sym typeface="Calibri"/>
              </a:rPr>
              <a:t>Coaching </a:t>
            </a:r>
            <a:r>
              <a:rPr b="1" i="1" lang="en-US" sz="3600" u="sng">
                <a:solidFill>
                  <a:srgbClr val="FF0000"/>
                </a:solidFill>
                <a:latin typeface="Calibri"/>
                <a:ea typeface="Calibri"/>
                <a:cs typeface="Calibri"/>
                <a:sym typeface="Calibri"/>
              </a:rPr>
              <a:t>IS</a:t>
            </a:r>
            <a:r>
              <a:rPr b="0" i="1" lang="en-US" sz="3600">
                <a:solidFill>
                  <a:srgbClr val="FF0000"/>
                </a:solidFill>
                <a:latin typeface="Calibri"/>
                <a:ea typeface="Calibri"/>
                <a:cs typeface="Calibri"/>
                <a:sym typeface="Calibri"/>
              </a:rPr>
              <a:t> Allowed!</a:t>
            </a:r>
            <a:endParaRPr/>
          </a:p>
          <a:p>
            <a:pPr indent="-719137" lvl="0" marL="903288" rtl="0" algn="l">
              <a:lnSpc>
                <a:spcPct val="100000"/>
              </a:lnSpc>
              <a:spcBef>
                <a:spcPts val="2000"/>
              </a:spcBef>
              <a:spcAft>
                <a:spcPts val="0"/>
              </a:spcAft>
              <a:buClr>
                <a:srgbClr val="18579B"/>
              </a:buClr>
              <a:buSzPct val="109999"/>
              <a:buFont typeface="Arial"/>
              <a:buChar char="•"/>
            </a:pPr>
            <a:r>
              <a:rPr b="0" lang="en-US" sz="3600">
                <a:solidFill>
                  <a:srgbClr val="18579B"/>
                </a:solidFill>
                <a:latin typeface="Calibri"/>
                <a:ea typeface="Calibri"/>
                <a:cs typeface="Calibri"/>
                <a:sym typeface="Calibri"/>
              </a:rPr>
              <a:t>If you </a:t>
            </a:r>
            <a:r>
              <a:rPr b="0" lang="en-US" sz="3600">
                <a:solidFill>
                  <a:srgbClr val="FF0000"/>
                </a:solidFill>
                <a:latin typeface="Calibri"/>
                <a:ea typeface="Calibri"/>
                <a:cs typeface="Calibri"/>
                <a:sym typeface="Calibri"/>
              </a:rPr>
              <a:t>forget to change ends </a:t>
            </a:r>
            <a:r>
              <a:rPr b="0" lang="en-US" sz="3600">
                <a:solidFill>
                  <a:srgbClr val="18579B"/>
                </a:solidFill>
                <a:latin typeface="Calibri"/>
                <a:ea typeface="Calibri"/>
                <a:cs typeface="Calibri"/>
                <a:sym typeface="Calibri"/>
              </a:rPr>
              <a:t>at 6/8/11 points, switch ends </a:t>
            </a:r>
            <a:r>
              <a:rPr b="0" lang="en-US" sz="3600">
                <a:solidFill>
                  <a:srgbClr val="FF0000"/>
                </a:solidFill>
                <a:latin typeface="Calibri"/>
                <a:ea typeface="Calibri"/>
                <a:cs typeface="Calibri"/>
                <a:sym typeface="Calibri"/>
              </a:rPr>
              <a:t>when you realize it </a:t>
            </a:r>
            <a:r>
              <a:rPr b="0" lang="en-US" sz="3600">
                <a:solidFill>
                  <a:srgbClr val="18579B"/>
                </a:solidFill>
                <a:latin typeface="Calibri"/>
                <a:ea typeface="Calibri"/>
                <a:cs typeface="Calibri"/>
                <a:sym typeface="Calibri"/>
              </a:rPr>
              <a:t>– </a:t>
            </a:r>
            <a:r>
              <a:rPr b="0" lang="en-US" sz="3600">
                <a:solidFill>
                  <a:srgbClr val="FF0000"/>
                </a:solidFill>
                <a:latin typeface="Calibri"/>
                <a:ea typeface="Calibri"/>
                <a:cs typeface="Calibri"/>
                <a:sym typeface="Calibri"/>
              </a:rPr>
              <a:t>does not change score.</a:t>
            </a:r>
            <a:endParaRPr/>
          </a:p>
        </p:txBody>
      </p:sp>
      <p:sp>
        <p:nvSpPr>
          <p:cNvPr id="964" name="Google Shape;964;p13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1"/>
          <p:cNvSpPr txBox="1"/>
          <p:nvPr>
            <p:ph idx="1" type="body"/>
          </p:nvPr>
        </p:nvSpPr>
        <p:spPr>
          <a:xfrm>
            <a:off x="1227666" y="297887"/>
            <a:ext cx="9764890" cy="6313929"/>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End Change - </a:t>
            </a:r>
            <a:r>
              <a:rPr b="1" lang="en-US" sz="4800">
                <a:solidFill>
                  <a:srgbClr val="18579B"/>
                </a:solidFill>
                <a:latin typeface="Calibri"/>
                <a:ea typeface="Calibri"/>
                <a:cs typeface="Calibri"/>
                <a:sym typeface="Calibri"/>
              </a:rPr>
              <a:t>6, 8, 11 Points </a:t>
            </a:r>
            <a:endParaRPr/>
          </a:p>
          <a:p>
            <a:pPr indent="0" lvl="0" marL="184150" rtl="0" algn="l">
              <a:lnSpc>
                <a:spcPct val="100000"/>
              </a:lnSpc>
              <a:spcBef>
                <a:spcPts val="1200"/>
              </a:spcBef>
              <a:spcAft>
                <a:spcPts val="0"/>
              </a:spcAft>
              <a:buClr>
                <a:srgbClr val="18579B"/>
              </a:buClr>
              <a:buSzPts val="3960"/>
              <a:buFont typeface="Calibri"/>
              <a:buNone/>
            </a:pPr>
            <a:r>
              <a:rPr lang="en-US" sz="3600">
                <a:solidFill>
                  <a:srgbClr val="18579B"/>
                </a:solidFill>
                <a:latin typeface="Calibri"/>
                <a:ea typeface="Calibri"/>
                <a:cs typeface="Calibri"/>
                <a:sym typeface="Calibri"/>
              </a:rPr>
              <a:t>End Change Script:</a:t>
            </a:r>
            <a:endParaRPr b="1" sz="1000">
              <a:solidFill>
                <a:srgbClr val="FF0000"/>
              </a:solidFill>
              <a:latin typeface="Calibri"/>
              <a:ea typeface="Calibri"/>
              <a:cs typeface="Calibri"/>
              <a:sym typeface="Calibri"/>
            </a:endParaRPr>
          </a:p>
          <a:p>
            <a:pPr indent="-719138" lvl="0" marL="903288" rtl="0" algn="l">
              <a:lnSpc>
                <a:spcPct val="100000"/>
              </a:lnSpc>
              <a:spcBef>
                <a:spcPts val="2000"/>
              </a:spcBef>
              <a:spcAft>
                <a:spcPts val="0"/>
              </a:spcAft>
              <a:buClr>
                <a:srgbClr val="18579B"/>
              </a:buClr>
              <a:buSzPts val="3520"/>
              <a:buFont typeface="Arial"/>
              <a:buChar char="•"/>
            </a:pPr>
            <a:r>
              <a:rPr lang="en-US" sz="3200">
                <a:latin typeface="Calibri"/>
                <a:ea typeface="Calibri"/>
                <a:cs typeface="Calibri"/>
                <a:sym typeface="Calibri"/>
              </a:rPr>
              <a:t>“Time out, change ends.  You have 1 minute. The score is ___-___-___.”</a:t>
            </a:r>
            <a:endParaRPr/>
          </a:p>
          <a:p>
            <a:pPr indent="-719138" lvl="0" marL="903288" rtl="0" algn="l">
              <a:lnSpc>
                <a:spcPct val="100000"/>
              </a:lnSpc>
              <a:spcBef>
                <a:spcPts val="2000"/>
              </a:spcBef>
              <a:spcAft>
                <a:spcPts val="0"/>
              </a:spcAft>
              <a:buClr>
                <a:srgbClr val="18579B"/>
              </a:buClr>
              <a:buSzPts val="3520"/>
              <a:buFont typeface="Arial"/>
              <a:buChar char="•"/>
            </a:pPr>
            <a:r>
              <a:rPr lang="en-US" sz="3200">
                <a:latin typeface="Calibri"/>
                <a:ea typeface="Calibri"/>
                <a:cs typeface="Calibri"/>
                <a:sym typeface="Calibri"/>
              </a:rPr>
              <a:t>Walk to center and complete your paperwork</a:t>
            </a:r>
            <a:endParaRPr/>
          </a:p>
          <a:p>
            <a:pPr indent="-719138" lvl="0" marL="903288" rtl="0" algn="l">
              <a:lnSpc>
                <a:spcPct val="100000"/>
              </a:lnSpc>
              <a:spcBef>
                <a:spcPts val="2000"/>
              </a:spcBef>
              <a:spcAft>
                <a:spcPts val="0"/>
              </a:spcAft>
              <a:buClr>
                <a:srgbClr val="18579B"/>
              </a:buClr>
              <a:buSzPts val="3520"/>
              <a:buFont typeface="Arial"/>
              <a:buChar char="•"/>
            </a:pPr>
            <a:r>
              <a:rPr lang="en-US" sz="3200">
                <a:latin typeface="Calibri"/>
                <a:ea typeface="Calibri"/>
                <a:cs typeface="Calibri"/>
                <a:sym typeface="Calibri"/>
              </a:rPr>
              <a:t>“15 seconds”</a:t>
            </a:r>
            <a:endParaRPr/>
          </a:p>
          <a:p>
            <a:pPr indent="-719138" lvl="0" marL="903288" rtl="0" algn="l">
              <a:lnSpc>
                <a:spcPct val="100000"/>
              </a:lnSpc>
              <a:spcBef>
                <a:spcPts val="2000"/>
              </a:spcBef>
              <a:spcAft>
                <a:spcPts val="0"/>
              </a:spcAft>
              <a:buClr>
                <a:srgbClr val="18579B"/>
              </a:buClr>
              <a:buSzPts val="3520"/>
              <a:buFont typeface="Arial"/>
              <a:buChar char="•"/>
            </a:pPr>
            <a:r>
              <a:rPr lang="en-US" sz="3200">
                <a:latin typeface="Calibri"/>
                <a:ea typeface="Calibri"/>
                <a:cs typeface="Calibri"/>
                <a:sym typeface="Calibri"/>
              </a:rPr>
              <a:t>“Time-in ___-___-___”</a:t>
            </a:r>
            <a:endParaRPr/>
          </a:p>
          <a:p>
            <a:pPr indent="0" lvl="0" marL="184150" rtl="0" algn="ctr">
              <a:lnSpc>
                <a:spcPct val="100000"/>
              </a:lnSpc>
              <a:spcBef>
                <a:spcPts val="2000"/>
              </a:spcBef>
              <a:spcAft>
                <a:spcPts val="0"/>
              </a:spcAft>
              <a:buClr>
                <a:srgbClr val="18579B"/>
              </a:buClr>
              <a:buSzPts val="3080"/>
              <a:buFont typeface="Calibri"/>
              <a:buNone/>
            </a:pPr>
            <a:r>
              <a:rPr i="1" lang="en-US" sz="2800">
                <a:solidFill>
                  <a:srgbClr val="FF0000"/>
                </a:solidFill>
                <a:latin typeface="Calibri"/>
                <a:ea typeface="Calibri"/>
                <a:cs typeface="Calibri"/>
                <a:sym typeface="Calibri"/>
              </a:rPr>
              <a:t>Note: in the 3</a:t>
            </a:r>
            <a:r>
              <a:rPr baseline="30000" i="1" lang="en-US" sz="2800">
                <a:solidFill>
                  <a:srgbClr val="FF0000"/>
                </a:solidFill>
                <a:latin typeface="Calibri"/>
                <a:ea typeface="Calibri"/>
                <a:cs typeface="Calibri"/>
                <a:sym typeface="Calibri"/>
              </a:rPr>
              <a:t>rd</a:t>
            </a:r>
            <a:r>
              <a:rPr i="1" lang="en-US" sz="2800">
                <a:solidFill>
                  <a:srgbClr val="FF0000"/>
                </a:solidFill>
                <a:latin typeface="Calibri"/>
                <a:ea typeface="Calibri"/>
                <a:cs typeface="Calibri"/>
                <a:sym typeface="Calibri"/>
              </a:rPr>
              <a:t> game of a 2 out of 3 match, no end change occurs if the first game was forfeited due to last arrival</a:t>
            </a:r>
            <a:endParaRPr i="1" sz="2800">
              <a:solidFill>
                <a:srgbClr val="FF0000"/>
              </a:solidFill>
              <a:latin typeface="Calibri"/>
              <a:ea typeface="Calibri"/>
              <a:cs typeface="Calibri"/>
              <a:sym typeface="Calibri"/>
            </a:endParaRPr>
          </a:p>
          <a:p>
            <a:pPr indent="-593407" lvl="0" marL="903288" rtl="0" algn="l">
              <a:lnSpc>
                <a:spcPct val="100000"/>
              </a:lnSpc>
              <a:spcBef>
                <a:spcPts val="2000"/>
              </a:spcBef>
              <a:spcAft>
                <a:spcPts val="0"/>
              </a:spcAft>
              <a:buClr>
                <a:srgbClr val="18579B"/>
              </a:buClr>
              <a:buSzPts val="1980"/>
              <a:buFont typeface="Arial"/>
              <a:buNone/>
            </a:pPr>
            <a:r>
              <a:t/>
            </a:r>
            <a:endParaRPr sz="1800">
              <a:latin typeface="Calibri"/>
              <a:ea typeface="Calibri"/>
              <a:cs typeface="Calibri"/>
              <a:sym typeface="Calibri"/>
            </a:endParaRPr>
          </a:p>
        </p:txBody>
      </p:sp>
      <p:sp>
        <p:nvSpPr>
          <p:cNvPr id="970" name="Google Shape;970;p13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2"/>
          <p:cNvSpPr txBox="1"/>
          <p:nvPr>
            <p:ph idx="1" type="body"/>
          </p:nvPr>
        </p:nvSpPr>
        <p:spPr>
          <a:xfrm>
            <a:off x="1219200" y="297887"/>
            <a:ext cx="9753600" cy="6313929"/>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SzPts val="4800"/>
              <a:buFont typeface="Calibri"/>
              <a:buNone/>
            </a:pPr>
            <a:r>
              <a:rPr b="1" lang="en-US" sz="4800">
                <a:solidFill>
                  <a:srgbClr val="18579B"/>
                </a:solidFill>
                <a:latin typeface="Calibri"/>
                <a:ea typeface="Calibri"/>
                <a:cs typeface="Calibri"/>
                <a:sym typeface="Calibri"/>
              </a:rPr>
              <a:t>End Change - 6, 8, 11 Points </a:t>
            </a:r>
            <a:r>
              <a:rPr b="0" lang="en-US" sz="2800">
                <a:latin typeface="Calibri"/>
                <a:ea typeface="Calibri"/>
                <a:cs typeface="Calibri"/>
                <a:sym typeface="Calibri"/>
              </a:rPr>
              <a:t>(cont'd)</a:t>
            </a:r>
            <a:endParaRPr sz="2800">
              <a:latin typeface="Calibri"/>
              <a:ea typeface="Calibri"/>
              <a:cs typeface="Calibri"/>
              <a:sym typeface="Calibri"/>
            </a:endParaRPr>
          </a:p>
          <a:p>
            <a:pPr indent="-719138" lvl="0" marL="903288" rtl="0" algn="l">
              <a:lnSpc>
                <a:spcPct val="80000"/>
              </a:lnSpc>
              <a:spcBef>
                <a:spcPts val="2000"/>
              </a:spcBef>
              <a:spcAft>
                <a:spcPts val="0"/>
              </a:spcAft>
              <a:buClr>
                <a:srgbClr val="18579B"/>
              </a:buClr>
              <a:buSzPts val="3520"/>
              <a:buFont typeface="Arial"/>
              <a:buChar char="•"/>
            </a:pPr>
            <a:r>
              <a:rPr lang="en-US" sz="3200">
                <a:solidFill>
                  <a:srgbClr val="FF0000"/>
                </a:solidFill>
              </a:rPr>
              <a:t>Before removing server clip</a:t>
            </a:r>
            <a:r>
              <a:rPr lang="en-US" sz="3200">
                <a:solidFill>
                  <a:srgbClr val="18579B"/>
                </a:solidFill>
              </a:rPr>
              <a:t>, mark </a:t>
            </a:r>
            <a:r>
              <a:rPr lang="en-US" sz="3200">
                <a:solidFill>
                  <a:srgbClr val="FF0000"/>
                </a:solidFill>
              </a:rPr>
              <a:t>“1” or “2” </a:t>
            </a:r>
            <a:r>
              <a:rPr lang="en-US" sz="3200">
                <a:solidFill>
                  <a:srgbClr val="18579B"/>
                </a:solidFill>
              </a:rPr>
              <a:t>on the scoresheet next to current server's name</a:t>
            </a:r>
            <a:endParaRPr/>
          </a:p>
          <a:p>
            <a:pPr indent="0" lvl="1" marL="903288" rtl="0" algn="l">
              <a:lnSpc>
                <a:spcPct val="80000"/>
              </a:lnSpc>
              <a:spcBef>
                <a:spcPts val="600"/>
              </a:spcBef>
              <a:spcAft>
                <a:spcPts val="0"/>
              </a:spcAft>
              <a:buClr>
                <a:srgbClr val="18579B"/>
              </a:buClr>
              <a:buSzPts val="3080"/>
              <a:buNone/>
            </a:pPr>
            <a:r>
              <a:rPr i="1" lang="en-US" sz="2800">
                <a:solidFill>
                  <a:srgbClr val="18579B"/>
                </a:solidFill>
              </a:rPr>
              <a:t>		      </a:t>
            </a:r>
            <a:r>
              <a:rPr i="1" lang="en-US" sz="2800">
                <a:solidFill>
                  <a:srgbClr val="FF0000"/>
                </a:solidFill>
              </a:rPr>
              <a:t>(Based On Server Clip Number)</a:t>
            </a:r>
            <a:endParaRPr i="1" sz="2800">
              <a:solidFill>
                <a:srgbClr val="FF0000"/>
              </a:solidFill>
            </a:endParaRPr>
          </a:p>
          <a:p>
            <a:pPr indent="-719138" lvl="0" marL="903288" rtl="0" algn="l">
              <a:lnSpc>
                <a:spcPct val="80000"/>
              </a:lnSpc>
              <a:spcBef>
                <a:spcPts val="2000"/>
              </a:spcBef>
              <a:spcAft>
                <a:spcPts val="0"/>
              </a:spcAft>
              <a:buClr>
                <a:srgbClr val="18579B"/>
              </a:buClr>
              <a:buSzPts val="3520"/>
              <a:buFont typeface="Arial"/>
              <a:buChar char="•"/>
            </a:pPr>
            <a:r>
              <a:rPr lang="en-US" sz="3200">
                <a:solidFill>
                  <a:srgbClr val="FF0000"/>
                </a:solidFill>
              </a:rPr>
              <a:t>Remove</a:t>
            </a:r>
            <a:r>
              <a:rPr lang="en-US" sz="3200">
                <a:solidFill>
                  <a:srgbClr val="18579B"/>
                </a:solidFill>
              </a:rPr>
              <a:t> server clip</a:t>
            </a:r>
            <a:endParaRPr/>
          </a:p>
          <a:p>
            <a:pPr indent="-719138" lvl="0" marL="903288" rtl="0" algn="l">
              <a:lnSpc>
                <a:spcPct val="80000"/>
              </a:lnSpc>
              <a:spcBef>
                <a:spcPts val="2000"/>
              </a:spcBef>
              <a:spcAft>
                <a:spcPts val="0"/>
              </a:spcAft>
              <a:buClr>
                <a:srgbClr val="18579B"/>
              </a:buClr>
              <a:buSzPts val="3520"/>
              <a:buFont typeface="Arial"/>
              <a:buChar char="•"/>
            </a:pPr>
            <a:r>
              <a:rPr lang="en-US" sz="3200">
                <a:solidFill>
                  <a:srgbClr val="FF0000"/>
                </a:solidFill>
              </a:rPr>
              <a:t>Rotate scoresheet </a:t>
            </a:r>
            <a:r>
              <a:rPr lang="en-US" sz="3200">
                <a:solidFill>
                  <a:srgbClr val="18579B"/>
                </a:solidFill>
              </a:rPr>
              <a:t>on clipboard</a:t>
            </a:r>
            <a:endParaRPr/>
          </a:p>
          <a:p>
            <a:pPr indent="-719138" lvl="0" marL="903288" rtl="0" algn="l">
              <a:lnSpc>
                <a:spcPct val="80000"/>
              </a:lnSpc>
              <a:spcBef>
                <a:spcPts val="2000"/>
              </a:spcBef>
              <a:spcAft>
                <a:spcPts val="0"/>
              </a:spcAft>
              <a:buClr>
                <a:srgbClr val="18579B"/>
              </a:buClr>
              <a:buSzPts val="3520"/>
              <a:buFont typeface="Arial"/>
              <a:buChar char="•"/>
            </a:pPr>
            <a:r>
              <a:rPr lang="en-US" sz="3200">
                <a:solidFill>
                  <a:srgbClr val="FF0000"/>
                </a:solidFill>
              </a:rPr>
              <a:t>Rotate clipboard </a:t>
            </a:r>
            <a:r>
              <a:rPr lang="en-US" sz="3200">
                <a:solidFill>
                  <a:srgbClr val="18579B"/>
                </a:solidFill>
              </a:rPr>
              <a:t>so that clipboard clip is now facing serving team </a:t>
            </a:r>
            <a:r>
              <a:rPr i="1" lang="en-US" sz="2800">
                <a:solidFill>
                  <a:srgbClr val="FF0000"/>
                </a:solidFill>
              </a:rPr>
              <a:t>(serving team names will now be right side up)</a:t>
            </a:r>
            <a:endParaRPr/>
          </a:p>
          <a:p>
            <a:pPr indent="-719138" lvl="0" marL="903288" rtl="0" algn="l">
              <a:lnSpc>
                <a:spcPct val="80000"/>
              </a:lnSpc>
              <a:spcBef>
                <a:spcPts val="2000"/>
              </a:spcBef>
              <a:spcAft>
                <a:spcPts val="0"/>
              </a:spcAft>
              <a:buClr>
                <a:srgbClr val="18579B"/>
              </a:buClr>
              <a:buSzPts val="3520"/>
              <a:buFont typeface="Arial"/>
              <a:buChar char="•"/>
            </a:pPr>
            <a:r>
              <a:rPr lang="en-US" sz="3200">
                <a:solidFill>
                  <a:srgbClr val="FF0000"/>
                </a:solidFill>
              </a:rPr>
              <a:t>Replace server clip </a:t>
            </a:r>
            <a:r>
              <a:rPr lang="en-US" sz="3200">
                <a:solidFill>
                  <a:srgbClr val="18579B"/>
                </a:solidFill>
              </a:rPr>
              <a:t>over server using </a:t>
            </a:r>
            <a:r>
              <a:rPr lang="en-US" sz="3200">
                <a:solidFill>
                  <a:srgbClr val="FF0000"/>
                </a:solidFill>
              </a:rPr>
              <a:t>“</a:t>
            </a:r>
            <a:r>
              <a:rPr b="1" lang="en-US" sz="3200">
                <a:solidFill>
                  <a:srgbClr val="FF0000"/>
                </a:solidFill>
              </a:rPr>
              <a:t>1/</a:t>
            </a:r>
            <a:r>
              <a:rPr lang="en-US" sz="3200">
                <a:solidFill>
                  <a:srgbClr val="FF0000"/>
                </a:solidFill>
              </a:rPr>
              <a:t>” or “</a:t>
            </a:r>
            <a:r>
              <a:rPr b="1" lang="en-US" sz="3200">
                <a:solidFill>
                  <a:srgbClr val="FF0000"/>
                </a:solidFill>
              </a:rPr>
              <a:t>\2</a:t>
            </a:r>
            <a:r>
              <a:rPr lang="en-US" sz="3200">
                <a:solidFill>
                  <a:srgbClr val="FF0000"/>
                </a:solidFill>
              </a:rPr>
              <a:t>” </a:t>
            </a:r>
            <a:r>
              <a:rPr lang="en-US" sz="3200">
                <a:solidFill>
                  <a:srgbClr val="18579B"/>
                </a:solidFill>
              </a:rPr>
              <a:t>above server’s name</a:t>
            </a:r>
            <a:endParaRPr/>
          </a:p>
        </p:txBody>
      </p:sp>
      <p:sp>
        <p:nvSpPr>
          <p:cNvPr id="976" name="Google Shape;976;p13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3"/>
          <p:cNvSpPr txBox="1"/>
          <p:nvPr>
            <p:ph idx="1" type="body"/>
          </p:nvPr>
        </p:nvSpPr>
        <p:spPr>
          <a:xfrm>
            <a:off x="1066800" y="0"/>
            <a:ext cx="10092266" cy="6705542"/>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SzPts val="5280"/>
              <a:buFont typeface="Calibri"/>
              <a:buNone/>
            </a:pPr>
            <a:r>
              <a:rPr b="1" lang="en-US" sz="4800">
                <a:solidFill>
                  <a:srgbClr val="18579B"/>
                </a:solidFill>
                <a:latin typeface="Calibri"/>
                <a:ea typeface="Calibri"/>
                <a:cs typeface="Calibri"/>
                <a:sym typeface="Calibri"/>
              </a:rPr>
              <a:t>End Change Markings</a:t>
            </a:r>
            <a:endParaRPr/>
          </a:p>
        </p:txBody>
      </p:sp>
      <p:pic>
        <p:nvPicPr>
          <p:cNvPr descr="Figure 12_2021.png" id="982" name="Google Shape;982;p133"/>
          <p:cNvPicPr preferRelativeResize="0"/>
          <p:nvPr/>
        </p:nvPicPr>
        <p:blipFill rotWithShape="1">
          <a:blip r:embed="rId3">
            <a:alphaModFix/>
          </a:blip>
          <a:srcRect b="0" l="0" r="0" t="0"/>
          <a:stretch/>
        </p:blipFill>
        <p:spPr>
          <a:xfrm>
            <a:off x="1905000" y="1468042"/>
            <a:ext cx="8153400" cy="5389958"/>
          </a:xfrm>
          <a:prstGeom prst="rect">
            <a:avLst/>
          </a:prstGeom>
          <a:noFill/>
          <a:ln>
            <a:noFill/>
          </a:ln>
        </p:spPr>
      </p:pic>
      <p:sp>
        <p:nvSpPr>
          <p:cNvPr id="983" name="Google Shape;983;p13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4"/>
          <p:cNvSpPr txBox="1"/>
          <p:nvPr/>
        </p:nvSpPr>
        <p:spPr>
          <a:xfrm>
            <a:off x="1790958" y="551197"/>
            <a:ext cx="861008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Source Sans Pro"/>
              <a:buNone/>
            </a:pPr>
            <a:r>
              <a:rPr b="1" i="0" lang="en-US" sz="4400" u="none" cap="none" strike="noStrike">
                <a:solidFill>
                  <a:srgbClr val="18579B"/>
                </a:solidFill>
                <a:latin typeface="Source Sans Pro"/>
                <a:ea typeface="Source Sans Pro"/>
                <a:cs typeface="Source Sans Pro"/>
                <a:sym typeface="Source Sans Pro"/>
              </a:rPr>
              <a:t>End Change Markings</a:t>
            </a:r>
            <a:endParaRPr/>
          </a:p>
        </p:txBody>
      </p:sp>
      <p:pic>
        <p:nvPicPr>
          <p:cNvPr id="989" name="Google Shape;989;p134"/>
          <p:cNvPicPr preferRelativeResize="0"/>
          <p:nvPr/>
        </p:nvPicPr>
        <p:blipFill rotWithShape="1">
          <a:blip r:embed="rId3">
            <a:alphaModFix/>
          </a:blip>
          <a:srcRect b="0" l="0" r="0" t="0"/>
          <a:stretch/>
        </p:blipFill>
        <p:spPr>
          <a:xfrm>
            <a:off x="3861163" y="1711220"/>
            <a:ext cx="3898174" cy="4269273"/>
          </a:xfrm>
          <a:prstGeom prst="rect">
            <a:avLst/>
          </a:prstGeom>
          <a:noFill/>
          <a:ln>
            <a:noFill/>
          </a:ln>
        </p:spPr>
      </p:pic>
      <p:sp>
        <p:nvSpPr>
          <p:cNvPr id="990" name="Google Shape;990;p13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5"/>
          <p:cNvSpPr txBox="1"/>
          <p:nvPr/>
        </p:nvSpPr>
        <p:spPr>
          <a:xfrm>
            <a:off x="383177" y="0"/>
            <a:ext cx="11425645" cy="674030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End Change - 6, 8, 11-Point  </a:t>
            </a:r>
            <a:r>
              <a:rPr b="0" i="0" lang="en-US" sz="2800" u="none" cap="none" strike="noStrike">
                <a:solidFill>
                  <a:srgbClr val="18579B"/>
                </a:solidFill>
                <a:latin typeface="Calibri"/>
                <a:ea typeface="Calibri"/>
                <a:cs typeface="Calibri"/>
                <a:sym typeface="Calibri"/>
              </a:rPr>
              <a:t>(cont’d)</a:t>
            </a:r>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635000"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Once the </a:t>
            </a:r>
            <a:r>
              <a:rPr b="0" i="0" lang="en-US" sz="3600" u="none" cap="none" strike="noStrike">
                <a:solidFill>
                  <a:srgbClr val="FF0000"/>
                </a:solidFill>
                <a:latin typeface="Calibri"/>
                <a:ea typeface="Calibri"/>
                <a:cs typeface="Calibri"/>
                <a:sym typeface="Calibri"/>
              </a:rPr>
              <a:t>end change point has been scored</a:t>
            </a:r>
            <a:r>
              <a:rPr b="0" i="0" lang="en-US" sz="3600" u="none" cap="none" strike="noStrike">
                <a:solidFill>
                  <a:srgbClr val="18579B"/>
                </a:solidFill>
                <a:latin typeface="Calibri"/>
                <a:ea typeface="Calibri"/>
                <a:cs typeface="Calibri"/>
                <a:sym typeface="Calibri"/>
              </a:rPr>
              <a:t>, a </a:t>
            </a:r>
            <a:r>
              <a:rPr b="0" i="0" lang="en-US" sz="3600" u="none" cap="none" strike="noStrike">
                <a:solidFill>
                  <a:srgbClr val="FF0000"/>
                </a:solidFill>
                <a:latin typeface="Calibri"/>
                <a:ea typeface="Calibri"/>
                <a:cs typeface="Calibri"/>
                <a:sym typeface="Calibri"/>
              </a:rPr>
              <a:t>technical foul</a:t>
            </a:r>
            <a:r>
              <a:rPr b="0" i="0" lang="en-US" sz="3600" u="none" cap="none" strike="noStrike">
                <a:solidFill>
                  <a:srgbClr val="18579B"/>
                </a:solidFill>
                <a:latin typeface="Calibri"/>
                <a:ea typeface="Calibri"/>
                <a:cs typeface="Calibri"/>
                <a:sym typeface="Calibri"/>
              </a:rPr>
              <a:t> resulting in the </a:t>
            </a:r>
            <a:r>
              <a:rPr b="0" i="0" lang="en-US" sz="3600" u="none" cap="none" strike="noStrike">
                <a:solidFill>
                  <a:srgbClr val="FF0000"/>
                </a:solidFill>
                <a:latin typeface="Calibri"/>
                <a:ea typeface="Calibri"/>
                <a:cs typeface="Calibri"/>
                <a:sym typeface="Calibri"/>
              </a:rPr>
              <a:t>loss of a point for the serving team </a:t>
            </a:r>
            <a:r>
              <a:rPr b="0" i="0" lang="en-US" sz="3600" u="none" cap="none" strike="noStrike">
                <a:solidFill>
                  <a:srgbClr val="18579B"/>
                </a:solidFill>
                <a:latin typeface="Calibri"/>
                <a:ea typeface="Calibri"/>
                <a:cs typeface="Calibri"/>
                <a:sym typeface="Calibri"/>
              </a:rPr>
              <a:t>shall have </a:t>
            </a:r>
            <a:r>
              <a:rPr b="0" i="0" lang="en-US" sz="3600" u="none" cap="none" strike="noStrike">
                <a:solidFill>
                  <a:srgbClr val="FF0000"/>
                </a:solidFill>
                <a:latin typeface="Calibri"/>
                <a:ea typeface="Calibri"/>
                <a:cs typeface="Calibri"/>
                <a:sym typeface="Calibri"/>
              </a:rPr>
              <a:t>no impact on the completion </a:t>
            </a:r>
            <a:r>
              <a:rPr b="0" i="0" lang="en-US" sz="3600" u="none" cap="none" strike="noStrike">
                <a:solidFill>
                  <a:srgbClr val="18579B"/>
                </a:solidFill>
                <a:latin typeface="Calibri"/>
                <a:ea typeface="Calibri"/>
                <a:cs typeface="Calibri"/>
                <a:sym typeface="Calibri"/>
              </a:rPr>
              <a:t>of the end change.</a:t>
            </a:r>
            <a:endParaRPr/>
          </a:p>
          <a:p>
            <a:pPr indent="-584200" lvl="1" marL="903288"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a:p>
            <a:pPr indent="-635000"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Notify when </a:t>
            </a:r>
            <a:r>
              <a:rPr b="0" i="0" lang="en-US" sz="3600" u="none" cap="none" strike="noStrike">
                <a:solidFill>
                  <a:srgbClr val="FF0000"/>
                </a:solidFill>
                <a:latin typeface="Calibri"/>
                <a:ea typeface="Calibri"/>
                <a:cs typeface="Calibri"/>
                <a:sym typeface="Calibri"/>
              </a:rPr>
              <a:t>15 Seconds </a:t>
            </a:r>
            <a:r>
              <a:rPr b="0" i="0" lang="en-US" sz="3600" u="none" cap="none" strike="noStrike">
                <a:solidFill>
                  <a:srgbClr val="18579B"/>
                </a:solidFill>
                <a:latin typeface="Calibri"/>
                <a:ea typeface="Calibri"/>
                <a:cs typeface="Calibri"/>
                <a:sym typeface="Calibri"/>
              </a:rPr>
              <a:t>Remaining </a:t>
            </a:r>
            <a:endParaRPr b="0" i="0" sz="3600" u="none" cap="none" strike="noStrike">
              <a:solidFill>
                <a:srgbClr val="18579B"/>
              </a:solidFill>
              <a:latin typeface="Calibri"/>
              <a:ea typeface="Calibri"/>
              <a:cs typeface="Calibri"/>
              <a:sym typeface="Calibri"/>
            </a:endParaRPr>
          </a:p>
          <a:p>
            <a:pPr indent="-584200" lvl="1" marL="903288"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a:p>
            <a:pPr indent="-635000"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If Line Judges are used, </a:t>
            </a:r>
            <a:r>
              <a:rPr b="0" i="0" lang="en-US" sz="3600" u="none" cap="none" strike="noStrike">
                <a:solidFill>
                  <a:srgbClr val="FF0000"/>
                </a:solidFill>
                <a:latin typeface="Calibri"/>
                <a:ea typeface="Calibri"/>
                <a:cs typeface="Calibri"/>
                <a:sym typeface="Calibri"/>
              </a:rPr>
              <a:t>Check Readiness</a:t>
            </a:r>
            <a:endParaRPr b="0" i="0" sz="3600" u="none" cap="none" strike="noStrike">
              <a:solidFill>
                <a:srgbClr val="FF0000"/>
              </a:solidFill>
              <a:latin typeface="Calibri"/>
              <a:ea typeface="Calibri"/>
              <a:cs typeface="Calibri"/>
              <a:sym typeface="Calibri"/>
            </a:endParaRPr>
          </a:p>
          <a:p>
            <a:pPr indent="-584200" lvl="1" marL="903288"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a:p>
            <a:pPr indent="-635000"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At 1 Minute Mark, Announce </a:t>
            </a:r>
            <a:r>
              <a:rPr b="0" i="0" lang="en-US" sz="3600" u="none" cap="none" strike="noStrike">
                <a:solidFill>
                  <a:srgbClr val="FF0000"/>
                </a:solidFill>
                <a:latin typeface="Calibri"/>
                <a:ea typeface="Calibri"/>
                <a:cs typeface="Calibri"/>
                <a:sym typeface="Calibri"/>
              </a:rPr>
              <a:t>“Time IN” </a:t>
            </a:r>
            <a:r>
              <a:rPr b="0" i="0" lang="en-US" sz="3600" u="none" cap="none" strike="noStrike">
                <a:solidFill>
                  <a:srgbClr val="18579B"/>
                </a:solidFill>
                <a:latin typeface="Calibri"/>
                <a:ea typeface="Calibri"/>
                <a:cs typeface="Calibri"/>
                <a:sym typeface="Calibri"/>
              </a:rPr>
              <a:t>and </a:t>
            </a:r>
            <a:r>
              <a:rPr b="0" i="0" lang="en-US" sz="3600" u="none" cap="none" strike="noStrike">
                <a:solidFill>
                  <a:srgbClr val="FF0000"/>
                </a:solidFill>
                <a:latin typeface="Calibri"/>
                <a:ea typeface="Calibri"/>
                <a:cs typeface="Calibri"/>
                <a:sym typeface="Calibri"/>
              </a:rPr>
              <a:t>Call The Score</a:t>
            </a:r>
            <a:endParaRPr b="0" i="0" sz="3600" u="none" cap="none" strike="noStrike">
              <a:solidFill>
                <a:srgbClr val="FF0000"/>
              </a:solidFill>
              <a:latin typeface="Calibri"/>
              <a:ea typeface="Calibri"/>
              <a:cs typeface="Calibri"/>
              <a:sym typeface="Calibri"/>
            </a:endParaRPr>
          </a:p>
          <a:p>
            <a:pPr indent="-584200" lvl="1" marL="903288"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a:p>
            <a:pPr indent="-635000"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Start the </a:t>
            </a:r>
            <a:r>
              <a:rPr b="0" i="0" lang="en-US" sz="3600" u="none" cap="none" strike="noStrike">
                <a:solidFill>
                  <a:srgbClr val="FF0000"/>
                </a:solidFill>
                <a:latin typeface="Calibri"/>
                <a:ea typeface="Calibri"/>
                <a:cs typeface="Calibri"/>
                <a:sym typeface="Calibri"/>
              </a:rPr>
              <a:t>10-Second </a:t>
            </a:r>
            <a:r>
              <a:rPr b="0" i="0" lang="en-US" sz="3600" u="none" cap="none" strike="noStrike">
                <a:solidFill>
                  <a:srgbClr val="18579B"/>
                </a:solidFill>
                <a:latin typeface="Calibri"/>
                <a:ea typeface="Calibri"/>
                <a:cs typeface="Calibri"/>
                <a:sym typeface="Calibri"/>
              </a:rPr>
              <a:t>Count</a:t>
            </a:r>
            <a:endParaRPr b="0" i="0" sz="3600" u="none" cap="none" strike="noStrike">
              <a:solidFill>
                <a:srgbClr val="18579B"/>
              </a:solidFill>
              <a:latin typeface="Calibri"/>
              <a:ea typeface="Calibri"/>
              <a:cs typeface="Calibri"/>
              <a:sym typeface="Calibri"/>
            </a:endParaRPr>
          </a:p>
          <a:p>
            <a:pPr indent="-584200" lvl="1" marL="903288"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p:txBody>
      </p:sp>
      <p:sp>
        <p:nvSpPr>
          <p:cNvPr id="996" name="Google Shape;996;p13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6"/>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t>E</a:t>
            </a:r>
            <a:r>
              <a:rPr lang="en-US" sz="5333">
                <a:latin typeface="Calibri"/>
                <a:ea typeface="Calibri"/>
                <a:cs typeface="Calibri"/>
                <a:sym typeface="Calibri"/>
              </a:rPr>
              <a:t>nd Change</a:t>
            </a:r>
            <a:endParaRPr b="0" sz="2688"/>
          </a:p>
        </p:txBody>
      </p:sp>
      <p:sp>
        <p:nvSpPr>
          <p:cNvPr id="1002" name="Google Shape;1002;p136"/>
          <p:cNvSpPr txBox="1"/>
          <p:nvPr>
            <p:ph idx="1" type="body"/>
          </p:nvPr>
        </p:nvSpPr>
        <p:spPr>
          <a:xfrm>
            <a:off x="1423733" y="1320800"/>
            <a:ext cx="9344535" cy="5271194"/>
          </a:xfrm>
          <a:prstGeom prst="rect">
            <a:avLst/>
          </a:prstGeom>
          <a:noFill/>
          <a:ln>
            <a:noFill/>
          </a:ln>
        </p:spPr>
        <p:txBody>
          <a:bodyPr anchorCtr="0" anchor="t" bIns="45700" lIns="45700" spcFirstLastPara="1" rIns="45700" wrap="square" tIns="45700">
            <a:normAutofit/>
          </a:bodyPr>
          <a:lstStyle/>
          <a:p>
            <a:pPr indent="0" lvl="0" marL="184150" rtl="0" algn="l">
              <a:lnSpc>
                <a:spcPct val="100000"/>
              </a:lnSpc>
              <a:spcBef>
                <a:spcPts val="0"/>
              </a:spcBef>
              <a:spcAft>
                <a:spcPts val="0"/>
              </a:spcAft>
              <a:buClr>
                <a:srgbClr val="18579B"/>
              </a:buClr>
              <a:buSzPts val="3600"/>
              <a:buFont typeface="Calibri"/>
              <a:buNone/>
            </a:pPr>
            <a:r>
              <a:t/>
            </a:r>
            <a:endParaRPr sz="3600">
              <a:solidFill>
                <a:srgbClr val="18579B"/>
              </a:solidFill>
              <a:latin typeface="Calibri"/>
              <a:ea typeface="Calibri"/>
              <a:cs typeface="Calibri"/>
              <a:sym typeface="Calibri"/>
            </a:endParaRPr>
          </a:p>
          <a:p>
            <a:pPr indent="-490538" lvl="0" marL="903288" rtl="0" algn="l">
              <a:lnSpc>
                <a:spcPct val="100000"/>
              </a:lnSpc>
              <a:spcBef>
                <a:spcPts val="2000"/>
              </a:spcBef>
              <a:spcAft>
                <a:spcPts val="0"/>
              </a:spcAft>
              <a:buClr>
                <a:srgbClr val="18579B"/>
              </a:buClr>
              <a:buSzPts val="3600"/>
              <a:buFont typeface="Arial"/>
              <a:buNone/>
            </a:pPr>
            <a:r>
              <a:t/>
            </a:r>
            <a:endParaRPr sz="3600">
              <a:solidFill>
                <a:srgbClr val="18579B"/>
              </a:solidFill>
              <a:latin typeface="Calibri"/>
              <a:ea typeface="Calibri"/>
              <a:cs typeface="Calibri"/>
              <a:sym typeface="Calibri"/>
            </a:endParaRPr>
          </a:p>
          <a:p>
            <a:pPr indent="-490538" lvl="0" marL="903288" rtl="0" algn="l">
              <a:lnSpc>
                <a:spcPct val="100000"/>
              </a:lnSpc>
              <a:spcBef>
                <a:spcPts val="2000"/>
              </a:spcBef>
              <a:spcAft>
                <a:spcPts val="0"/>
              </a:spcAft>
              <a:buClr>
                <a:srgbClr val="18579B"/>
              </a:buClr>
              <a:buSzPts val="3600"/>
              <a:buFont typeface="Arial"/>
              <a:buNone/>
            </a:pPr>
            <a:r>
              <a:t/>
            </a:r>
            <a:endParaRPr sz="3600">
              <a:solidFill>
                <a:srgbClr val="18579B"/>
              </a:solidFill>
              <a:latin typeface="Calibri"/>
              <a:ea typeface="Calibri"/>
              <a:cs typeface="Calibri"/>
              <a:sym typeface="Calibri"/>
            </a:endParaRPr>
          </a:p>
          <a:p>
            <a:pPr indent="-490538" lvl="0" marL="903288" rtl="0" algn="l">
              <a:lnSpc>
                <a:spcPct val="100000"/>
              </a:lnSpc>
              <a:spcBef>
                <a:spcPts val="2000"/>
              </a:spcBef>
              <a:spcAft>
                <a:spcPts val="0"/>
              </a:spcAft>
              <a:buClr>
                <a:srgbClr val="18579B"/>
              </a:buClr>
              <a:buSzPts val="3600"/>
              <a:buFont typeface="Arial"/>
              <a:buNone/>
            </a:pPr>
            <a:r>
              <a:t/>
            </a:r>
            <a:endParaRPr sz="3600">
              <a:solidFill>
                <a:srgbClr val="18579B"/>
              </a:solidFill>
              <a:latin typeface="Calibri"/>
              <a:ea typeface="Calibri"/>
              <a:cs typeface="Calibri"/>
              <a:sym typeface="Calibri"/>
            </a:endParaRPr>
          </a:p>
          <a:p>
            <a:pPr indent="-490538" lvl="0" marL="903288" rtl="0" algn="l">
              <a:lnSpc>
                <a:spcPct val="100000"/>
              </a:lnSpc>
              <a:spcBef>
                <a:spcPts val="2000"/>
              </a:spcBef>
              <a:spcAft>
                <a:spcPts val="0"/>
              </a:spcAft>
              <a:buClr>
                <a:srgbClr val="18579B"/>
              </a:buClr>
              <a:buSzPts val="3600"/>
              <a:buFont typeface="Arial"/>
              <a:buNone/>
            </a:pPr>
            <a:r>
              <a:t/>
            </a:r>
            <a:endParaRPr sz="3600">
              <a:solidFill>
                <a:srgbClr val="18579B"/>
              </a:solidFill>
              <a:latin typeface="Calibri"/>
              <a:ea typeface="Calibri"/>
              <a:cs typeface="Calibri"/>
              <a:sym typeface="Calibri"/>
            </a:endParaRPr>
          </a:p>
          <a:p>
            <a:pPr indent="-114300" lvl="0" marL="527050" rtl="0" algn="l">
              <a:lnSpc>
                <a:spcPct val="100000"/>
              </a:lnSpc>
              <a:spcBef>
                <a:spcPts val="2000"/>
              </a:spcBef>
              <a:spcAft>
                <a:spcPts val="0"/>
              </a:spcAft>
              <a:buClr>
                <a:srgbClr val="18579B"/>
              </a:buClr>
              <a:buSzPts val="3600"/>
              <a:buFont typeface="Arial"/>
              <a:buNone/>
            </a:pPr>
            <a:r>
              <a:t/>
            </a:r>
            <a:endParaRPr sz="3600">
              <a:solidFill>
                <a:srgbClr val="18579B"/>
              </a:solidFill>
            </a:endParaRPr>
          </a:p>
        </p:txBody>
      </p:sp>
      <p:sp>
        <p:nvSpPr>
          <p:cNvPr id="1003" name="Google Shape;1003;p13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004" name="Google Shape;1004;p136" title="Pickleball Referee: End Change Time Out"/>
          <p:cNvPicPr preferRelativeResize="0"/>
          <p:nvPr/>
        </p:nvPicPr>
        <p:blipFill rotWithShape="1">
          <a:blip r:embed="rId3">
            <a:alphaModFix/>
          </a:blip>
          <a:srcRect b="0" l="0" r="0" t="0"/>
          <a:stretch/>
        </p:blipFill>
        <p:spPr>
          <a:xfrm>
            <a:off x="504202" y="905699"/>
            <a:ext cx="10391686" cy="58713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37"/>
          <p:cNvSpPr txBox="1"/>
          <p:nvPr/>
        </p:nvSpPr>
        <p:spPr>
          <a:xfrm>
            <a:off x="1241778" y="551197"/>
            <a:ext cx="9731022" cy="584775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At Completion Of Match</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Announce: </a:t>
            </a:r>
            <a:r>
              <a:rPr b="0" i="0" lang="en-US" sz="3600" u="none" cap="none" strike="noStrike">
                <a:solidFill>
                  <a:srgbClr val="FF0000"/>
                </a:solidFill>
                <a:latin typeface="Calibri"/>
                <a:ea typeface="Calibri"/>
                <a:cs typeface="Calibri"/>
                <a:sym typeface="Calibri"/>
              </a:rPr>
              <a:t>“Point, Game, Match, 11-5</a:t>
            </a: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and the winning player’s last names”</a:t>
            </a:r>
            <a:endParaRPr b="0" i="0" sz="1800" u="none" cap="none" strike="noStrike">
              <a:solidFill>
                <a:srgbClr val="FF0000"/>
              </a:solidFill>
              <a:latin typeface="Calibri"/>
              <a:ea typeface="Calibri"/>
              <a:cs typeface="Calibri"/>
              <a:sym typeface="Calibri"/>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Thank </a:t>
            </a:r>
            <a:r>
              <a:rPr b="0" i="0" lang="en-US" sz="3600" u="none" cap="none" strike="noStrike">
                <a:solidFill>
                  <a:srgbClr val="FF0000"/>
                </a:solidFill>
                <a:latin typeface="Calibri"/>
                <a:ea typeface="Calibri"/>
                <a:cs typeface="Calibri"/>
                <a:sym typeface="Calibri"/>
              </a:rPr>
              <a:t>Line Judges </a:t>
            </a:r>
            <a:r>
              <a:rPr b="0" i="0" lang="en-US" sz="3600" u="none" cap="none" strike="noStrike">
                <a:solidFill>
                  <a:srgbClr val="18579B"/>
                </a:solidFill>
                <a:latin typeface="Calibri"/>
                <a:ea typeface="Calibri"/>
                <a:cs typeface="Calibri"/>
                <a:sym typeface="Calibri"/>
              </a:rPr>
              <a:t>&amp; dismiss (if used)</a:t>
            </a:r>
            <a:endParaRPr b="0" i="0" sz="1800" u="none" cap="none" strike="noStrike">
              <a:solidFill>
                <a:srgbClr val="18579B"/>
              </a:solidFill>
              <a:latin typeface="Calibri"/>
              <a:ea typeface="Calibri"/>
              <a:cs typeface="Calibri"/>
              <a:sym typeface="Calibri"/>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19150"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Orient scoresheet</a:t>
            </a:r>
            <a:r>
              <a:rPr b="0" i="0" lang="en-US" sz="3600" u="none" cap="none" strike="noStrike">
                <a:solidFill>
                  <a:srgbClr val="18579B"/>
                </a:solidFill>
                <a:latin typeface="Calibri"/>
                <a:ea typeface="Calibri"/>
                <a:cs typeface="Calibri"/>
                <a:sym typeface="Calibri"/>
              </a:rPr>
              <a:t> with winning team names positioned right-side up</a:t>
            </a:r>
            <a:endParaRPr b="0" i="0" sz="1800" u="none" cap="none" strike="noStrike">
              <a:solidFill>
                <a:srgbClr val="18579B"/>
              </a:solidFill>
              <a:latin typeface="Calibri"/>
              <a:ea typeface="Calibri"/>
              <a:cs typeface="Calibri"/>
              <a:sym typeface="Calibri"/>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19150"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Circle winning team names </a:t>
            </a:r>
            <a:r>
              <a:rPr b="0" i="0" lang="en-US" sz="3600" u="none" cap="none" strike="noStrike">
                <a:solidFill>
                  <a:srgbClr val="18579B"/>
                </a:solidFill>
                <a:latin typeface="Calibri"/>
                <a:ea typeface="Calibri"/>
                <a:cs typeface="Calibri"/>
                <a:sym typeface="Calibri"/>
              </a:rPr>
              <a:t>and write </a:t>
            </a:r>
            <a:r>
              <a:rPr b="0" i="1" lang="en-US" sz="3600" u="none" cap="none" strike="noStrike">
                <a:solidFill>
                  <a:srgbClr val="FF0000"/>
                </a:solidFill>
                <a:latin typeface="Calibri"/>
                <a:ea typeface="Calibri"/>
                <a:cs typeface="Calibri"/>
                <a:sym typeface="Calibri"/>
              </a:rPr>
              <a:t>“WINNERS” </a:t>
            </a:r>
            <a:r>
              <a:rPr b="0" i="0" lang="en-US" sz="3600" u="none" cap="none" strike="noStrike">
                <a:solidFill>
                  <a:srgbClr val="18579B"/>
                </a:solidFill>
                <a:latin typeface="Calibri"/>
                <a:ea typeface="Calibri"/>
                <a:cs typeface="Calibri"/>
                <a:sym typeface="Calibri"/>
              </a:rPr>
              <a:t>inside the circle</a:t>
            </a:r>
            <a:endParaRPr/>
          </a:p>
        </p:txBody>
      </p:sp>
      <p:sp>
        <p:nvSpPr>
          <p:cNvPr id="1010" name="Google Shape;1010;p13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38"/>
          <p:cNvSpPr txBox="1"/>
          <p:nvPr/>
        </p:nvSpPr>
        <p:spPr>
          <a:xfrm>
            <a:off x="1195346" y="101031"/>
            <a:ext cx="10151952" cy="65556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At Completion Of Match </a:t>
            </a:r>
            <a:r>
              <a:rPr b="1" i="0" lang="en-US" sz="2400" u="none" cap="none" strike="noStrike">
                <a:solidFill>
                  <a:srgbClr val="18579B"/>
                </a:solidFill>
                <a:latin typeface="Source Sans Pro"/>
                <a:ea typeface="Source Sans Pro"/>
                <a:cs typeface="Source Sans Pro"/>
                <a:sym typeface="Source Sans Pro"/>
              </a:rPr>
              <a:t>(cont’d)</a:t>
            </a:r>
            <a:endParaRPr/>
          </a:p>
          <a:p>
            <a:pPr indent="0" lvl="0" marL="0" marR="0" rtl="0" algn="ctr">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Source Sans Pro"/>
              <a:ea typeface="Source Sans Pro"/>
              <a:cs typeface="Source Sans Pro"/>
              <a:sym typeface="Source Sans Pro"/>
            </a:endParaRPr>
          </a:p>
          <a:p>
            <a:pPr indent="-635000" lvl="0" marL="71913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Do NOT draw line </a:t>
            </a:r>
            <a:r>
              <a:rPr b="0" i="0" lang="en-US" sz="3600" u="none" cap="none" strike="noStrike">
                <a:solidFill>
                  <a:srgbClr val="18579B"/>
                </a:solidFill>
                <a:latin typeface="Calibri"/>
                <a:ea typeface="Calibri"/>
                <a:cs typeface="Calibri"/>
                <a:sym typeface="Calibri"/>
              </a:rPr>
              <a:t>through last game </a:t>
            </a:r>
            <a:r>
              <a:rPr b="0" i="0" lang="en-US" sz="3600" u="none" cap="none" strike="noStrike">
                <a:solidFill>
                  <a:srgbClr val="FF0000"/>
                </a:solidFill>
                <a:latin typeface="Calibri"/>
                <a:ea typeface="Calibri"/>
                <a:cs typeface="Calibri"/>
                <a:sym typeface="Calibri"/>
              </a:rPr>
              <a:t>unused</a:t>
            </a:r>
            <a:r>
              <a:rPr b="0" i="0" lang="en-US" sz="3600" u="none" cap="none" strike="noStrike">
                <a:solidFill>
                  <a:srgbClr val="18579B"/>
                </a:solidFill>
                <a:latin typeface="Calibri"/>
                <a:ea typeface="Calibri"/>
                <a:cs typeface="Calibri"/>
                <a:sym typeface="Calibri"/>
              </a:rPr>
              <a:t> points or time-out boxes</a:t>
            </a:r>
            <a:endParaRPr/>
          </a:p>
          <a:p>
            <a:pPr indent="0" lvl="0" marL="8413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635000"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Record scores in </a:t>
            </a:r>
            <a:r>
              <a:rPr b="0" i="0" lang="en-US" sz="3600" u="none" cap="none" strike="noStrike">
                <a:solidFill>
                  <a:srgbClr val="FF0000"/>
                </a:solidFill>
                <a:latin typeface="Calibri"/>
                <a:ea typeface="Calibri"/>
                <a:cs typeface="Calibri"/>
                <a:sym typeface="Calibri"/>
              </a:rPr>
              <a:t>middle of scoresheet </a:t>
            </a:r>
            <a:r>
              <a:rPr b="0" i="0" lang="en-US" sz="3600" u="none" cap="none" strike="noStrike">
                <a:solidFill>
                  <a:srgbClr val="18579B"/>
                </a:solidFill>
                <a:latin typeface="Calibri"/>
                <a:ea typeface="Calibri"/>
                <a:cs typeface="Calibri"/>
                <a:sym typeface="Calibri"/>
              </a:rPr>
              <a:t>if there are </a:t>
            </a:r>
            <a:r>
              <a:rPr b="0" i="0" lang="en-US" sz="3600" u="none" cap="none" strike="noStrike">
                <a:solidFill>
                  <a:srgbClr val="FF0000"/>
                </a:solidFill>
                <a:latin typeface="Calibri"/>
                <a:ea typeface="Calibri"/>
                <a:cs typeface="Calibri"/>
                <a:sym typeface="Calibri"/>
              </a:rPr>
              <a:t>lines or a space</a:t>
            </a:r>
            <a:r>
              <a:rPr b="0" i="0" lang="en-US" sz="3600" u="none" cap="none" strike="noStrike">
                <a:solidFill>
                  <a:srgbClr val="18579B"/>
                </a:solidFill>
                <a:latin typeface="Calibri"/>
                <a:ea typeface="Calibri"/>
                <a:cs typeface="Calibri"/>
                <a:sym typeface="Calibri"/>
              </a:rPr>
              <a:t>; if not, record scores next to winning team’s names</a:t>
            </a:r>
            <a:endParaRPr/>
          </a:p>
          <a:p>
            <a:pPr indent="0" lvl="0" marL="8413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635000" lvl="0" marL="71913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Record Game Scores in Order Played </a:t>
            </a:r>
            <a:r>
              <a:rPr b="0" i="0" lang="en-US" sz="3600" u="none" cap="none" strike="noStrike">
                <a:solidFill>
                  <a:srgbClr val="18579B"/>
                </a:solidFill>
                <a:latin typeface="Calibri"/>
                <a:ea typeface="Calibri"/>
                <a:cs typeface="Calibri"/>
                <a:sym typeface="Calibri"/>
              </a:rPr>
              <a:t>with Winning Team’s Score(s) Written First </a:t>
            </a:r>
            <a:r>
              <a:rPr b="0" i="0" lang="en-US" sz="3600" u="none" cap="none" strike="noStrike">
                <a:solidFill>
                  <a:srgbClr val="FF0000"/>
                </a:solidFill>
                <a:latin typeface="Calibri"/>
                <a:ea typeface="Calibri"/>
                <a:cs typeface="Calibri"/>
                <a:sym typeface="Calibri"/>
              </a:rPr>
              <a:t>(e.g., 11-8, 	7-11, 11-4) </a:t>
            </a:r>
            <a:endParaRPr b="0" i="0" sz="1800" u="none" cap="none" strike="noStrike">
              <a:solidFill>
                <a:srgbClr val="FF0000"/>
              </a:solidFill>
              <a:latin typeface="Calibri"/>
              <a:ea typeface="Calibri"/>
              <a:cs typeface="Calibri"/>
              <a:sym typeface="Calibri"/>
            </a:endParaRPr>
          </a:p>
          <a:p>
            <a:pPr indent="-508000"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016" name="Google Shape;1016;p13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39"/>
          <p:cNvSpPr txBox="1"/>
          <p:nvPr/>
        </p:nvSpPr>
        <p:spPr>
          <a:xfrm>
            <a:off x="1905000" y="0"/>
            <a:ext cx="8283438" cy="150810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End of Match Markings</a:t>
            </a:r>
            <a:endParaRPr b="0"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Completed Score Sheet</a:t>
            </a:r>
            <a:endParaRPr b="0" i="0" sz="4800" u="none" cap="none" strike="noStrike">
              <a:solidFill>
                <a:srgbClr val="000000"/>
              </a:solidFill>
              <a:latin typeface="Calibri"/>
              <a:ea typeface="Calibri"/>
              <a:cs typeface="Calibri"/>
              <a:sym typeface="Calibri"/>
            </a:endParaRPr>
          </a:p>
        </p:txBody>
      </p:sp>
      <p:pic>
        <p:nvPicPr>
          <p:cNvPr descr="Figure 13_2021.png" id="1022" name="Google Shape;1022;p139"/>
          <p:cNvPicPr preferRelativeResize="0"/>
          <p:nvPr/>
        </p:nvPicPr>
        <p:blipFill rotWithShape="1">
          <a:blip r:embed="rId3">
            <a:alphaModFix/>
          </a:blip>
          <a:srcRect b="0" l="0" r="0" t="0"/>
          <a:stretch/>
        </p:blipFill>
        <p:spPr>
          <a:xfrm>
            <a:off x="1905000" y="1600200"/>
            <a:ext cx="8410127" cy="5257800"/>
          </a:xfrm>
          <a:prstGeom prst="rect">
            <a:avLst/>
          </a:prstGeom>
          <a:noFill/>
          <a:ln>
            <a:noFill/>
          </a:ln>
        </p:spPr>
      </p:pic>
      <p:sp>
        <p:nvSpPr>
          <p:cNvPr id="1023" name="Google Shape;1023;p13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1941428" y="471641"/>
            <a:ext cx="8305967" cy="743305"/>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Primary Responsibilities</a:t>
            </a:r>
            <a:endParaRPr/>
          </a:p>
        </p:txBody>
      </p:sp>
      <p:sp>
        <p:nvSpPr>
          <p:cNvPr id="147" name="Google Shape;147;p14"/>
          <p:cNvSpPr txBox="1"/>
          <p:nvPr>
            <p:ph idx="1" type="body"/>
          </p:nvPr>
        </p:nvSpPr>
        <p:spPr>
          <a:xfrm>
            <a:off x="1219199" y="1246910"/>
            <a:ext cx="9753601" cy="4954387"/>
          </a:xfrm>
          <a:prstGeom prst="rect">
            <a:avLst/>
          </a:prstGeom>
          <a:noFill/>
          <a:ln>
            <a:noFill/>
          </a:ln>
        </p:spPr>
        <p:txBody>
          <a:bodyPr anchorCtr="0" anchor="t" bIns="45700" lIns="45700" spcFirstLastPara="1" rIns="45700" wrap="square" tIns="45700">
            <a:normAutofit fontScale="92500" lnSpcReduction="20000"/>
          </a:bodyPr>
          <a:lstStyle/>
          <a:p>
            <a:pPr indent="-349250" lvl="0" marL="349250" rtl="0" algn="l">
              <a:lnSpc>
                <a:spcPct val="100000"/>
              </a:lnSpc>
              <a:spcBef>
                <a:spcPts val="0"/>
              </a:spcBef>
              <a:spcAft>
                <a:spcPts val="0"/>
              </a:spcAft>
              <a:buClr>
                <a:srgbClr val="18579B"/>
              </a:buClr>
              <a:buSzPct val="100000"/>
              <a:buFont typeface="Calibri"/>
              <a:buNone/>
            </a:pPr>
            <a:r>
              <a:t/>
            </a:r>
            <a:endParaRPr sz="2000">
              <a:latin typeface="Calibri"/>
              <a:ea typeface="Calibri"/>
              <a:cs typeface="Calibri"/>
              <a:sym typeface="Calibri"/>
            </a:endParaRPr>
          </a:p>
          <a:p>
            <a:pPr indent="-719138" lvl="0" marL="719138" rtl="0" algn="l">
              <a:lnSpc>
                <a:spcPct val="100000"/>
              </a:lnSpc>
              <a:spcBef>
                <a:spcPts val="2000"/>
              </a:spcBef>
              <a:spcAft>
                <a:spcPts val="0"/>
              </a:spcAft>
              <a:buClr>
                <a:srgbClr val="18579B"/>
              </a:buClr>
              <a:buSzPct val="100000"/>
              <a:buFont typeface="Arial"/>
              <a:buChar char="•"/>
            </a:pPr>
            <a:r>
              <a:rPr lang="en-US" sz="3600">
                <a:latin typeface="Calibri"/>
                <a:ea typeface="Calibri"/>
                <a:cs typeface="Calibri"/>
                <a:sym typeface="Calibri"/>
              </a:rPr>
              <a:t>Interpret and Enforce the Rules</a:t>
            </a:r>
            <a:endParaRPr/>
          </a:p>
          <a:p>
            <a:pPr indent="-719138" lvl="0" marL="719138" rtl="0" algn="l">
              <a:lnSpc>
                <a:spcPct val="100000"/>
              </a:lnSpc>
              <a:spcBef>
                <a:spcPts val="2000"/>
              </a:spcBef>
              <a:spcAft>
                <a:spcPts val="0"/>
              </a:spcAft>
              <a:buClr>
                <a:srgbClr val="18579B"/>
              </a:buClr>
              <a:buSzPct val="100000"/>
              <a:buFont typeface="Arial"/>
              <a:buChar char="•"/>
            </a:pPr>
            <a:r>
              <a:rPr lang="en-US" sz="3600">
                <a:latin typeface="Calibri"/>
                <a:ea typeface="Calibri"/>
                <a:cs typeface="Calibri"/>
                <a:sym typeface="Calibri"/>
              </a:rPr>
              <a:t>Keep &amp; Announce Score </a:t>
            </a:r>
            <a:r>
              <a:rPr b="1" lang="en-US" sz="3600">
                <a:solidFill>
                  <a:srgbClr val="FF0000"/>
                </a:solidFill>
                <a:latin typeface="Calibri"/>
                <a:ea typeface="Calibri"/>
                <a:cs typeface="Calibri"/>
                <a:sym typeface="Calibri"/>
              </a:rPr>
              <a:t>Correctly</a:t>
            </a:r>
            <a:endParaRPr/>
          </a:p>
          <a:p>
            <a:pPr indent="-719138" lvl="0" marL="719138" rtl="0" algn="l">
              <a:lnSpc>
                <a:spcPct val="100000"/>
              </a:lnSpc>
              <a:spcBef>
                <a:spcPts val="2000"/>
              </a:spcBef>
              <a:spcAft>
                <a:spcPts val="0"/>
              </a:spcAft>
              <a:buClr>
                <a:srgbClr val="18579B"/>
              </a:buClr>
              <a:buSzPct val="100000"/>
              <a:buFont typeface="Arial"/>
              <a:buChar char="•"/>
            </a:pPr>
            <a:r>
              <a:rPr lang="en-US" sz="3600">
                <a:latin typeface="Calibri"/>
                <a:ea typeface="Calibri"/>
                <a:cs typeface="Calibri"/>
                <a:sym typeface="Calibri"/>
              </a:rPr>
              <a:t>Track </a:t>
            </a:r>
            <a:r>
              <a:rPr lang="en-US" sz="3600">
                <a:solidFill>
                  <a:srgbClr val="FF0000"/>
                </a:solidFill>
                <a:latin typeface="Calibri"/>
                <a:ea typeface="Calibri"/>
                <a:cs typeface="Calibri"/>
                <a:sym typeface="Calibri"/>
              </a:rPr>
              <a:t>Correct</a:t>
            </a:r>
            <a:r>
              <a:rPr lang="en-US" sz="3600">
                <a:latin typeface="Calibri"/>
                <a:ea typeface="Calibri"/>
                <a:cs typeface="Calibri"/>
                <a:sym typeface="Calibri"/>
              </a:rPr>
              <a:t> Server/Receiver </a:t>
            </a:r>
            <a:endParaRPr sz="3600">
              <a:latin typeface="Calibri"/>
              <a:ea typeface="Calibri"/>
              <a:cs typeface="Calibri"/>
              <a:sym typeface="Calibri"/>
            </a:endParaRPr>
          </a:p>
          <a:p>
            <a:pPr indent="-719138" lvl="0" marL="719138" rtl="0" algn="l">
              <a:lnSpc>
                <a:spcPct val="100000"/>
              </a:lnSpc>
              <a:spcBef>
                <a:spcPts val="2000"/>
              </a:spcBef>
              <a:spcAft>
                <a:spcPts val="0"/>
              </a:spcAft>
              <a:buClr>
                <a:srgbClr val="18579B"/>
              </a:buClr>
              <a:buSzPct val="100000"/>
              <a:buFont typeface="Arial"/>
              <a:buChar char="•"/>
            </a:pPr>
            <a:r>
              <a:rPr lang="en-US" sz="3600">
                <a:latin typeface="Calibri"/>
                <a:ea typeface="Calibri"/>
                <a:cs typeface="Calibri"/>
                <a:sym typeface="Calibri"/>
              </a:rPr>
              <a:t>Check Server &amp; Receiver </a:t>
            </a:r>
            <a:r>
              <a:rPr lang="en-US" sz="3600">
                <a:solidFill>
                  <a:srgbClr val="FF0000"/>
                </a:solidFill>
                <a:latin typeface="Calibri"/>
                <a:ea typeface="Calibri"/>
                <a:cs typeface="Calibri"/>
                <a:sym typeface="Calibri"/>
              </a:rPr>
              <a:t>Positioning</a:t>
            </a:r>
            <a:r>
              <a:rPr lang="en-US" sz="3600">
                <a:latin typeface="Calibri"/>
                <a:ea typeface="Calibri"/>
                <a:cs typeface="Calibri"/>
                <a:sym typeface="Calibri"/>
              </a:rPr>
              <a:t> (for Faults)</a:t>
            </a:r>
            <a:endParaRPr sz="3600">
              <a:latin typeface="Calibri"/>
              <a:ea typeface="Calibri"/>
              <a:cs typeface="Calibri"/>
              <a:sym typeface="Calibri"/>
            </a:endParaRPr>
          </a:p>
          <a:p>
            <a:pPr indent="-719138" lvl="0" marL="719138" rtl="0" algn="l">
              <a:lnSpc>
                <a:spcPct val="100000"/>
              </a:lnSpc>
              <a:spcBef>
                <a:spcPts val="2000"/>
              </a:spcBef>
              <a:spcAft>
                <a:spcPts val="0"/>
              </a:spcAft>
              <a:buClr>
                <a:srgbClr val="18579B"/>
              </a:buClr>
              <a:buSzPct val="100000"/>
              <a:buFont typeface="Arial"/>
              <a:buChar char="•"/>
            </a:pPr>
            <a:r>
              <a:rPr lang="en-US" sz="3600">
                <a:latin typeface="Calibri"/>
                <a:ea typeface="Calibri"/>
                <a:cs typeface="Calibri"/>
                <a:sym typeface="Calibri"/>
              </a:rPr>
              <a:t>Call Service, No-Volley Zone &amp; Short Service Faults – </a:t>
            </a:r>
            <a:r>
              <a:rPr b="1" lang="en-US" sz="3600">
                <a:solidFill>
                  <a:srgbClr val="FF0000"/>
                </a:solidFill>
                <a:latin typeface="Calibri"/>
                <a:ea typeface="Calibri"/>
                <a:cs typeface="Calibri"/>
                <a:sym typeface="Calibri"/>
              </a:rPr>
              <a:t>Immediately </a:t>
            </a:r>
            <a:endParaRPr/>
          </a:p>
          <a:p>
            <a:pPr indent="-719138" lvl="0" marL="719138" rtl="0" algn="l">
              <a:lnSpc>
                <a:spcPct val="100000"/>
              </a:lnSpc>
              <a:spcBef>
                <a:spcPts val="2000"/>
              </a:spcBef>
              <a:spcAft>
                <a:spcPts val="0"/>
              </a:spcAft>
              <a:buClr>
                <a:srgbClr val="18579B"/>
              </a:buClr>
              <a:buSzPct val="100000"/>
              <a:buFont typeface="Arial"/>
              <a:buChar char="•"/>
            </a:pPr>
            <a:r>
              <a:rPr lang="en-US" sz="3600"/>
              <a:t>Maintain </a:t>
            </a:r>
            <a:r>
              <a:rPr b="1" lang="en-US" sz="3600">
                <a:solidFill>
                  <a:srgbClr val="FF0000"/>
                </a:solidFill>
              </a:rPr>
              <a:t>Control</a:t>
            </a:r>
            <a:r>
              <a:rPr lang="en-US" sz="3600"/>
              <a:t> of the Match</a:t>
            </a:r>
            <a:endParaRPr/>
          </a:p>
          <a:p>
            <a:pPr indent="-137795" lvl="0" marL="349250" rtl="0" algn="l">
              <a:lnSpc>
                <a:spcPct val="100000"/>
              </a:lnSpc>
              <a:spcBef>
                <a:spcPts val="2000"/>
              </a:spcBef>
              <a:spcAft>
                <a:spcPts val="0"/>
              </a:spcAft>
              <a:buClr>
                <a:srgbClr val="18579B"/>
              </a:buClr>
              <a:buSzPct val="100000"/>
              <a:buFont typeface="Arial"/>
              <a:buNone/>
            </a:pPr>
            <a:r>
              <a:t/>
            </a:r>
            <a:endParaRPr sz="3600">
              <a:latin typeface="Calibri"/>
              <a:ea typeface="Calibri"/>
              <a:cs typeface="Calibri"/>
              <a:sym typeface="Calibri"/>
            </a:endParaRPr>
          </a:p>
        </p:txBody>
      </p:sp>
      <p:sp>
        <p:nvSpPr>
          <p:cNvPr id="148" name="Google Shape;148;p1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0"/>
          <p:cNvSpPr txBox="1"/>
          <p:nvPr/>
        </p:nvSpPr>
        <p:spPr>
          <a:xfrm>
            <a:off x="1255889" y="297887"/>
            <a:ext cx="9716911" cy="624786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At Completion Of Match </a:t>
            </a:r>
            <a:r>
              <a:rPr b="0" i="0" lang="en-US" sz="2800" u="none" cap="none" strike="noStrike">
                <a:solidFill>
                  <a:srgbClr val="18579B"/>
                </a:solidFill>
                <a:latin typeface="Source Sans Pro"/>
                <a:ea typeface="Source Sans Pro"/>
                <a:cs typeface="Source Sans Pro"/>
                <a:sym typeface="Source Sans Pro"/>
              </a:rPr>
              <a:t>(cont’d)</a:t>
            </a:r>
            <a:endParaRPr b="0" i="0" sz="28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Have one of the winning players confirm score(s) and initial next to the scores                        </a:t>
            </a:r>
            <a:br>
              <a:rPr b="0" i="0" lang="en-US" sz="3600" u="none" cap="none" strike="noStrike">
                <a:solidFill>
                  <a:srgbClr val="18579B"/>
                </a:solidFill>
                <a:latin typeface="Calibri"/>
                <a:ea typeface="Calibri"/>
                <a:cs typeface="Calibri"/>
                <a:sym typeface="Calibri"/>
              </a:rPr>
            </a:br>
            <a:r>
              <a:rPr b="0" i="0" lang="en-US" sz="3600" u="none" cap="none" strike="noStrike">
                <a:solidFill>
                  <a:srgbClr val="18579B"/>
                </a:solidFill>
                <a:latin typeface="Calibri"/>
                <a:ea typeface="Calibri"/>
                <a:cs typeface="Calibri"/>
                <a:sym typeface="Calibri"/>
              </a:rPr>
              <a:t>	</a:t>
            </a:r>
            <a:r>
              <a:rPr b="0" i="1" lang="en-US" sz="3600" u="none" cap="none" strike="noStrike">
                <a:solidFill>
                  <a:srgbClr val="18579B"/>
                </a:solidFill>
                <a:latin typeface="Calibri"/>
                <a:ea typeface="Calibri"/>
                <a:cs typeface="Calibri"/>
                <a:sym typeface="Calibri"/>
              </a:rPr>
              <a:t>		</a:t>
            </a:r>
            <a:r>
              <a:rPr b="0" i="1" lang="en-US" sz="3600" u="none" cap="none" strike="noStrike">
                <a:solidFill>
                  <a:srgbClr val="FF0000"/>
                </a:solidFill>
                <a:latin typeface="Calibri"/>
                <a:ea typeface="Calibri"/>
                <a:cs typeface="Calibri"/>
                <a:sym typeface="Calibri"/>
              </a:rPr>
              <a:t>VERIFY CORRECTNESS!</a:t>
            </a:r>
            <a:endParaRPr b="0" i="1" sz="36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1" lang="en-US" sz="3600" u="none" cap="none" strike="noStrike">
                <a:solidFill>
                  <a:srgbClr val="18579B"/>
                </a:solidFill>
                <a:latin typeface="Calibri"/>
                <a:ea typeface="Calibri"/>
                <a:cs typeface="Calibri"/>
                <a:sym typeface="Calibri"/>
              </a:rPr>
              <a:t>Orient the scoresheet on the clipboard so that the</a:t>
            </a:r>
            <a:r>
              <a:rPr b="0" i="1" lang="en-US" sz="3600" u="none" cap="none" strike="noStrike">
                <a:solidFill>
                  <a:srgbClr val="FF0000"/>
                </a:solidFill>
                <a:latin typeface="Calibri"/>
                <a:ea typeface="Calibri"/>
                <a:cs typeface="Calibri"/>
                <a:sym typeface="Calibri"/>
              </a:rPr>
              <a:t> winner’s names are on the top </a:t>
            </a:r>
            <a:r>
              <a:rPr b="0" i="1" lang="en-US" sz="3600" u="none" cap="none" strike="noStrike">
                <a:solidFill>
                  <a:srgbClr val="18579B"/>
                </a:solidFill>
                <a:latin typeface="Calibri"/>
                <a:ea typeface="Calibri"/>
                <a:cs typeface="Calibri"/>
                <a:sym typeface="Calibri"/>
              </a:rPr>
              <a:t>and the </a:t>
            </a:r>
            <a:r>
              <a:rPr b="0" i="1" lang="en-US" sz="3600" u="none" cap="none" strike="noStrike">
                <a:solidFill>
                  <a:srgbClr val="FF0000"/>
                </a:solidFill>
                <a:latin typeface="Calibri"/>
                <a:ea typeface="Calibri"/>
                <a:cs typeface="Calibri"/>
                <a:sym typeface="Calibri"/>
              </a:rPr>
              <a:t>clipboard clip is on the left side.</a:t>
            </a:r>
            <a:endParaRPr b="0" i="1" sz="3600" u="none" cap="none" strike="noStrike">
              <a:solidFill>
                <a:srgbClr val="FF0000"/>
              </a:solidFill>
              <a:latin typeface="Calibri"/>
              <a:ea typeface="Calibri"/>
              <a:cs typeface="Calibri"/>
              <a:sym typeface="Calibri"/>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Promptly</a:t>
            </a:r>
            <a:r>
              <a:rPr b="0" i="0" lang="en-US" sz="3600" u="none" cap="none" strike="noStrike">
                <a:solidFill>
                  <a:srgbClr val="18579B"/>
                </a:solidFill>
                <a:latin typeface="Calibri"/>
                <a:ea typeface="Calibri"/>
                <a:cs typeface="Calibri"/>
                <a:sym typeface="Calibri"/>
              </a:rPr>
              <a:t> return scoresheet to referee desk</a:t>
            </a:r>
            <a:endParaRPr b="0" i="0" sz="36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sp>
        <p:nvSpPr>
          <p:cNvPr id="1029" name="Google Shape;1029;p14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1"/>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t>E</a:t>
            </a:r>
            <a:r>
              <a:rPr lang="en-US" sz="5333">
                <a:latin typeface="Calibri"/>
                <a:ea typeface="Calibri"/>
                <a:cs typeface="Calibri"/>
                <a:sym typeface="Calibri"/>
              </a:rPr>
              <a:t>nd of Match</a:t>
            </a:r>
            <a:endParaRPr b="0" sz="2688"/>
          </a:p>
        </p:txBody>
      </p:sp>
      <p:sp>
        <p:nvSpPr>
          <p:cNvPr id="1035" name="Google Shape;1035;p14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036" name="Google Shape;1036;p141" title="Pickleball Referee: At the End of the Match"/>
          <p:cNvPicPr preferRelativeResize="0"/>
          <p:nvPr/>
        </p:nvPicPr>
        <p:blipFill rotWithShape="1">
          <a:blip r:embed="rId3">
            <a:alphaModFix/>
          </a:blip>
          <a:srcRect b="0" l="0" r="0" t="0"/>
          <a:stretch/>
        </p:blipFill>
        <p:spPr>
          <a:xfrm>
            <a:off x="463415" y="922946"/>
            <a:ext cx="10361162" cy="58540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42"/>
          <p:cNvSpPr txBox="1"/>
          <p:nvPr/>
        </p:nvSpPr>
        <p:spPr>
          <a:xfrm>
            <a:off x="970475" y="161750"/>
            <a:ext cx="9808200"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Server/Receiver Faults </a:t>
            </a:r>
            <a:r>
              <a:rPr b="0" i="0" lang="en-US" sz="2800" u="none" cap="none" strike="noStrike">
                <a:solidFill>
                  <a:srgbClr val="18579B"/>
                </a:solidFill>
                <a:latin typeface="Calibri"/>
                <a:ea typeface="Calibri"/>
                <a:cs typeface="Calibri"/>
                <a:sym typeface="Calibri"/>
              </a:rPr>
              <a:t>(reminders)</a:t>
            </a:r>
            <a:endParaRPr b="0" i="0" sz="2800" u="none" cap="none" strike="noStrike">
              <a:solidFill>
                <a:srgbClr val="18579B"/>
              </a:solidFill>
              <a:latin typeface="Calibri"/>
              <a:ea typeface="Calibri"/>
              <a:cs typeface="Calibri"/>
              <a:sym typeface="Calibri"/>
            </a:endParaRPr>
          </a:p>
        </p:txBody>
      </p:sp>
      <p:sp>
        <p:nvSpPr>
          <p:cNvPr id="1042" name="Google Shape;1042;p142"/>
          <p:cNvSpPr txBox="1"/>
          <p:nvPr/>
        </p:nvSpPr>
        <p:spPr>
          <a:xfrm>
            <a:off x="970475" y="1389849"/>
            <a:ext cx="9808200" cy="4479300"/>
          </a:xfrm>
          <a:prstGeom prst="rect">
            <a:avLst/>
          </a:prstGeom>
          <a:noFill/>
          <a:ln>
            <a:noFill/>
          </a:ln>
        </p:spPr>
        <p:txBody>
          <a:bodyPr anchorCtr="0" anchor="t" bIns="91425" lIns="91425" spcFirstLastPara="1" rIns="91425" wrap="square" tIns="91425">
            <a:noAutofit/>
          </a:bodyPr>
          <a:lstStyle/>
          <a:p>
            <a:pPr indent="-571500" lvl="0" marL="5715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Correct Server/Receiver depends on score and who is wearing the Starting Server Id.</a:t>
            </a:r>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Even Score = Player with Starting Server ID in right (even) court.</a:t>
            </a:r>
            <a:endParaRPr/>
          </a:p>
          <a:p>
            <a:pPr indent="0" lvl="0" marL="0" marR="0" rtl="0" algn="l">
              <a:lnSpc>
                <a:spcPct val="100000"/>
              </a:lnSpc>
              <a:spcBef>
                <a:spcPts val="0"/>
              </a:spcBef>
              <a:spcAft>
                <a:spcPts val="0"/>
              </a:spcAft>
              <a:buClr>
                <a:srgbClr val="000000"/>
              </a:buClr>
              <a:buSzPts val="3600"/>
              <a:buFont typeface="Source Sans Pro"/>
              <a:buNone/>
            </a:pPr>
            <a:r>
              <a:t/>
            </a:r>
            <a:endParaRPr b="0" i="0" sz="36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Odd Score = Player with Starting Server ID in left (odd) court.</a:t>
            </a:r>
            <a:endParaRPr b="0" i="0" sz="3600" u="none" cap="none" strike="noStrike">
              <a:solidFill>
                <a:srgbClr val="18579B"/>
              </a:solidFill>
              <a:latin typeface="Calibri"/>
              <a:ea typeface="Calibri"/>
              <a:cs typeface="Calibri"/>
              <a:sym typeface="Calibri"/>
            </a:endParaRPr>
          </a:p>
        </p:txBody>
      </p:sp>
      <p:sp>
        <p:nvSpPr>
          <p:cNvPr id="1043" name="Google Shape;1043;p14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43"/>
          <p:cNvSpPr txBox="1"/>
          <p:nvPr>
            <p:ph type="title"/>
          </p:nvPr>
        </p:nvSpPr>
        <p:spPr>
          <a:xfrm>
            <a:off x="1219200" y="304800"/>
            <a:ext cx="9753600" cy="838200"/>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br>
              <a:rPr b="1" lang="en-US" sz="5333">
                <a:solidFill>
                  <a:srgbClr val="18579B"/>
                </a:solidFill>
                <a:latin typeface="Calibri"/>
                <a:ea typeface="Calibri"/>
                <a:cs typeface="Calibri"/>
                <a:sym typeface="Calibri"/>
              </a:rPr>
            </a:br>
            <a:br>
              <a:rPr b="1" lang="en-US" sz="5333">
                <a:solidFill>
                  <a:srgbClr val="18579B"/>
                </a:solidFill>
                <a:latin typeface="Calibri"/>
                <a:ea typeface="Calibri"/>
                <a:cs typeface="Calibri"/>
                <a:sym typeface="Calibri"/>
              </a:rPr>
            </a:br>
            <a:r>
              <a:rPr b="1" lang="en-US" sz="4889">
                <a:solidFill>
                  <a:srgbClr val="18579B"/>
                </a:solidFill>
                <a:latin typeface="Calibri"/>
                <a:ea typeface="Calibri"/>
                <a:cs typeface="Calibri"/>
                <a:sym typeface="Calibri"/>
              </a:rPr>
              <a:t>Server Out Of Position Or Wrong Server </a:t>
            </a:r>
            <a:endParaRPr sz="4889"/>
          </a:p>
        </p:txBody>
      </p:sp>
      <p:sp>
        <p:nvSpPr>
          <p:cNvPr id="1049" name="Google Shape;1049;p143"/>
          <p:cNvSpPr txBox="1"/>
          <p:nvPr>
            <p:ph idx="1" type="body"/>
          </p:nvPr>
        </p:nvSpPr>
        <p:spPr>
          <a:xfrm>
            <a:off x="1219200" y="1877085"/>
            <a:ext cx="9753600" cy="4419601"/>
          </a:xfrm>
          <a:prstGeom prst="rect">
            <a:avLst/>
          </a:prstGeom>
          <a:noFill/>
          <a:ln>
            <a:noFill/>
          </a:ln>
        </p:spPr>
        <p:txBody>
          <a:bodyPr anchorCtr="0" anchor="t" bIns="45700" lIns="45700" spcFirstLastPara="1" rIns="45700" wrap="square" tIns="45700">
            <a:normAutofit/>
          </a:bodyPr>
          <a:lstStyle/>
          <a:p>
            <a:pPr indent="-719138" lvl="0" marL="903288" rtl="0" algn="l">
              <a:lnSpc>
                <a:spcPct val="100000"/>
              </a:lnSpc>
              <a:spcBef>
                <a:spcPts val="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After</a:t>
            </a:r>
            <a:r>
              <a:rPr lang="en-US" sz="3600">
                <a:solidFill>
                  <a:srgbClr val="18579B"/>
                </a:solidFill>
                <a:latin typeface="Calibri"/>
                <a:ea typeface="Calibri"/>
                <a:cs typeface="Calibri"/>
                <a:sym typeface="Calibri"/>
              </a:rPr>
              <a:t> the ball has been </a:t>
            </a:r>
            <a:r>
              <a:rPr lang="en-US" sz="3600">
                <a:solidFill>
                  <a:srgbClr val="FF0000"/>
                </a:solidFill>
              </a:rPr>
              <a:t>s</a:t>
            </a:r>
            <a:r>
              <a:rPr lang="en-US" sz="3600">
                <a:solidFill>
                  <a:srgbClr val="FF0000"/>
                </a:solidFill>
                <a:latin typeface="Calibri"/>
                <a:ea typeface="Calibri"/>
                <a:cs typeface="Calibri"/>
                <a:sym typeface="Calibri"/>
              </a:rPr>
              <a:t>erved</a:t>
            </a:r>
            <a:endParaRPr/>
          </a:p>
          <a:p>
            <a:pPr indent="-719138" lvl="0" marL="903288" rtl="0" algn="l">
              <a:lnSpc>
                <a:spcPct val="100000"/>
              </a:lnSpc>
              <a:spcBef>
                <a:spcPts val="2000"/>
              </a:spcBef>
              <a:spcAft>
                <a:spcPts val="0"/>
              </a:spcAft>
              <a:buClr>
                <a:srgbClr val="18579B"/>
              </a:buClr>
              <a:buSzPts val="3960"/>
              <a:buFont typeface="Arial"/>
              <a:buChar char="•"/>
            </a:pPr>
            <a:r>
              <a:rPr lang="en-US" sz="3600">
                <a:solidFill>
                  <a:srgbClr val="18579B"/>
                </a:solidFill>
                <a:latin typeface="Calibri"/>
                <a:ea typeface="Calibri"/>
                <a:cs typeface="Calibri"/>
                <a:sym typeface="Calibri"/>
              </a:rPr>
              <a:t>Announce </a:t>
            </a:r>
            <a:r>
              <a:rPr lang="en-US" sz="3600">
                <a:solidFill>
                  <a:srgbClr val="FF0000"/>
                </a:solidFill>
                <a:latin typeface="Calibri"/>
                <a:ea typeface="Calibri"/>
                <a:cs typeface="Calibri"/>
                <a:sym typeface="Calibri"/>
              </a:rPr>
              <a:t>“service </a:t>
            </a:r>
            <a:r>
              <a:rPr lang="en-US" sz="3600">
                <a:solidFill>
                  <a:srgbClr val="FF0000"/>
                </a:solidFill>
              </a:rPr>
              <a:t>f</a:t>
            </a:r>
            <a:r>
              <a:rPr lang="en-US" sz="3600">
                <a:solidFill>
                  <a:srgbClr val="FF0000"/>
                </a:solidFill>
                <a:latin typeface="Calibri"/>
                <a:ea typeface="Calibri"/>
                <a:cs typeface="Calibri"/>
                <a:sym typeface="Calibri"/>
              </a:rPr>
              <a:t>ault”</a:t>
            </a:r>
            <a:endParaRPr/>
          </a:p>
          <a:p>
            <a:pPr indent="-719138" lvl="0" marL="903288" rtl="0" algn="l">
              <a:lnSpc>
                <a:spcPct val="100000"/>
              </a:lnSpc>
              <a:spcBef>
                <a:spcPts val="2000"/>
              </a:spcBef>
              <a:spcAft>
                <a:spcPts val="0"/>
              </a:spcAft>
              <a:buClr>
                <a:srgbClr val="18579B"/>
              </a:buClr>
              <a:buSzPts val="3960"/>
              <a:buFont typeface="Arial"/>
              <a:buChar char="•"/>
            </a:pPr>
            <a:r>
              <a:rPr lang="en-US" sz="3600">
                <a:solidFill>
                  <a:srgbClr val="18579B"/>
                </a:solidFill>
                <a:latin typeface="Calibri"/>
                <a:ea typeface="Calibri"/>
                <a:cs typeface="Calibri"/>
                <a:sym typeface="Calibri"/>
              </a:rPr>
              <a:t>State </a:t>
            </a:r>
            <a:r>
              <a:rPr lang="en-US" sz="3600">
                <a:solidFill>
                  <a:srgbClr val="FF0000"/>
                </a:solidFill>
                <a:latin typeface="Calibri"/>
                <a:ea typeface="Calibri"/>
                <a:cs typeface="Calibri"/>
                <a:sym typeface="Calibri"/>
              </a:rPr>
              <a:t>“2</a:t>
            </a:r>
            <a:r>
              <a:rPr baseline="30000" lang="en-US" sz="3600">
                <a:solidFill>
                  <a:srgbClr val="FF0000"/>
                </a:solidFill>
                <a:latin typeface="Calibri"/>
                <a:ea typeface="Calibri"/>
                <a:cs typeface="Calibri"/>
                <a:sym typeface="Calibri"/>
              </a:rPr>
              <a:t>nd</a:t>
            </a:r>
            <a:r>
              <a:rPr lang="en-US" sz="3600">
                <a:solidFill>
                  <a:srgbClr val="FF0000"/>
                </a:solidFill>
                <a:latin typeface="Calibri"/>
                <a:ea typeface="Calibri"/>
                <a:cs typeface="Calibri"/>
                <a:sym typeface="Calibri"/>
              </a:rPr>
              <a:t> server” </a:t>
            </a:r>
            <a:r>
              <a:rPr lang="en-US" sz="3600">
                <a:solidFill>
                  <a:srgbClr val="18579B"/>
                </a:solidFill>
                <a:latin typeface="Calibri"/>
                <a:ea typeface="Calibri"/>
                <a:cs typeface="Calibri"/>
                <a:sym typeface="Calibri"/>
              </a:rPr>
              <a:t>or </a:t>
            </a:r>
            <a:r>
              <a:rPr lang="en-US" sz="3600">
                <a:solidFill>
                  <a:srgbClr val="FF0000"/>
                </a:solidFill>
                <a:latin typeface="Calibri"/>
                <a:ea typeface="Calibri"/>
                <a:cs typeface="Calibri"/>
                <a:sym typeface="Calibri"/>
              </a:rPr>
              <a:t>“side </a:t>
            </a:r>
            <a:r>
              <a:rPr lang="en-US" sz="3600">
                <a:solidFill>
                  <a:srgbClr val="FF0000"/>
                </a:solidFill>
              </a:rPr>
              <a:t>o</a:t>
            </a:r>
            <a:r>
              <a:rPr lang="en-US" sz="3600">
                <a:solidFill>
                  <a:srgbClr val="FF0000"/>
                </a:solidFill>
                <a:latin typeface="Calibri"/>
                <a:ea typeface="Calibri"/>
                <a:cs typeface="Calibri"/>
                <a:sym typeface="Calibri"/>
              </a:rPr>
              <a:t>ut”</a:t>
            </a:r>
            <a:endParaRPr/>
          </a:p>
          <a:p>
            <a:pPr indent="-719138" lvl="0" marL="903288" rtl="0" algn="l">
              <a:lnSpc>
                <a:spcPct val="100000"/>
              </a:lnSpc>
              <a:spcBef>
                <a:spcPts val="20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Explain</a:t>
            </a:r>
            <a:r>
              <a:rPr lang="en-US" sz="3600">
                <a:solidFill>
                  <a:srgbClr val="18579B"/>
                </a:solidFill>
                <a:latin typeface="Calibri"/>
                <a:ea typeface="Calibri"/>
                <a:cs typeface="Calibri"/>
                <a:sym typeface="Calibri"/>
              </a:rPr>
              <a:t> fault as necessary</a:t>
            </a:r>
            <a:endParaRPr/>
          </a:p>
          <a:p>
            <a:pPr indent="-97790" lvl="0" marL="349250" rtl="0" algn="l">
              <a:lnSpc>
                <a:spcPct val="100000"/>
              </a:lnSpc>
              <a:spcBef>
                <a:spcPts val="2000"/>
              </a:spcBef>
              <a:spcAft>
                <a:spcPts val="0"/>
              </a:spcAft>
              <a:buClr>
                <a:srgbClr val="18579B"/>
              </a:buClr>
              <a:buSzPts val="3960"/>
              <a:buFont typeface="Arial"/>
              <a:buNone/>
            </a:pPr>
            <a:r>
              <a:t/>
            </a:r>
            <a:endParaRPr sz="3600">
              <a:solidFill>
                <a:srgbClr val="18579B"/>
              </a:solidFill>
              <a:latin typeface="Calibri"/>
              <a:ea typeface="Calibri"/>
              <a:cs typeface="Calibri"/>
              <a:sym typeface="Calibri"/>
            </a:endParaRPr>
          </a:p>
          <a:p>
            <a:pPr indent="-97790" lvl="0" marL="349250" rtl="0" algn="l">
              <a:lnSpc>
                <a:spcPct val="100000"/>
              </a:lnSpc>
              <a:spcBef>
                <a:spcPts val="2000"/>
              </a:spcBef>
              <a:spcAft>
                <a:spcPts val="0"/>
              </a:spcAft>
              <a:buClr>
                <a:srgbClr val="18579B"/>
              </a:buClr>
              <a:buSzPts val="3960"/>
              <a:buFont typeface="Arial"/>
              <a:buNone/>
            </a:pPr>
            <a:r>
              <a:t/>
            </a:r>
            <a:endParaRPr sz="3600">
              <a:latin typeface="Calibri"/>
              <a:ea typeface="Calibri"/>
              <a:cs typeface="Calibri"/>
              <a:sym typeface="Calibri"/>
            </a:endParaRPr>
          </a:p>
        </p:txBody>
      </p:sp>
      <p:sp>
        <p:nvSpPr>
          <p:cNvPr id="1050" name="Google Shape;1050;p14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4"/>
          <p:cNvSpPr txBox="1"/>
          <p:nvPr>
            <p:ph type="title"/>
          </p:nvPr>
        </p:nvSpPr>
        <p:spPr>
          <a:xfrm>
            <a:off x="838200" y="304800"/>
            <a:ext cx="10617202" cy="8382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Font typeface="Calibri"/>
              <a:buNone/>
            </a:pPr>
            <a:r>
              <a:rPr b="1" i="1" lang="en-US" sz="4400">
                <a:solidFill>
                  <a:srgbClr val="18579B"/>
                </a:solidFill>
                <a:latin typeface="Calibri"/>
                <a:ea typeface="Calibri"/>
                <a:cs typeface="Calibri"/>
                <a:sym typeface="Calibri"/>
              </a:rPr>
              <a:t>Wrong Receiver</a:t>
            </a:r>
            <a:endParaRPr/>
          </a:p>
        </p:txBody>
      </p:sp>
      <p:sp>
        <p:nvSpPr>
          <p:cNvPr id="1056" name="Google Shape;1056;p144"/>
          <p:cNvSpPr txBox="1"/>
          <p:nvPr>
            <p:ph idx="1" type="body"/>
          </p:nvPr>
        </p:nvSpPr>
        <p:spPr>
          <a:xfrm>
            <a:off x="1237544" y="1854268"/>
            <a:ext cx="9716911" cy="4343401"/>
          </a:xfrm>
          <a:prstGeom prst="rect">
            <a:avLst/>
          </a:prstGeom>
          <a:noFill/>
          <a:ln>
            <a:noFill/>
          </a:ln>
        </p:spPr>
        <p:txBody>
          <a:bodyPr anchorCtr="0" anchor="t" bIns="45700" lIns="45700" spcFirstLastPara="1" rIns="45700" wrap="square" tIns="45700">
            <a:normAutofit/>
          </a:bodyPr>
          <a:lstStyle/>
          <a:p>
            <a:pPr indent="-819150" lvl="0" marL="903288" rtl="0" algn="l">
              <a:lnSpc>
                <a:spcPct val="100000"/>
              </a:lnSpc>
              <a:spcBef>
                <a:spcPts val="0"/>
              </a:spcBef>
              <a:spcAft>
                <a:spcPts val="0"/>
              </a:spcAft>
              <a:buClr>
                <a:srgbClr val="18579B"/>
              </a:buClr>
              <a:buSzPts val="3960"/>
              <a:buFont typeface="Arial"/>
              <a:buChar char="•"/>
            </a:pPr>
            <a:r>
              <a:rPr lang="en-US" sz="3600">
                <a:solidFill>
                  <a:srgbClr val="18579B"/>
                </a:solidFill>
                <a:latin typeface="Calibri"/>
                <a:ea typeface="Calibri"/>
                <a:cs typeface="Calibri"/>
                <a:sym typeface="Calibri"/>
              </a:rPr>
              <a:t>After the ball has been </a:t>
            </a:r>
            <a:r>
              <a:rPr lang="en-US" sz="3600">
                <a:solidFill>
                  <a:srgbClr val="FF0000"/>
                </a:solidFill>
                <a:latin typeface="Calibri"/>
                <a:ea typeface="Calibri"/>
                <a:cs typeface="Calibri"/>
                <a:sym typeface="Calibri"/>
              </a:rPr>
              <a:t>hit by the returner</a:t>
            </a:r>
            <a:r>
              <a:rPr lang="en-US" sz="3600">
                <a:solidFill>
                  <a:srgbClr val="18579B"/>
                </a:solidFill>
                <a:latin typeface="Calibri"/>
                <a:ea typeface="Calibri"/>
                <a:cs typeface="Calibri"/>
                <a:sym typeface="Calibri"/>
              </a:rPr>
              <a:t>, announce, </a:t>
            </a:r>
            <a:r>
              <a:rPr lang="en-US" sz="3600">
                <a:solidFill>
                  <a:srgbClr val="FF0000"/>
                </a:solidFill>
                <a:latin typeface="Calibri"/>
                <a:ea typeface="Calibri"/>
                <a:cs typeface="Calibri"/>
                <a:sym typeface="Calibri"/>
              </a:rPr>
              <a:t>“receiver </a:t>
            </a:r>
            <a:r>
              <a:rPr lang="en-US" sz="3600">
                <a:solidFill>
                  <a:srgbClr val="FF0000"/>
                </a:solidFill>
              </a:rPr>
              <a:t>f</a:t>
            </a:r>
            <a:r>
              <a:rPr lang="en-US" sz="3600">
                <a:solidFill>
                  <a:srgbClr val="FF0000"/>
                </a:solidFill>
                <a:latin typeface="Calibri"/>
                <a:ea typeface="Calibri"/>
                <a:cs typeface="Calibri"/>
                <a:sym typeface="Calibri"/>
              </a:rPr>
              <a:t>ault”</a:t>
            </a:r>
            <a:endParaRPr/>
          </a:p>
          <a:p>
            <a:pPr indent="-819150" lvl="0" marL="903288" rtl="0" algn="l">
              <a:lnSpc>
                <a:spcPct val="100000"/>
              </a:lnSpc>
              <a:spcBef>
                <a:spcPts val="2000"/>
              </a:spcBef>
              <a:spcAft>
                <a:spcPts val="0"/>
              </a:spcAft>
              <a:buClr>
                <a:srgbClr val="18579B"/>
              </a:buClr>
              <a:buSzPts val="3960"/>
              <a:buFont typeface="Arial"/>
              <a:buChar char="•"/>
            </a:pPr>
            <a:r>
              <a:rPr lang="en-US" sz="3600">
                <a:solidFill>
                  <a:srgbClr val="18579B"/>
                </a:solidFill>
                <a:latin typeface="Calibri"/>
                <a:ea typeface="Calibri"/>
                <a:cs typeface="Calibri"/>
                <a:sym typeface="Calibri"/>
              </a:rPr>
              <a:t>State </a:t>
            </a:r>
            <a:r>
              <a:rPr lang="en-US" sz="3600">
                <a:solidFill>
                  <a:srgbClr val="FF0000"/>
                </a:solidFill>
                <a:latin typeface="Calibri"/>
                <a:ea typeface="Calibri"/>
                <a:cs typeface="Calibri"/>
                <a:sym typeface="Calibri"/>
              </a:rPr>
              <a:t>“point”</a:t>
            </a:r>
            <a:endParaRPr/>
          </a:p>
          <a:p>
            <a:pPr indent="-819150" lvl="0" marL="903288" rtl="0" algn="l">
              <a:lnSpc>
                <a:spcPct val="100000"/>
              </a:lnSpc>
              <a:spcBef>
                <a:spcPts val="20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Explain</a:t>
            </a:r>
            <a:r>
              <a:rPr lang="en-US" sz="3600">
                <a:solidFill>
                  <a:srgbClr val="18579B"/>
                </a:solidFill>
                <a:latin typeface="Calibri"/>
                <a:ea typeface="Calibri"/>
                <a:cs typeface="Calibri"/>
                <a:sym typeface="Calibri"/>
              </a:rPr>
              <a:t> </a:t>
            </a:r>
            <a:r>
              <a:rPr lang="en-US" sz="3600">
                <a:solidFill>
                  <a:srgbClr val="18579B"/>
                </a:solidFill>
              </a:rPr>
              <a:t>fault</a:t>
            </a:r>
            <a:r>
              <a:rPr lang="en-US" sz="3600">
                <a:solidFill>
                  <a:srgbClr val="18579B"/>
                </a:solidFill>
                <a:latin typeface="Calibri"/>
                <a:ea typeface="Calibri"/>
                <a:cs typeface="Calibri"/>
                <a:sym typeface="Calibri"/>
              </a:rPr>
              <a:t> as necessary </a:t>
            </a:r>
            <a:endParaRPr/>
          </a:p>
          <a:p>
            <a:pPr indent="-97790" lvl="0" marL="349250" rtl="0" algn="l">
              <a:lnSpc>
                <a:spcPct val="100000"/>
              </a:lnSpc>
              <a:spcBef>
                <a:spcPts val="2000"/>
              </a:spcBef>
              <a:spcAft>
                <a:spcPts val="0"/>
              </a:spcAft>
              <a:buClr>
                <a:srgbClr val="18579B"/>
              </a:buClr>
              <a:buSzPts val="3960"/>
              <a:buFont typeface="Arial"/>
              <a:buNone/>
            </a:pPr>
            <a:r>
              <a:t/>
            </a:r>
            <a:endParaRPr sz="3600">
              <a:solidFill>
                <a:srgbClr val="18579B"/>
              </a:solidFill>
              <a:latin typeface="Calibri"/>
              <a:ea typeface="Calibri"/>
              <a:cs typeface="Calibri"/>
              <a:sym typeface="Calibri"/>
            </a:endParaRPr>
          </a:p>
          <a:p>
            <a:pPr indent="-97790" lvl="0" marL="349250" rtl="0" algn="l">
              <a:lnSpc>
                <a:spcPct val="100000"/>
              </a:lnSpc>
              <a:spcBef>
                <a:spcPts val="2000"/>
              </a:spcBef>
              <a:spcAft>
                <a:spcPts val="0"/>
              </a:spcAft>
              <a:buClr>
                <a:srgbClr val="18579B"/>
              </a:buClr>
              <a:buSzPts val="3960"/>
              <a:buFont typeface="Arial"/>
              <a:buNone/>
            </a:pPr>
            <a:r>
              <a:t/>
            </a:r>
            <a:endParaRPr sz="3600">
              <a:solidFill>
                <a:srgbClr val="18579B"/>
              </a:solidFill>
              <a:latin typeface="Calibri"/>
              <a:ea typeface="Calibri"/>
              <a:cs typeface="Calibri"/>
              <a:sym typeface="Calibri"/>
            </a:endParaRPr>
          </a:p>
        </p:txBody>
      </p:sp>
      <p:sp>
        <p:nvSpPr>
          <p:cNvPr id="1057" name="Google Shape;1057;p14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45"/>
          <p:cNvSpPr txBox="1"/>
          <p:nvPr/>
        </p:nvSpPr>
        <p:spPr>
          <a:xfrm>
            <a:off x="113211" y="80998"/>
            <a:ext cx="11956869" cy="415498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Serving Prior to Complete Score Called</a:t>
            </a:r>
            <a:endParaRPr b="0" i="0" sz="2000" u="none" cap="none" strike="noStrike">
              <a:solidFill>
                <a:srgbClr val="000000"/>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Call </a:t>
            </a:r>
            <a:r>
              <a:rPr b="0" i="0" lang="en-US" sz="3600" u="none" cap="none" strike="noStrike">
                <a:solidFill>
                  <a:srgbClr val="FF0000"/>
                </a:solidFill>
                <a:latin typeface="Calibri"/>
                <a:ea typeface="Calibri"/>
                <a:cs typeface="Calibri"/>
                <a:sym typeface="Calibri"/>
              </a:rPr>
              <a:t>“service fault” </a:t>
            </a:r>
            <a:r>
              <a:rPr b="0" i="0" lang="en-US" sz="3600" u="none" cap="none" strike="noStrike">
                <a:solidFill>
                  <a:srgbClr val="18579B"/>
                </a:solidFill>
                <a:latin typeface="Calibri"/>
                <a:ea typeface="Calibri"/>
                <a:cs typeface="Calibri"/>
                <a:sym typeface="Calibri"/>
              </a:rPr>
              <a:t>followed by </a:t>
            </a:r>
            <a:r>
              <a:rPr b="0" i="0" lang="en-US" sz="3600" u="none" cap="none" strike="noStrike">
                <a:solidFill>
                  <a:srgbClr val="FF0000"/>
                </a:solidFill>
                <a:latin typeface="Calibri"/>
                <a:ea typeface="Calibri"/>
                <a:cs typeface="Calibri"/>
                <a:sym typeface="Calibri"/>
              </a:rPr>
              <a:t>“second server”</a:t>
            </a:r>
            <a:r>
              <a:rPr b="0" i="0" lang="en-US" sz="3600" u="none" cap="none" strike="noStrike">
                <a:solidFill>
                  <a:srgbClr val="18579B"/>
                </a:solidFill>
                <a:latin typeface="Calibri"/>
                <a:ea typeface="Calibri"/>
                <a:cs typeface="Calibri"/>
                <a:sym typeface="Calibri"/>
              </a:rPr>
              <a:t> or </a:t>
            </a:r>
            <a:r>
              <a:rPr b="0" i="0" lang="en-US" sz="3600" u="none" cap="none" strike="noStrike">
                <a:solidFill>
                  <a:srgbClr val="FF0000"/>
                </a:solidFill>
                <a:latin typeface="Calibri"/>
                <a:ea typeface="Calibri"/>
                <a:cs typeface="Calibri"/>
                <a:sym typeface="Calibri"/>
              </a:rPr>
              <a:t>“side out”</a:t>
            </a:r>
            <a:endParaRPr b="0" i="0" sz="3600" u="none" cap="none" strike="noStrike">
              <a:solidFill>
                <a:srgbClr val="FF0000"/>
              </a:solidFill>
              <a:latin typeface="Calibri"/>
              <a:ea typeface="Calibri"/>
              <a:cs typeface="Calibri"/>
              <a:sym typeface="Calibri"/>
            </a:endParaRPr>
          </a:p>
          <a:p>
            <a:pPr indent="-520700" lvl="0" marL="571500" marR="0" rtl="0" algn="l">
              <a:lnSpc>
                <a:spcPct val="100000"/>
              </a:lnSpc>
              <a:spcBef>
                <a:spcPts val="0"/>
              </a:spcBef>
              <a:spcAft>
                <a:spcPts val="0"/>
              </a:spcAft>
              <a:buClr>
                <a:srgbClr val="18579B"/>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3200"/>
              <a:buFont typeface="Calibri"/>
              <a:buNone/>
            </a:pPr>
            <a:r>
              <a:rPr b="0" i="1" lang="en-US" sz="3200" u="none" cap="none" strike="noStrike">
                <a:solidFill>
                  <a:srgbClr val="18579B"/>
                </a:solidFill>
                <a:latin typeface="Calibri"/>
                <a:ea typeface="Calibri"/>
                <a:cs typeface="Calibri"/>
                <a:sym typeface="Calibri"/>
              </a:rPr>
              <a:t>No fault if server serves </a:t>
            </a:r>
            <a:r>
              <a:rPr b="0" i="1" lang="en-US" sz="3200" u="none" cap="none" strike="noStrike">
                <a:solidFill>
                  <a:srgbClr val="FF0000"/>
                </a:solidFill>
                <a:latin typeface="Calibri"/>
                <a:ea typeface="Calibri"/>
                <a:cs typeface="Calibri"/>
                <a:sym typeface="Calibri"/>
              </a:rPr>
              <a:t>(strikes) the ball before </a:t>
            </a:r>
            <a:r>
              <a:rPr b="0" i="1" lang="en-US" sz="3200" u="none" cap="none" strike="noStrike">
                <a:solidFill>
                  <a:srgbClr val="18579B"/>
                </a:solidFill>
                <a:latin typeface="Calibri"/>
                <a:ea typeface="Calibri"/>
                <a:cs typeface="Calibri"/>
                <a:sym typeface="Calibri"/>
              </a:rPr>
              <a:t>the </a:t>
            </a:r>
            <a:r>
              <a:rPr b="0" i="1" lang="en-US" sz="3200" u="none" cap="none" strike="noStrike">
                <a:solidFill>
                  <a:srgbClr val="FF0000"/>
                </a:solidFill>
                <a:latin typeface="Calibri"/>
                <a:ea typeface="Calibri"/>
                <a:cs typeface="Calibri"/>
                <a:sym typeface="Calibri"/>
              </a:rPr>
              <a:t>start </a:t>
            </a:r>
            <a:r>
              <a:rPr b="0" i="1" lang="en-US" sz="3200" u="none" cap="none" strike="noStrike">
                <a:solidFill>
                  <a:srgbClr val="18579B"/>
                </a:solidFill>
                <a:latin typeface="Calibri"/>
                <a:ea typeface="Calibri"/>
                <a:cs typeface="Calibri"/>
                <a:sym typeface="Calibri"/>
              </a:rPr>
              <a:t>of the score being called – </a:t>
            </a:r>
            <a:r>
              <a:rPr b="0" i="1" lang="en-US" sz="3200" u="none" cap="none" strike="noStrike">
                <a:solidFill>
                  <a:srgbClr val="FF0000"/>
                </a:solidFill>
                <a:latin typeface="Calibri"/>
                <a:ea typeface="Calibri"/>
                <a:cs typeface="Calibri"/>
                <a:sym typeface="Calibri"/>
              </a:rPr>
              <a:t>replay</a:t>
            </a:r>
            <a:endParaRPr/>
          </a:p>
          <a:p>
            <a:pPr indent="0" lvl="0" marL="0" marR="0" rtl="0" algn="ctr">
              <a:lnSpc>
                <a:spcPct val="100000"/>
              </a:lnSpc>
              <a:spcBef>
                <a:spcPts val="0"/>
              </a:spcBef>
              <a:spcAft>
                <a:spcPts val="0"/>
              </a:spcAft>
              <a:buClr>
                <a:srgbClr val="18579B"/>
              </a:buClr>
              <a:buSzPts val="3200"/>
              <a:buFont typeface="Calibri"/>
              <a:buNone/>
            </a:pPr>
            <a:r>
              <a:rPr b="0" i="1" lang="en-US" sz="3200" u="none" cap="none" strike="noStrike">
                <a:solidFill>
                  <a:srgbClr val="18579B"/>
                </a:solidFill>
                <a:latin typeface="Calibri"/>
                <a:ea typeface="Calibri"/>
                <a:cs typeface="Calibri"/>
                <a:sym typeface="Calibri"/>
              </a:rPr>
              <a:t>No fault if </a:t>
            </a:r>
            <a:r>
              <a:rPr b="0" i="1" lang="en-US" sz="3200" u="none" cap="none" strike="noStrike">
                <a:solidFill>
                  <a:srgbClr val="FF0000"/>
                </a:solidFill>
                <a:latin typeface="Calibri"/>
                <a:ea typeface="Calibri"/>
                <a:cs typeface="Calibri"/>
                <a:sym typeface="Calibri"/>
              </a:rPr>
              <a:t>serving motion is started </a:t>
            </a:r>
            <a:r>
              <a:rPr b="1" i="1" lang="en-US" sz="3200" u="sng" cap="none" strike="noStrike">
                <a:solidFill>
                  <a:srgbClr val="18579B"/>
                </a:solidFill>
                <a:latin typeface="Calibri"/>
                <a:ea typeface="Calibri"/>
                <a:cs typeface="Calibri"/>
                <a:sym typeface="Calibri"/>
              </a:rPr>
              <a:t>while</a:t>
            </a:r>
            <a:r>
              <a:rPr b="0" i="1" lang="en-US" sz="3200" u="none" cap="none" strike="noStrike">
                <a:solidFill>
                  <a:srgbClr val="18579B"/>
                </a:solidFill>
                <a:latin typeface="Calibri"/>
                <a:ea typeface="Calibri"/>
                <a:cs typeface="Calibri"/>
                <a:sym typeface="Calibri"/>
              </a:rPr>
              <a:t> the score is being called!</a:t>
            </a:r>
            <a:endParaRPr/>
          </a:p>
          <a:p>
            <a:pPr indent="0" lvl="0" marL="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063" name="Google Shape;1063;p145"/>
          <p:cNvSpPr txBox="1"/>
          <p:nvPr/>
        </p:nvSpPr>
        <p:spPr>
          <a:xfrm>
            <a:off x="243841" y="3879671"/>
            <a:ext cx="9753599" cy="261610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Server Foot Faults </a:t>
            </a:r>
            <a:endParaRPr b="1"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Call “</a:t>
            </a:r>
            <a:r>
              <a:rPr b="0" i="1" lang="en-US" sz="3600" u="none" cap="none" strike="noStrike">
                <a:solidFill>
                  <a:srgbClr val="18579B"/>
                </a:solidFill>
                <a:latin typeface="Calibri"/>
                <a:ea typeface="Calibri"/>
                <a:cs typeface="Calibri"/>
                <a:sym typeface="Calibri"/>
              </a:rPr>
              <a:t>foot fault</a:t>
            </a: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immediately upon violation</a:t>
            </a:r>
            <a:r>
              <a:rPr b="0" i="0" lang="en-US" sz="3600" u="none" cap="none" strike="noStrike">
                <a:solidFill>
                  <a:srgbClr val="18579B"/>
                </a:solidFill>
                <a:latin typeface="Calibri"/>
                <a:ea typeface="Calibri"/>
                <a:cs typeface="Calibri"/>
                <a:sym typeface="Calibri"/>
              </a:rPr>
              <a:t>, followed by “second server” or “side out.”</a:t>
            </a:r>
            <a:endParaRPr b="0" i="0" sz="36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FF0000"/>
              </a:buClr>
              <a:buSzPts val="2800"/>
              <a:buFont typeface="Calibri"/>
              <a:buNone/>
            </a:pPr>
            <a:r>
              <a:rPr b="0" i="1" lang="en-US" sz="2800" u="none" cap="none" strike="noStrike">
                <a:solidFill>
                  <a:srgbClr val="FF0000"/>
                </a:solidFill>
                <a:latin typeface="Calibri"/>
                <a:ea typeface="Calibri"/>
                <a:cs typeface="Calibri"/>
                <a:sym typeface="Calibri"/>
              </a:rPr>
              <a:t>Do Not Elaborate or Debate</a:t>
            </a:r>
            <a:endParaRPr/>
          </a:p>
        </p:txBody>
      </p:sp>
      <p:sp>
        <p:nvSpPr>
          <p:cNvPr id="1064" name="Google Shape;1064;p14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46"/>
          <p:cNvSpPr txBox="1"/>
          <p:nvPr/>
        </p:nvSpPr>
        <p:spPr>
          <a:xfrm>
            <a:off x="1123405" y="1858803"/>
            <a:ext cx="9831977" cy="212365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Break/Questions</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1070" name="Google Shape;1070;p146"/>
          <p:cNvPicPr preferRelativeResize="0"/>
          <p:nvPr/>
        </p:nvPicPr>
        <p:blipFill rotWithShape="1">
          <a:blip r:embed="rId3">
            <a:alphaModFix/>
          </a:blip>
          <a:srcRect b="0" l="0" r="0" t="0"/>
          <a:stretch/>
        </p:blipFill>
        <p:spPr>
          <a:xfrm>
            <a:off x="4952563" y="3879850"/>
            <a:ext cx="2282271" cy="1430382"/>
          </a:xfrm>
          <a:prstGeom prst="rect">
            <a:avLst/>
          </a:prstGeom>
          <a:noFill/>
          <a:ln>
            <a:noFill/>
          </a:ln>
        </p:spPr>
      </p:pic>
      <p:sp>
        <p:nvSpPr>
          <p:cNvPr id="1071" name="Google Shape;1071;p14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47"/>
          <p:cNvSpPr txBox="1"/>
          <p:nvPr/>
        </p:nvSpPr>
        <p:spPr>
          <a:xfrm>
            <a:off x="1219200" y="499497"/>
            <a:ext cx="9753600" cy="483209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Stacking</a:t>
            </a:r>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444500" lvl="0" marL="5715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Concentrate </a:t>
            </a:r>
            <a:r>
              <a:rPr b="1" i="0" lang="en-US" sz="3600" u="none" cap="none" strike="noStrike">
                <a:solidFill>
                  <a:srgbClr val="18579B"/>
                </a:solidFill>
                <a:latin typeface="Calibri"/>
                <a:ea typeface="Calibri"/>
                <a:cs typeface="Calibri"/>
                <a:sym typeface="Calibri"/>
              </a:rPr>
              <a:t>Only</a:t>
            </a:r>
            <a:r>
              <a:rPr b="0" i="0" lang="en-US" sz="3600" u="none" cap="none" strike="noStrike">
                <a:solidFill>
                  <a:srgbClr val="18579B"/>
                </a:solidFill>
                <a:latin typeface="Calibri"/>
                <a:ea typeface="Calibri"/>
                <a:cs typeface="Calibri"/>
                <a:sym typeface="Calibri"/>
              </a:rPr>
              <a:t> On </a:t>
            </a:r>
            <a:r>
              <a:rPr b="0" i="0" lang="en-US" sz="3600" u="none" cap="none" strike="noStrike">
                <a:solidFill>
                  <a:srgbClr val="FF0000"/>
                </a:solidFill>
                <a:latin typeface="Calibri"/>
                <a:ea typeface="Calibri"/>
                <a:cs typeface="Calibri"/>
                <a:sym typeface="Calibri"/>
              </a:rPr>
              <a:t>Proper Server and Receiver </a:t>
            </a:r>
            <a:r>
              <a:rPr b="0" i="0" lang="en-US" sz="3600" u="none" cap="none" strike="noStrike">
                <a:solidFill>
                  <a:srgbClr val="18579B"/>
                </a:solidFill>
                <a:latin typeface="Calibri"/>
                <a:ea typeface="Calibri"/>
                <a:cs typeface="Calibri"/>
                <a:sym typeface="Calibri"/>
              </a:rPr>
              <a:t>Based On: </a:t>
            </a:r>
            <a:endParaRPr/>
          </a:p>
          <a:p>
            <a:pPr indent="-536575" lvl="1" marL="1439863"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Score</a:t>
            </a:r>
            <a:endParaRPr/>
          </a:p>
          <a:p>
            <a:pPr indent="-536575" lvl="1" marL="1439863"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Starting Server Identification</a:t>
            </a:r>
            <a:endParaRPr/>
          </a:p>
          <a:p>
            <a:pPr indent="-536575" lvl="1" marL="1439863"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Server Clip—</a:t>
            </a:r>
            <a:r>
              <a:rPr b="0" i="0" lang="en-US" sz="3600" u="none" cap="none" strike="noStrike">
                <a:solidFill>
                  <a:srgbClr val="FF0000"/>
                </a:solidFill>
                <a:latin typeface="Calibri"/>
                <a:ea typeface="Calibri"/>
                <a:cs typeface="Calibri"/>
                <a:sym typeface="Calibri"/>
              </a:rPr>
              <a:t>First (1/) Second (2\)</a:t>
            </a:r>
            <a:endParaRPr b="0" i="0" sz="3600" u="none" cap="none" strike="noStrike">
              <a:solidFill>
                <a:srgbClr val="FF0000"/>
              </a:solidFill>
              <a:latin typeface="Calibri"/>
              <a:ea typeface="Calibri"/>
              <a:cs typeface="Calibri"/>
              <a:sym typeface="Calibri"/>
            </a:endParaRPr>
          </a:p>
          <a:p>
            <a:pPr indent="-444500" lvl="0" marL="571500" marR="0" rtl="0" algn="l">
              <a:lnSpc>
                <a:spcPct val="100000"/>
              </a:lnSpc>
              <a:spcBef>
                <a:spcPts val="0"/>
              </a:spcBef>
              <a:spcAft>
                <a:spcPts val="0"/>
              </a:spcAft>
              <a:buClr>
                <a:srgbClr val="FF0000"/>
              </a:buClr>
              <a:buSzPts val="2000"/>
              <a:buFont typeface="Arial"/>
              <a:buNone/>
            </a:pPr>
            <a:r>
              <a:t/>
            </a:r>
            <a:endParaRPr b="0" i="0" sz="20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1" i="1" lang="en-US" sz="3600" u="none" cap="none" strike="noStrike">
                <a:solidFill>
                  <a:srgbClr val="FF0000"/>
                </a:solidFill>
                <a:latin typeface="Calibri"/>
                <a:ea typeface="Calibri"/>
                <a:cs typeface="Calibri"/>
                <a:sym typeface="Calibri"/>
              </a:rPr>
              <a:t>Ignore</a:t>
            </a:r>
            <a:r>
              <a:rPr b="0" i="1" lang="en-US" sz="3600" u="none" cap="none" strike="noStrike">
                <a:solidFill>
                  <a:srgbClr val="18579B"/>
                </a:solidFill>
                <a:latin typeface="Calibri"/>
                <a:ea typeface="Calibri"/>
                <a:cs typeface="Calibri"/>
                <a:sym typeface="Calibri"/>
              </a:rPr>
              <a:t> Partner Positioning</a:t>
            </a:r>
            <a:endParaRPr b="0" i="1" sz="3600" u="none" cap="none" strike="noStrike">
              <a:solidFill>
                <a:srgbClr val="18579B"/>
              </a:solidFill>
              <a:latin typeface="Calibri"/>
              <a:ea typeface="Calibri"/>
              <a:cs typeface="Calibri"/>
              <a:sym typeface="Calibri"/>
            </a:endParaRPr>
          </a:p>
        </p:txBody>
      </p:sp>
      <p:sp>
        <p:nvSpPr>
          <p:cNvPr id="1077" name="Google Shape;1077;p14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48"/>
          <p:cNvSpPr txBox="1"/>
          <p:nvPr/>
        </p:nvSpPr>
        <p:spPr>
          <a:xfrm>
            <a:off x="-91440" y="-22582"/>
            <a:ext cx="12120880" cy="156966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Stacking </a:t>
            </a:r>
            <a:endParaRPr/>
          </a:p>
          <a:p>
            <a:pPr indent="0" lvl="0" marL="0" marR="0" rtl="0" algn="ctr">
              <a:lnSpc>
                <a:spcPct val="100000"/>
              </a:lnSpc>
              <a:spcBef>
                <a:spcPts val="0"/>
              </a:spcBef>
              <a:spcAft>
                <a:spcPts val="0"/>
              </a:spcAft>
              <a:buClr>
                <a:srgbClr val="18579B"/>
              </a:buClr>
              <a:buSzPts val="2400"/>
              <a:buFont typeface="Calibri"/>
              <a:buNone/>
            </a:pPr>
            <a:r>
              <a:rPr b="1" i="1" lang="en-US" sz="2400" u="none" cap="none" strike="noStrike">
                <a:solidFill>
                  <a:srgbClr val="18579B"/>
                </a:solidFill>
                <a:latin typeface="Calibri"/>
                <a:ea typeface="Calibri"/>
                <a:cs typeface="Calibri"/>
                <a:sym typeface="Calibri"/>
              </a:rPr>
              <a:t>(Players A and D are their team’s first servers (    ) – both teams have an even score)</a:t>
            </a:r>
            <a:endParaRPr b="1" i="1" sz="44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18579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p:txBody>
      </p:sp>
      <p:sp>
        <p:nvSpPr>
          <p:cNvPr id="1083" name="Google Shape;1083;p148"/>
          <p:cNvSpPr/>
          <p:nvPr/>
        </p:nvSpPr>
        <p:spPr>
          <a:xfrm rot="-2733054">
            <a:off x="6539409" y="752203"/>
            <a:ext cx="330689" cy="238914"/>
          </a:xfrm>
          <a:prstGeom prst="mathMinus">
            <a:avLst>
              <a:gd fmla="val 30187" name="adj1"/>
            </a:avLst>
          </a:prstGeom>
          <a:solidFill>
            <a:srgbClr val="FF0000"/>
          </a:solidFill>
          <a:ln cap="flat" cmpd="sng" w="25400">
            <a:solidFill>
              <a:srgbClr val="205A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Source Sans Pro"/>
              <a:buNone/>
            </a:pPr>
            <a:r>
              <a:t/>
            </a:r>
            <a:endParaRPr b="0" i="0" sz="1800" u="none" cap="none" strike="noStrike">
              <a:solidFill>
                <a:srgbClr val="FFFFFF"/>
              </a:solidFill>
              <a:latin typeface="Calibri"/>
              <a:ea typeface="Calibri"/>
              <a:cs typeface="Calibri"/>
              <a:sym typeface="Calibri"/>
            </a:endParaRPr>
          </a:p>
        </p:txBody>
      </p:sp>
      <p:pic>
        <p:nvPicPr>
          <p:cNvPr id="1084" name="Google Shape;1084;p148"/>
          <p:cNvPicPr preferRelativeResize="0"/>
          <p:nvPr/>
        </p:nvPicPr>
        <p:blipFill rotWithShape="1">
          <a:blip r:embed="rId3">
            <a:alphaModFix/>
          </a:blip>
          <a:srcRect b="0" l="0" r="0" t="0"/>
          <a:stretch/>
        </p:blipFill>
        <p:spPr>
          <a:xfrm>
            <a:off x="205780" y="1398374"/>
            <a:ext cx="2548476" cy="5206174"/>
          </a:xfrm>
          <a:prstGeom prst="rect">
            <a:avLst/>
          </a:prstGeom>
          <a:noFill/>
          <a:ln>
            <a:noFill/>
          </a:ln>
        </p:spPr>
      </p:pic>
      <p:pic>
        <p:nvPicPr>
          <p:cNvPr id="1085" name="Google Shape;1085;p148"/>
          <p:cNvPicPr preferRelativeResize="0"/>
          <p:nvPr/>
        </p:nvPicPr>
        <p:blipFill rotWithShape="1">
          <a:blip r:embed="rId4">
            <a:alphaModFix/>
          </a:blip>
          <a:srcRect b="0" l="0" r="0" t="0"/>
          <a:stretch/>
        </p:blipFill>
        <p:spPr>
          <a:xfrm>
            <a:off x="2754256" y="1277505"/>
            <a:ext cx="2965666" cy="5327043"/>
          </a:xfrm>
          <a:prstGeom prst="rect">
            <a:avLst/>
          </a:prstGeom>
          <a:noFill/>
          <a:ln>
            <a:noFill/>
          </a:ln>
        </p:spPr>
      </p:pic>
      <p:pic>
        <p:nvPicPr>
          <p:cNvPr id="1086" name="Google Shape;1086;p148"/>
          <p:cNvPicPr preferRelativeResize="0"/>
          <p:nvPr/>
        </p:nvPicPr>
        <p:blipFill rotWithShape="1">
          <a:blip r:embed="rId5">
            <a:alphaModFix/>
          </a:blip>
          <a:srcRect b="0" l="0" r="0" t="0"/>
          <a:stretch/>
        </p:blipFill>
        <p:spPr>
          <a:xfrm>
            <a:off x="5333619" y="979304"/>
            <a:ext cx="3552037" cy="5695940"/>
          </a:xfrm>
          <a:prstGeom prst="rect">
            <a:avLst/>
          </a:prstGeom>
          <a:noFill/>
          <a:ln>
            <a:noFill/>
          </a:ln>
        </p:spPr>
      </p:pic>
      <p:pic>
        <p:nvPicPr>
          <p:cNvPr id="1087" name="Google Shape;1087;p148"/>
          <p:cNvPicPr preferRelativeResize="0"/>
          <p:nvPr/>
        </p:nvPicPr>
        <p:blipFill rotWithShape="1">
          <a:blip r:embed="rId6">
            <a:alphaModFix/>
          </a:blip>
          <a:srcRect b="0" l="0" r="0" t="0"/>
          <a:stretch/>
        </p:blipFill>
        <p:spPr>
          <a:xfrm>
            <a:off x="8743642" y="979304"/>
            <a:ext cx="3238460" cy="5723372"/>
          </a:xfrm>
          <a:prstGeom prst="rect">
            <a:avLst/>
          </a:prstGeom>
          <a:noFill/>
          <a:ln>
            <a:noFill/>
          </a:ln>
        </p:spPr>
      </p:pic>
      <p:sp>
        <p:nvSpPr>
          <p:cNvPr id="1088" name="Google Shape;1088;p148"/>
          <p:cNvSpPr/>
          <p:nvPr/>
        </p:nvSpPr>
        <p:spPr>
          <a:xfrm rot="4193430">
            <a:off x="736728" y="3725705"/>
            <a:ext cx="1646888" cy="235131"/>
          </a:xfrm>
          <a:prstGeom prst="rightArrow">
            <a:avLst>
              <a:gd fmla="val 50000" name="adj1"/>
              <a:gd fmla="val 50000" name="adj2"/>
            </a:avLst>
          </a:prstGeom>
          <a:solidFill>
            <a:srgbClr val="FFFF00"/>
          </a:solidFill>
          <a:ln cap="flat" cmpd="sng" w="25400">
            <a:solidFill>
              <a:srgbClr val="FFFF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089" name="Google Shape;1089;p148"/>
          <p:cNvSpPr/>
          <p:nvPr/>
        </p:nvSpPr>
        <p:spPr>
          <a:xfrm rot="4318882">
            <a:off x="3402123" y="3709709"/>
            <a:ext cx="1646888" cy="235131"/>
          </a:xfrm>
          <a:prstGeom prst="rightArrow">
            <a:avLst>
              <a:gd fmla="val 50000" name="adj1"/>
              <a:gd fmla="val 50000" name="adj2"/>
            </a:avLst>
          </a:prstGeom>
          <a:solidFill>
            <a:srgbClr val="FFFF00"/>
          </a:solidFill>
          <a:ln cap="flat" cmpd="sng" w="25400">
            <a:solidFill>
              <a:srgbClr val="FFFF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090" name="Google Shape;1090;p148"/>
          <p:cNvSpPr/>
          <p:nvPr/>
        </p:nvSpPr>
        <p:spPr>
          <a:xfrm rot="-6462212">
            <a:off x="6488553" y="4297690"/>
            <a:ext cx="1646888" cy="235131"/>
          </a:xfrm>
          <a:prstGeom prst="rightArrow">
            <a:avLst>
              <a:gd fmla="val 50000" name="adj1"/>
              <a:gd fmla="val 50000" name="adj2"/>
            </a:avLst>
          </a:prstGeom>
          <a:solidFill>
            <a:srgbClr val="FFFF00"/>
          </a:solidFill>
          <a:ln cap="flat" cmpd="sng" w="25400">
            <a:solidFill>
              <a:srgbClr val="FFFF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091" name="Google Shape;1091;p14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49"/>
          <p:cNvSpPr txBox="1"/>
          <p:nvPr>
            <p:ph type="title"/>
          </p:nvPr>
        </p:nvSpPr>
        <p:spPr>
          <a:xfrm>
            <a:off x="732367" y="107576"/>
            <a:ext cx="10723035" cy="806823"/>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b="1" i="1" lang="en-US" sz="4800" u="none" cap="none" strike="noStrike">
                <a:solidFill>
                  <a:srgbClr val="18579B"/>
                </a:solidFill>
                <a:latin typeface="Calibri"/>
                <a:ea typeface="Calibri"/>
                <a:cs typeface="Calibri"/>
                <a:sym typeface="Calibri"/>
              </a:rPr>
              <a:t>Stacking – Serving Team</a:t>
            </a:r>
            <a:endParaRPr/>
          </a:p>
        </p:txBody>
      </p:sp>
      <p:sp>
        <p:nvSpPr>
          <p:cNvPr id="1097" name="Google Shape;1097;p14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098" name="Google Shape;1098;p149"/>
          <p:cNvPicPr preferRelativeResize="0"/>
          <p:nvPr/>
        </p:nvPicPr>
        <p:blipFill rotWithShape="1">
          <a:blip r:embed="rId3">
            <a:alphaModFix/>
          </a:blip>
          <a:srcRect b="0" l="0" r="0" t="0"/>
          <a:stretch/>
        </p:blipFill>
        <p:spPr>
          <a:xfrm>
            <a:off x="499471" y="914399"/>
            <a:ext cx="4946290" cy="2607950"/>
          </a:xfrm>
          <a:prstGeom prst="rect">
            <a:avLst/>
          </a:prstGeom>
          <a:noFill/>
          <a:ln>
            <a:noFill/>
          </a:ln>
        </p:spPr>
      </p:pic>
      <p:pic>
        <p:nvPicPr>
          <p:cNvPr id="1099" name="Google Shape;1099;p149"/>
          <p:cNvPicPr preferRelativeResize="0"/>
          <p:nvPr/>
        </p:nvPicPr>
        <p:blipFill rotWithShape="1">
          <a:blip r:embed="rId4">
            <a:alphaModFix/>
          </a:blip>
          <a:srcRect b="0" l="0" r="0" t="0"/>
          <a:stretch/>
        </p:blipFill>
        <p:spPr>
          <a:xfrm>
            <a:off x="499470" y="3779520"/>
            <a:ext cx="4946290" cy="2746731"/>
          </a:xfrm>
          <a:prstGeom prst="rect">
            <a:avLst/>
          </a:prstGeom>
          <a:noFill/>
          <a:ln>
            <a:noFill/>
          </a:ln>
        </p:spPr>
      </p:pic>
      <p:pic>
        <p:nvPicPr>
          <p:cNvPr id="1100" name="Google Shape;1100;p149"/>
          <p:cNvPicPr preferRelativeResize="0"/>
          <p:nvPr/>
        </p:nvPicPr>
        <p:blipFill rotWithShape="1">
          <a:blip r:embed="rId5">
            <a:alphaModFix/>
          </a:blip>
          <a:srcRect b="0" l="0" r="0" t="0"/>
          <a:stretch/>
        </p:blipFill>
        <p:spPr>
          <a:xfrm>
            <a:off x="6014669" y="3779520"/>
            <a:ext cx="5205189" cy="2746732"/>
          </a:xfrm>
          <a:prstGeom prst="rect">
            <a:avLst/>
          </a:prstGeom>
          <a:noFill/>
          <a:ln>
            <a:noFill/>
          </a:ln>
        </p:spPr>
      </p:pic>
      <p:pic>
        <p:nvPicPr>
          <p:cNvPr id="1101" name="Google Shape;1101;p149"/>
          <p:cNvPicPr preferRelativeResize="0"/>
          <p:nvPr/>
        </p:nvPicPr>
        <p:blipFill rotWithShape="1">
          <a:blip r:embed="rId6">
            <a:alphaModFix/>
          </a:blip>
          <a:srcRect b="0" l="0" r="0" t="0"/>
          <a:stretch/>
        </p:blipFill>
        <p:spPr>
          <a:xfrm>
            <a:off x="6014669" y="914398"/>
            <a:ext cx="5205189" cy="260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941428" y="116806"/>
            <a:ext cx="8305967" cy="850348"/>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Font typeface="Calibri"/>
              <a:buNone/>
            </a:pPr>
            <a:r>
              <a:rPr lang="en-US" sz="4400">
                <a:latin typeface="Calibri"/>
                <a:ea typeface="Calibri"/>
                <a:cs typeface="Calibri"/>
                <a:sym typeface="Calibri"/>
              </a:rPr>
              <a:t>Primary Responsibilities </a:t>
            </a:r>
            <a:r>
              <a:rPr lang="en-US" sz="2800">
                <a:solidFill>
                  <a:srgbClr val="18579B"/>
                </a:solidFill>
                <a:latin typeface="Calibri"/>
                <a:ea typeface="Calibri"/>
                <a:cs typeface="Calibri"/>
                <a:sym typeface="Calibri"/>
              </a:rPr>
              <a:t>(cont’d)</a:t>
            </a:r>
            <a:endParaRPr/>
          </a:p>
        </p:txBody>
      </p:sp>
      <p:sp>
        <p:nvSpPr>
          <p:cNvPr id="154" name="Google Shape;154;p15"/>
          <p:cNvSpPr txBox="1"/>
          <p:nvPr>
            <p:ph idx="1" type="body"/>
          </p:nvPr>
        </p:nvSpPr>
        <p:spPr>
          <a:xfrm>
            <a:off x="1045030" y="1052537"/>
            <a:ext cx="9753599" cy="5571575"/>
          </a:xfrm>
          <a:prstGeom prst="rect">
            <a:avLst/>
          </a:prstGeom>
          <a:noFill/>
          <a:ln>
            <a:noFill/>
          </a:ln>
        </p:spPr>
        <p:txBody>
          <a:bodyPr anchorCtr="0" anchor="t" bIns="45700" lIns="45700" spcFirstLastPara="1" rIns="45700" wrap="square" tIns="45700">
            <a:normAutofit/>
          </a:bodyPr>
          <a:lstStyle/>
          <a:p>
            <a:pPr indent="-719138" lvl="0" marL="719138" rtl="0" algn="l">
              <a:lnSpc>
                <a:spcPct val="100000"/>
              </a:lnSpc>
              <a:spcBef>
                <a:spcPts val="0"/>
              </a:spcBef>
              <a:spcAft>
                <a:spcPts val="0"/>
              </a:spcAft>
              <a:buClr>
                <a:srgbClr val="18579B"/>
              </a:buClr>
              <a:buSzPts val="3600"/>
              <a:buFont typeface="Arial"/>
              <a:buChar char="•"/>
            </a:pPr>
            <a:r>
              <a:rPr lang="en-US">
                <a:latin typeface="Calibri"/>
                <a:ea typeface="Calibri"/>
                <a:cs typeface="Calibri"/>
                <a:sym typeface="Calibri"/>
              </a:rPr>
              <a:t>Keep Match Moving </a:t>
            </a:r>
            <a:r>
              <a:rPr lang="en-US">
                <a:solidFill>
                  <a:srgbClr val="FF0000"/>
                </a:solidFill>
                <a:latin typeface="Calibri"/>
                <a:ea typeface="Calibri"/>
                <a:cs typeface="Calibri"/>
                <a:sym typeface="Calibri"/>
              </a:rPr>
              <a:t>Efficiently</a:t>
            </a:r>
            <a:endParaRPr/>
          </a:p>
          <a:p>
            <a:pPr indent="-719138" lvl="0" marL="719138" rtl="0" algn="l">
              <a:lnSpc>
                <a:spcPct val="100000"/>
              </a:lnSpc>
              <a:spcBef>
                <a:spcPts val="2000"/>
              </a:spcBef>
              <a:spcAft>
                <a:spcPts val="0"/>
              </a:spcAft>
              <a:buClr>
                <a:srgbClr val="FF0000"/>
              </a:buClr>
              <a:buSzPts val="3600"/>
              <a:buFont typeface="Arial"/>
              <a:buChar char="•"/>
            </a:pPr>
            <a:r>
              <a:rPr lang="en-US">
                <a:solidFill>
                  <a:srgbClr val="FF0000"/>
                </a:solidFill>
                <a:latin typeface="Calibri"/>
                <a:ea typeface="Calibri"/>
                <a:cs typeface="Calibri"/>
                <a:sym typeface="Calibri"/>
              </a:rPr>
              <a:t>Recognize </a:t>
            </a:r>
            <a:r>
              <a:rPr lang="en-US">
                <a:latin typeface="Calibri"/>
                <a:ea typeface="Calibri"/>
                <a:cs typeface="Calibri"/>
                <a:sym typeface="Calibri"/>
              </a:rPr>
              <a:t>Violations, Apply Rules &amp; Resolve Disputes</a:t>
            </a:r>
            <a:endParaRPr/>
          </a:p>
          <a:p>
            <a:pPr indent="-719138" lvl="0" marL="719138" rtl="0" algn="l">
              <a:lnSpc>
                <a:spcPct val="100000"/>
              </a:lnSpc>
              <a:spcBef>
                <a:spcPts val="2000"/>
              </a:spcBef>
              <a:spcAft>
                <a:spcPts val="0"/>
              </a:spcAft>
              <a:buClr>
                <a:srgbClr val="18579B"/>
              </a:buClr>
              <a:buSzPts val="3600"/>
              <a:buFont typeface="Arial"/>
              <a:buChar char="•"/>
            </a:pPr>
            <a:r>
              <a:rPr lang="en-US">
                <a:latin typeface="Calibri"/>
                <a:ea typeface="Calibri"/>
                <a:cs typeface="Calibri"/>
                <a:sym typeface="Calibri"/>
              </a:rPr>
              <a:t>Rule On Line Calls </a:t>
            </a:r>
            <a:r>
              <a:rPr b="1" lang="en-US" u="sng">
                <a:solidFill>
                  <a:srgbClr val="FF0000"/>
                </a:solidFill>
                <a:latin typeface="Calibri"/>
                <a:ea typeface="Calibri"/>
                <a:cs typeface="Calibri"/>
                <a:sym typeface="Calibri"/>
              </a:rPr>
              <a:t>Only</a:t>
            </a:r>
            <a:r>
              <a:rPr lang="en-US">
                <a:latin typeface="Calibri"/>
                <a:ea typeface="Calibri"/>
                <a:cs typeface="Calibri"/>
                <a:sym typeface="Calibri"/>
              </a:rPr>
              <a:t> </a:t>
            </a:r>
            <a:r>
              <a:rPr i="1" lang="en-US">
                <a:latin typeface="Calibri"/>
                <a:ea typeface="Calibri"/>
                <a:cs typeface="Calibri"/>
                <a:sym typeface="Calibri"/>
              </a:rPr>
              <a:t>When Appealed By A Player </a:t>
            </a:r>
            <a:r>
              <a:rPr i="1" lang="en-US" sz="2800">
                <a:latin typeface="Calibri"/>
                <a:ea typeface="Calibri"/>
                <a:cs typeface="Calibri"/>
                <a:sym typeface="Calibri"/>
              </a:rPr>
              <a:t>(unless a line judge’s view is blocked and the referee clearly saw the ball as “in” or “out”)</a:t>
            </a:r>
            <a:endParaRPr i="1" sz="2800">
              <a:latin typeface="Calibri"/>
              <a:ea typeface="Calibri"/>
              <a:cs typeface="Calibri"/>
              <a:sym typeface="Calibri"/>
            </a:endParaRPr>
          </a:p>
          <a:p>
            <a:pPr indent="-719138" lvl="0" marL="719138" rtl="0" algn="l">
              <a:lnSpc>
                <a:spcPct val="100000"/>
              </a:lnSpc>
              <a:spcBef>
                <a:spcPts val="2000"/>
              </a:spcBef>
              <a:spcAft>
                <a:spcPts val="0"/>
              </a:spcAft>
              <a:buClr>
                <a:srgbClr val="18579B"/>
              </a:buClr>
              <a:buSzPts val="3600"/>
              <a:buFont typeface="Arial"/>
              <a:buChar char="•"/>
            </a:pPr>
            <a:r>
              <a:rPr lang="en-US"/>
              <a:t>Issue &amp; Track </a:t>
            </a:r>
            <a:r>
              <a:rPr lang="en-US">
                <a:solidFill>
                  <a:srgbClr val="FF0000"/>
                </a:solidFill>
              </a:rPr>
              <a:t>Warnings/Fouls </a:t>
            </a:r>
            <a:endParaRPr/>
          </a:p>
          <a:p>
            <a:pPr indent="-719138" lvl="0" marL="719138" rtl="0" algn="l">
              <a:lnSpc>
                <a:spcPct val="100000"/>
              </a:lnSpc>
              <a:spcBef>
                <a:spcPts val="2000"/>
              </a:spcBef>
              <a:spcAft>
                <a:spcPts val="0"/>
              </a:spcAft>
              <a:buClr>
                <a:srgbClr val="18579B"/>
              </a:buClr>
              <a:buSzPts val="3600"/>
              <a:buFont typeface="Arial"/>
              <a:buChar char="•"/>
            </a:pPr>
            <a:r>
              <a:rPr lang="en-US">
                <a:solidFill>
                  <a:srgbClr val="18579B"/>
                </a:solidFill>
              </a:rPr>
              <a:t>Ensure Court is </a:t>
            </a:r>
            <a:r>
              <a:rPr lang="en-US">
                <a:solidFill>
                  <a:srgbClr val="FF0000"/>
                </a:solidFill>
              </a:rPr>
              <a:t>Safe for Play</a:t>
            </a:r>
            <a:endParaRPr/>
          </a:p>
        </p:txBody>
      </p:sp>
      <p:sp>
        <p:nvSpPr>
          <p:cNvPr id="155" name="Google Shape;155;p1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0"/>
          <p:cNvSpPr txBox="1"/>
          <p:nvPr>
            <p:ph type="title"/>
          </p:nvPr>
        </p:nvSpPr>
        <p:spPr>
          <a:xfrm>
            <a:off x="734482" y="80998"/>
            <a:ext cx="10723035" cy="806823"/>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b="1" i="1" lang="en-US" sz="4800" u="none" cap="none" strike="noStrike">
                <a:solidFill>
                  <a:srgbClr val="18579B"/>
                </a:solidFill>
                <a:latin typeface="Calibri"/>
                <a:ea typeface="Calibri"/>
                <a:cs typeface="Calibri"/>
                <a:sym typeface="Calibri"/>
              </a:rPr>
              <a:t>Stacking – </a:t>
            </a:r>
            <a:r>
              <a:rPr b="1" i="1" lang="en-US" sz="4800">
                <a:solidFill>
                  <a:srgbClr val="18579B"/>
                </a:solidFill>
                <a:latin typeface="Calibri"/>
                <a:ea typeface="Calibri"/>
                <a:cs typeface="Calibri"/>
                <a:sym typeface="Calibri"/>
              </a:rPr>
              <a:t>Receiving Team</a:t>
            </a:r>
            <a:endParaRPr/>
          </a:p>
        </p:txBody>
      </p:sp>
      <p:sp>
        <p:nvSpPr>
          <p:cNvPr id="1107" name="Google Shape;1107;p15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108" name="Google Shape;1108;p150"/>
          <p:cNvPicPr preferRelativeResize="0"/>
          <p:nvPr/>
        </p:nvPicPr>
        <p:blipFill rotWithShape="1">
          <a:blip r:embed="rId3">
            <a:alphaModFix/>
          </a:blip>
          <a:srcRect b="0" l="0" r="0" t="0"/>
          <a:stretch/>
        </p:blipFill>
        <p:spPr>
          <a:xfrm>
            <a:off x="499470" y="826685"/>
            <a:ext cx="4946290" cy="2746731"/>
          </a:xfrm>
          <a:prstGeom prst="rect">
            <a:avLst/>
          </a:prstGeom>
          <a:noFill/>
          <a:ln>
            <a:noFill/>
          </a:ln>
        </p:spPr>
      </p:pic>
      <p:pic>
        <p:nvPicPr>
          <p:cNvPr id="1109" name="Google Shape;1109;p150"/>
          <p:cNvPicPr preferRelativeResize="0"/>
          <p:nvPr/>
        </p:nvPicPr>
        <p:blipFill rotWithShape="1">
          <a:blip r:embed="rId4">
            <a:alphaModFix/>
          </a:blip>
          <a:srcRect b="0" l="0" r="0" t="0"/>
          <a:stretch/>
        </p:blipFill>
        <p:spPr>
          <a:xfrm>
            <a:off x="6014668" y="831556"/>
            <a:ext cx="5205189" cy="2758259"/>
          </a:xfrm>
          <a:prstGeom prst="rect">
            <a:avLst/>
          </a:prstGeom>
          <a:noFill/>
          <a:ln>
            <a:noFill/>
          </a:ln>
        </p:spPr>
      </p:pic>
      <p:pic>
        <p:nvPicPr>
          <p:cNvPr id="1110" name="Google Shape;1110;p150"/>
          <p:cNvPicPr preferRelativeResize="0"/>
          <p:nvPr/>
        </p:nvPicPr>
        <p:blipFill rotWithShape="1">
          <a:blip r:embed="rId5">
            <a:alphaModFix/>
          </a:blip>
          <a:srcRect b="0" l="0" r="0" t="0"/>
          <a:stretch/>
        </p:blipFill>
        <p:spPr>
          <a:xfrm>
            <a:off x="499470" y="3812904"/>
            <a:ext cx="4946290" cy="2645326"/>
          </a:xfrm>
          <a:prstGeom prst="rect">
            <a:avLst/>
          </a:prstGeom>
          <a:noFill/>
          <a:ln>
            <a:noFill/>
          </a:ln>
        </p:spPr>
      </p:pic>
      <p:pic>
        <p:nvPicPr>
          <p:cNvPr id="1111" name="Google Shape;1111;p150"/>
          <p:cNvPicPr preferRelativeResize="0"/>
          <p:nvPr/>
        </p:nvPicPr>
        <p:blipFill rotWithShape="1">
          <a:blip r:embed="rId6">
            <a:alphaModFix/>
          </a:blip>
          <a:srcRect b="0" l="0" r="0" t="0"/>
          <a:stretch/>
        </p:blipFill>
        <p:spPr>
          <a:xfrm>
            <a:off x="6014668" y="3774317"/>
            <a:ext cx="5223987" cy="268391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51"/>
          <p:cNvSpPr txBox="1"/>
          <p:nvPr>
            <p:ph type="title"/>
          </p:nvPr>
        </p:nvSpPr>
        <p:spPr>
          <a:xfrm>
            <a:off x="734482" y="80998"/>
            <a:ext cx="10723035" cy="806823"/>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b="1" i="1" lang="en-US" sz="4800">
                <a:solidFill>
                  <a:srgbClr val="18579B"/>
                </a:solidFill>
                <a:latin typeface="Calibri"/>
                <a:ea typeface="Calibri"/>
                <a:cs typeface="Calibri"/>
                <a:sym typeface="Calibri"/>
              </a:rPr>
              <a:t>Switching</a:t>
            </a:r>
            <a:r>
              <a:rPr b="1" i="1" lang="en-US" sz="4800" u="none" cap="none" strike="noStrike">
                <a:solidFill>
                  <a:srgbClr val="18579B"/>
                </a:solidFill>
                <a:latin typeface="Calibri"/>
                <a:ea typeface="Calibri"/>
                <a:cs typeface="Calibri"/>
                <a:sym typeface="Calibri"/>
              </a:rPr>
              <a:t> – </a:t>
            </a:r>
            <a:r>
              <a:rPr b="1" i="1" lang="en-US" sz="4800">
                <a:solidFill>
                  <a:srgbClr val="18579B"/>
                </a:solidFill>
                <a:latin typeface="Calibri"/>
                <a:ea typeface="Calibri"/>
                <a:cs typeface="Calibri"/>
                <a:sym typeface="Calibri"/>
              </a:rPr>
              <a:t>Receiving Team</a:t>
            </a:r>
            <a:endParaRPr/>
          </a:p>
        </p:txBody>
      </p:sp>
      <p:sp>
        <p:nvSpPr>
          <p:cNvPr id="1117" name="Google Shape;1117;p15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118" name="Google Shape;1118;p151"/>
          <p:cNvPicPr preferRelativeResize="0"/>
          <p:nvPr/>
        </p:nvPicPr>
        <p:blipFill rotWithShape="1">
          <a:blip r:embed="rId3">
            <a:alphaModFix/>
          </a:blip>
          <a:srcRect b="0" l="0" r="0" t="0"/>
          <a:stretch/>
        </p:blipFill>
        <p:spPr>
          <a:xfrm>
            <a:off x="1820670" y="1237951"/>
            <a:ext cx="8303378" cy="438209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52"/>
          <p:cNvSpPr txBox="1"/>
          <p:nvPr/>
        </p:nvSpPr>
        <p:spPr>
          <a:xfrm>
            <a:off x="1219200" y="234675"/>
            <a:ext cx="9753600" cy="612475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NVZ Violations</a:t>
            </a:r>
            <a:endParaRPr b="0" i="0" sz="4400" u="none" cap="none" strike="noStrike">
              <a:solidFill>
                <a:srgbClr val="000000"/>
              </a:solidFill>
              <a:latin typeface="Calibri"/>
              <a:ea typeface="Calibri"/>
              <a:cs typeface="Calibri"/>
              <a:sym typeface="Calibri"/>
            </a:endParaRPr>
          </a:p>
          <a:p>
            <a:pPr indent="-444500" lvl="0" marL="5715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1" i="0" lang="en-US" sz="3600" u="none" cap="none" strike="noStrike">
                <a:solidFill>
                  <a:srgbClr val="FF0000"/>
                </a:solidFill>
                <a:latin typeface="Calibri"/>
                <a:ea typeface="Calibri"/>
                <a:cs typeface="Calibri"/>
                <a:sym typeface="Calibri"/>
              </a:rPr>
              <a:t>Your Primary Responsibility</a:t>
            </a:r>
            <a:endParaRPr b="0" i="0" sz="3600" u="none" cap="none" strike="noStrike">
              <a:solidFill>
                <a:srgbClr val="FF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Prior to, During or Following a Volley</a:t>
            </a:r>
            <a:endParaRPr/>
          </a:p>
          <a:p>
            <a:pPr indent="-704850" lvl="1" marL="1608138"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Anything the Player is </a:t>
            </a:r>
            <a:r>
              <a:rPr b="0" i="0" lang="en-US" sz="3600" u="none" cap="none" strike="noStrike">
                <a:solidFill>
                  <a:srgbClr val="FF0000"/>
                </a:solidFill>
                <a:latin typeface="Calibri"/>
                <a:ea typeface="Calibri"/>
                <a:cs typeface="Calibri"/>
                <a:sym typeface="Calibri"/>
              </a:rPr>
              <a:t>Wearing, Carrying  </a:t>
            </a:r>
            <a:r>
              <a:rPr b="0" i="0" lang="en-US" sz="3600" u="none" cap="none" strike="noStrike">
                <a:solidFill>
                  <a:srgbClr val="18579B"/>
                </a:solidFill>
                <a:latin typeface="Calibri"/>
                <a:ea typeface="Calibri"/>
                <a:cs typeface="Calibri"/>
                <a:sym typeface="Calibri"/>
              </a:rPr>
              <a:t>or </a:t>
            </a:r>
            <a:r>
              <a:rPr b="0" i="0" lang="en-US" sz="3600" u="none" cap="none" strike="noStrike">
                <a:solidFill>
                  <a:srgbClr val="FF0000"/>
                </a:solidFill>
                <a:latin typeface="Calibri"/>
                <a:ea typeface="Calibri"/>
                <a:cs typeface="Calibri"/>
                <a:sym typeface="Calibri"/>
              </a:rPr>
              <a:t>is Contacting</a:t>
            </a:r>
            <a:r>
              <a:rPr b="0" i="0" lang="en-US" sz="3600" u="none" cap="none" strike="noStrike">
                <a:solidFill>
                  <a:srgbClr val="18579B"/>
                </a:solidFill>
                <a:latin typeface="Calibri"/>
                <a:ea typeface="Calibri"/>
                <a:cs typeface="Calibri"/>
                <a:sym typeface="Calibri"/>
              </a:rPr>
              <a:t>, touches the NVZ</a:t>
            </a:r>
            <a:endParaRPr/>
          </a:p>
          <a:p>
            <a:pPr indent="-704850" lvl="1" marL="1608138"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Watch Momentum Closely</a:t>
            </a:r>
            <a:endParaRPr b="0" i="0" sz="3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1" i="0" lang="en-US" sz="3600" u="none" cap="none" strike="noStrike">
                <a:solidFill>
                  <a:srgbClr val="18579B"/>
                </a:solidFill>
                <a:latin typeface="Calibri"/>
                <a:ea typeface="Calibri"/>
                <a:cs typeface="Calibri"/>
                <a:sym typeface="Calibri"/>
              </a:rPr>
              <a:t>Call Fault Immediately </a:t>
            </a:r>
            <a:r>
              <a:rPr b="0" i="0" lang="en-US" sz="3600" u="none" cap="none" strike="noStrike">
                <a:solidFill>
                  <a:srgbClr val="18579B"/>
                </a:solidFill>
                <a:latin typeface="Calibri"/>
                <a:ea typeface="Calibri"/>
                <a:cs typeface="Calibri"/>
                <a:sym typeface="Calibri"/>
              </a:rPr>
              <a:t>– if you </a:t>
            </a:r>
            <a:r>
              <a:rPr b="0" i="0" lang="en-US" sz="3600" u="none" cap="none" strike="noStrike">
                <a:solidFill>
                  <a:srgbClr val="FF0000"/>
                </a:solidFill>
                <a:latin typeface="Calibri"/>
                <a:ea typeface="Calibri"/>
                <a:cs typeface="Calibri"/>
                <a:sym typeface="Calibri"/>
              </a:rPr>
              <a:t>saw </a:t>
            </a:r>
            <a:r>
              <a:rPr b="0" i="0" lang="en-US" sz="3600" u="none" cap="none" strike="noStrike">
                <a:solidFill>
                  <a:srgbClr val="18579B"/>
                </a:solidFill>
                <a:latin typeface="Calibri"/>
                <a:ea typeface="Calibri"/>
                <a:cs typeface="Calibri"/>
                <a:sym typeface="Calibri"/>
              </a:rPr>
              <a:t>a violation     		</a:t>
            </a:r>
            <a:r>
              <a:rPr b="0" i="0" lang="en-US" sz="3600" u="none" cap="none" strike="noStrike">
                <a:solidFill>
                  <a:srgbClr val="FF0000"/>
                </a:solidFill>
                <a:latin typeface="Calibri"/>
                <a:ea typeface="Calibri"/>
                <a:cs typeface="Calibri"/>
                <a:sym typeface="Calibri"/>
              </a:rPr>
              <a:t>but didn’t call it </a:t>
            </a:r>
            <a:r>
              <a:rPr b="0" i="0" lang="en-US" sz="3600" u="none" cap="none" strike="noStrike">
                <a:solidFill>
                  <a:srgbClr val="18579B"/>
                </a:solidFill>
                <a:latin typeface="Calibri"/>
                <a:ea typeface="Calibri"/>
                <a:cs typeface="Calibri"/>
                <a:sym typeface="Calibri"/>
              </a:rPr>
              <a:t>and the rally continues, still 				</a:t>
            </a:r>
            <a:r>
              <a:rPr b="0" i="0" lang="en-US" sz="3600" u="none" cap="none" strike="noStrike">
                <a:solidFill>
                  <a:srgbClr val="FF0000"/>
                </a:solidFill>
                <a:latin typeface="Calibri"/>
                <a:ea typeface="Calibri"/>
                <a:cs typeface="Calibri"/>
                <a:sym typeface="Calibri"/>
              </a:rPr>
              <a:t>call it once you realize it.</a:t>
            </a:r>
            <a:endParaRPr/>
          </a:p>
        </p:txBody>
      </p:sp>
      <p:sp>
        <p:nvSpPr>
          <p:cNvPr id="1124" name="Google Shape;1124;p15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3"/>
          <p:cNvSpPr txBox="1"/>
          <p:nvPr/>
        </p:nvSpPr>
        <p:spPr>
          <a:xfrm>
            <a:off x="1219200" y="659011"/>
            <a:ext cx="9753600" cy="427809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NVZ Shots</a:t>
            </a:r>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620713" lvl="0" marL="804863" marR="0" rtl="0" algn="l">
              <a:lnSpc>
                <a:spcPct val="100000"/>
              </a:lnSpc>
              <a:spcBef>
                <a:spcPts val="0"/>
              </a:spcBef>
              <a:spcAft>
                <a:spcPts val="0"/>
              </a:spcAft>
              <a:buClr>
                <a:srgbClr val="FF0000"/>
              </a:buClr>
              <a:buSzPts val="3600"/>
              <a:buFont typeface="Arial"/>
              <a:buChar char="•"/>
            </a:pPr>
            <a:r>
              <a:rPr b="1" i="1" lang="en-US" sz="3600" u="none" cap="none" strike="noStrike">
                <a:solidFill>
                  <a:srgbClr val="FF0000"/>
                </a:solidFill>
                <a:latin typeface="Calibri"/>
                <a:ea typeface="Calibri"/>
                <a:cs typeface="Calibri"/>
                <a:sym typeface="Calibri"/>
              </a:rPr>
              <a:t>Jumping Across </a:t>
            </a:r>
            <a:r>
              <a:rPr b="1" i="1" lang="en-US" sz="3600" u="none" cap="none" strike="noStrike">
                <a:solidFill>
                  <a:srgbClr val="18579B"/>
                </a:solidFill>
                <a:latin typeface="Calibri"/>
                <a:ea typeface="Calibri"/>
                <a:cs typeface="Calibri"/>
                <a:sym typeface="Calibri"/>
              </a:rPr>
              <a:t>NVZ – Player:</a:t>
            </a:r>
            <a:endParaRPr b="1" i="1" sz="36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620713" lvl="1" marL="1339850" marR="0" rtl="0" algn="l">
              <a:lnSpc>
                <a:spcPct val="100000"/>
              </a:lnSpc>
              <a:spcBef>
                <a:spcPts val="0"/>
              </a:spcBef>
              <a:spcAft>
                <a:spcPts val="0"/>
              </a:spcAft>
              <a:buClr>
                <a:srgbClr val="FF0000"/>
              </a:buClr>
              <a:buSzPts val="3600"/>
              <a:buFont typeface="Courier New"/>
              <a:buChar char="o"/>
            </a:pPr>
            <a:r>
              <a:rPr b="0" i="0" lang="en-US" sz="3600" u="none" cap="none" strike="noStrike">
                <a:solidFill>
                  <a:srgbClr val="FF0000"/>
                </a:solidFill>
                <a:latin typeface="Calibri"/>
                <a:ea typeface="Calibri"/>
                <a:cs typeface="Calibri"/>
                <a:sym typeface="Calibri"/>
              </a:rPr>
              <a:t>Cannot touch</a:t>
            </a:r>
            <a:r>
              <a:rPr b="0" i="0" lang="en-US" sz="3600" u="none" cap="none" strike="noStrike">
                <a:solidFill>
                  <a:srgbClr val="18579B"/>
                </a:solidFill>
                <a:latin typeface="Calibri"/>
                <a:ea typeface="Calibri"/>
                <a:cs typeface="Calibri"/>
                <a:sym typeface="Calibri"/>
              </a:rPr>
              <a:t> NVZ prior to or after landing, if ball is volleyed</a:t>
            </a:r>
            <a:endParaRPr/>
          </a:p>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30" name="Google Shape;1130;p15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54"/>
          <p:cNvSpPr/>
          <p:nvPr/>
        </p:nvSpPr>
        <p:spPr>
          <a:xfrm>
            <a:off x="2249214" y="1403132"/>
            <a:ext cx="7788165" cy="3862553"/>
          </a:xfrm>
          <a:prstGeom prst="rect">
            <a:avLst/>
          </a:prstGeom>
          <a:no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cxnSp>
        <p:nvCxnSpPr>
          <p:cNvPr id="1136" name="Google Shape;1136;p154"/>
          <p:cNvCxnSpPr/>
          <p:nvPr/>
        </p:nvCxnSpPr>
        <p:spPr>
          <a:xfrm flipH="1">
            <a:off x="6143295"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137" name="Google Shape;1137;p154"/>
          <p:cNvCxnSpPr/>
          <p:nvPr/>
        </p:nvCxnSpPr>
        <p:spPr>
          <a:xfrm flipH="1">
            <a:off x="4803228" y="1481961"/>
            <a:ext cx="1" cy="3862552"/>
          </a:xfrm>
          <a:prstGeom prst="straightConnector1">
            <a:avLst/>
          </a:prstGeom>
          <a:noFill/>
          <a:ln cap="flat" cmpd="sng" w="25400">
            <a:solidFill>
              <a:schemeClr val="accent1"/>
            </a:solidFill>
            <a:prstDash val="solid"/>
            <a:round/>
            <a:headEnd len="sm" w="sm" type="none"/>
            <a:tailEnd len="sm" w="sm" type="none"/>
          </a:ln>
        </p:spPr>
      </p:cxnSp>
      <p:cxnSp>
        <p:nvCxnSpPr>
          <p:cNvPr id="1138" name="Google Shape;1138;p154"/>
          <p:cNvCxnSpPr/>
          <p:nvPr/>
        </p:nvCxnSpPr>
        <p:spPr>
          <a:xfrm>
            <a:off x="7483364"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139" name="Google Shape;1139;p154"/>
          <p:cNvCxnSpPr/>
          <p:nvPr/>
        </p:nvCxnSpPr>
        <p:spPr>
          <a:xfrm rot="10800000">
            <a:off x="7483364" y="3334408"/>
            <a:ext cx="2554015" cy="1"/>
          </a:xfrm>
          <a:prstGeom prst="straightConnector1">
            <a:avLst/>
          </a:prstGeom>
          <a:noFill/>
          <a:ln cap="flat" cmpd="sng" w="25400">
            <a:solidFill>
              <a:schemeClr val="accent1"/>
            </a:solidFill>
            <a:prstDash val="solid"/>
            <a:round/>
            <a:headEnd len="sm" w="sm" type="none"/>
            <a:tailEnd len="sm" w="sm" type="none"/>
          </a:ln>
        </p:spPr>
      </p:cxnSp>
      <p:cxnSp>
        <p:nvCxnSpPr>
          <p:cNvPr id="1140" name="Google Shape;1140;p154"/>
          <p:cNvCxnSpPr/>
          <p:nvPr/>
        </p:nvCxnSpPr>
        <p:spPr>
          <a:xfrm flipH="1" rot="10800000">
            <a:off x="2249214" y="3334407"/>
            <a:ext cx="2554016" cy="2"/>
          </a:xfrm>
          <a:prstGeom prst="straightConnector1">
            <a:avLst/>
          </a:prstGeom>
          <a:noFill/>
          <a:ln cap="flat" cmpd="sng" w="25400">
            <a:solidFill>
              <a:schemeClr val="accent1"/>
            </a:solidFill>
            <a:prstDash val="solid"/>
            <a:round/>
            <a:headEnd len="sm" w="sm" type="none"/>
            <a:tailEnd len="sm" w="sm" type="none"/>
          </a:ln>
        </p:spPr>
      </p:cxnSp>
      <p:sp>
        <p:nvSpPr>
          <p:cNvPr id="1141" name="Google Shape;1141;p154"/>
          <p:cNvSpPr/>
          <p:nvPr/>
        </p:nvSpPr>
        <p:spPr>
          <a:xfrm>
            <a:off x="6097577" y="1403132"/>
            <a:ext cx="45720" cy="3862553"/>
          </a:xfrm>
          <a:custGeom>
            <a:rect b="b" l="l" r="r" t="t"/>
            <a:pathLst>
              <a:path extrusionOk="0" h="21600" w="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42" name="Google Shape;1142;p154"/>
          <p:cNvSpPr txBox="1"/>
          <p:nvPr/>
        </p:nvSpPr>
        <p:spPr>
          <a:xfrm>
            <a:off x="6125955" y="2753057"/>
            <a:ext cx="404388" cy="1196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NE</a:t>
            </a:r>
            <a:endParaRPr/>
          </a:p>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T</a:t>
            </a:r>
            <a:endParaRPr/>
          </a:p>
        </p:txBody>
      </p:sp>
      <p:sp>
        <p:nvSpPr>
          <p:cNvPr id="1143" name="Google Shape;1143;p154"/>
          <p:cNvSpPr txBox="1"/>
          <p:nvPr/>
        </p:nvSpPr>
        <p:spPr>
          <a:xfrm>
            <a:off x="5731819" y="1071428"/>
            <a:ext cx="696836"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NVZ</a:t>
            </a:r>
            <a:endParaRPr/>
          </a:p>
        </p:txBody>
      </p:sp>
      <p:sp>
        <p:nvSpPr>
          <p:cNvPr id="1144" name="Google Shape;1144;p154"/>
          <p:cNvSpPr/>
          <p:nvPr/>
        </p:nvSpPr>
        <p:spPr>
          <a:xfrm rot="5400000">
            <a:off x="6535100" y="991582"/>
            <a:ext cx="185291" cy="495933"/>
          </a:xfrm>
          <a:custGeom>
            <a:rect b="b" l="l" r="r" t="t"/>
            <a:pathLst>
              <a:path extrusionOk="0" h="21600" w="2160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45" name="Google Shape;1145;p154"/>
          <p:cNvSpPr/>
          <p:nvPr/>
        </p:nvSpPr>
        <p:spPr>
          <a:xfrm rot="10800000">
            <a:off x="5284759" y="1166650"/>
            <a:ext cx="401339" cy="185293"/>
          </a:xfrm>
          <a:custGeom>
            <a:rect b="b" l="l" r="r" t="t"/>
            <a:pathLst>
              <a:path extrusionOk="0" h="21600" w="2160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grpSp>
        <p:nvGrpSpPr>
          <p:cNvPr id="1146" name="Google Shape;1146;p154"/>
          <p:cNvGrpSpPr/>
          <p:nvPr/>
        </p:nvGrpSpPr>
        <p:grpSpPr>
          <a:xfrm>
            <a:off x="4321697" y="4012461"/>
            <a:ext cx="407830" cy="370842"/>
            <a:chOff x="5244" y="-1"/>
            <a:chExt cx="407828" cy="370841"/>
          </a:xfrm>
        </p:grpSpPr>
        <p:sp>
          <p:nvSpPr>
            <p:cNvPr id="1147" name="Google Shape;1147;p154"/>
            <p:cNvSpPr/>
            <p:nvPr/>
          </p:nvSpPr>
          <p:spPr>
            <a:xfrm>
              <a:off x="5244" y="51412"/>
              <a:ext cx="407828" cy="268015"/>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48" name="Google Shape;1148;p154"/>
            <p:cNvSpPr txBox="1"/>
            <p:nvPr/>
          </p:nvSpPr>
          <p:spPr>
            <a:xfrm>
              <a:off x="97700" y="-1"/>
              <a:ext cx="222915"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215D77"/>
                </a:buClr>
                <a:buSzPts val="1800"/>
                <a:buFont typeface="Source Sans Pro"/>
                <a:buNone/>
              </a:pPr>
              <a:r>
                <a:rPr b="1" i="0" lang="en-US" sz="1800" u="none" cap="none" strike="noStrike">
                  <a:solidFill>
                    <a:srgbClr val="215D77"/>
                  </a:solidFill>
                  <a:latin typeface="Source Sans Pro"/>
                  <a:ea typeface="Source Sans Pro"/>
                  <a:cs typeface="Source Sans Pro"/>
                  <a:sym typeface="Source Sans Pro"/>
                </a:rPr>
                <a:t>L</a:t>
              </a:r>
              <a:endParaRPr/>
            </a:p>
          </p:txBody>
        </p:sp>
      </p:grpSp>
      <p:grpSp>
        <p:nvGrpSpPr>
          <p:cNvPr id="1149" name="Google Shape;1149;p154"/>
          <p:cNvGrpSpPr/>
          <p:nvPr/>
        </p:nvGrpSpPr>
        <p:grpSpPr>
          <a:xfrm>
            <a:off x="4378938" y="4607929"/>
            <a:ext cx="364778" cy="370841"/>
            <a:chOff x="4690" y="0"/>
            <a:chExt cx="364776" cy="370840"/>
          </a:xfrm>
        </p:grpSpPr>
        <p:sp>
          <p:nvSpPr>
            <p:cNvPr id="1150" name="Google Shape;1150;p154"/>
            <p:cNvSpPr/>
            <p:nvPr/>
          </p:nvSpPr>
          <p:spPr>
            <a:xfrm>
              <a:off x="4690" y="23820"/>
              <a:ext cx="364776" cy="32320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51" name="Google Shape;1151;p154"/>
            <p:cNvSpPr txBox="1"/>
            <p:nvPr/>
          </p:nvSpPr>
          <p:spPr>
            <a:xfrm>
              <a:off x="92884" y="0"/>
              <a:ext cx="188388"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0" lang="en-US" sz="1800" u="none" cap="none" strike="noStrike">
                  <a:solidFill>
                    <a:srgbClr val="FF0000"/>
                  </a:solidFill>
                  <a:latin typeface="Source Sans Pro"/>
                  <a:ea typeface="Source Sans Pro"/>
                  <a:cs typeface="Source Sans Pro"/>
                  <a:sym typeface="Source Sans Pro"/>
                </a:rPr>
                <a:t>R</a:t>
              </a:r>
              <a:endParaRPr/>
            </a:p>
          </p:txBody>
        </p:sp>
      </p:grpSp>
      <p:sp>
        <p:nvSpPr>
          <p:cNvPr id="1152" name="Google Shape;1152;p154"/>
          <p:cNvSpPr/>
          <p:nvPr/>
        </p:nvSpPr>
        <p:spPr>
          <a:xfrm>
            <a:off x="4670139" y="4933084"/>
            <a:ext cx="523263" cy="671957"/>
          </a:xfrm>
          <a:custGeom>
            <a:rect b="b" l="l" r="r" t="t"/>
            <a:pathLst>
              <a:path extrusionOk="0" h="21600" w="21600">
                <a:moveTo>
                  <a:pt x="0" y="0"/>
                </a:moveTo>
                <a:lnTo>
                  <a:pt x="21600" y="21600"/>
                </a:lnTo>
              </a:path>
            </a:pathLst>
          </a:custGeom>
          <a:noFill/>
          <a:ln cap="flat" cmpd="sng" w="25400">
            <a:solidFill>
              <a:schemeClr val="accen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53" name="Google Shape;1153;p154"/>
          <p:cNvSpPr/>
          <p:nvPr/>
        </p:nvSpPr>
        <p:spPr>
          <a:xfrm>
            <a:off x="4637249" y="4322717"/>
            <a:ext cx="1074471" cy="1201497"/>
          </a:xfrm>
          <a:custGeom>
            <a:rect b="b" l="l" r="r" t="t"/>
            <a:pathLst>
              <a:path extrusionOk="0" h="21600" w="21600">
                <a:moveTo>
                  <a:pt x="0" y="0"/>
                </a:moveTo>
                <a:lnTo>
                  <a:pt x="21600" y="21600"/>
                </a:lnTo>
              </a:path>
            </a:pathLst>
          </a:custGeom>
          <a:noFill/>
          <a:ln cap="flat" cmpd="sng" w="25400">
            <a:solidFill>
              <a:schemeClr val="accen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54" name="Google Shape;1154;p154"/>
          <p:cNvSpPr/>
          <p:nvPr/>
        </p:nvSpPr>
        <p:spPr>
          <a:xfrm>
            <a:off x="5632834" y="5479562"/>
            <a:ext cx="401233" cy="343646"/>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55" name="Google Shape;1155;p154"/>
          <p:cNvSpPr/>
          <p:nvPr/>
        </p:nvSpPr>
        <p:spPr>
          <a:xfrm>
            <a:off x="5098386" y="5569472"/>
            <a:ext cx="401339" cy="325533"/>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56" name="Google Shape;1156;p154"/>
          <p:cNvSpPr txBox="1"/>
          <p:nvPr/>
        </p:nvSpPr>
        <p:spPr>
          <a:xfrm>
            <a:off x="6520094" y="5567350"/>
            <a:ext cx="1264394" cy="459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sng" cap="none" strike="noStrike">
                <a:solidFill>
                  <a:srgbClr val="000000"/>
                </a:solidFill>
                <a:latin typeface="Source Sans Pro"/>
                <a:ea typeface="Source Sans Pro"/>
                <a:cs typeface="Source Sans Pro"/>
                <a:sym typeface="Source Sans Pro"/>
              </a:rPr>
              <a:t>LEGAL</a:t>
            </a:r>
            <a:endParaRPr/>
          </a:p>
        </p:txBody>
      </p:sp>
      <p:sp>
        <p:nvSpPr>
          <p:cNvPr id="1157" name="Google Shape;1157;p154"/>
          <p:cNvSpPr txBox="1"/>
          <p:nvPr/>
        </p:nvSpPr>
        <p:spPr>
          <a:xfrm>
            <a:off x="2272073" y="506499"/>
            <a:ext cx="7696725" cy="4597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NO CONTACT WITH NVZ BEFORE VOLLEYING</a:t>
            </a:r>
            <a:endParaRPr/>
          </a:p>
        </p:txBody>
      </p:sp>
      <p:sp>
        <p:nvSpPr>
          <p:cNvPr id="1158" name="Google Shape;1158;p15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5"/>
          <p:cNvSpPr txBox="1"/>
          <p:nvPr/>
        </p:nvSpPr>
        <p:spPr>
          <a:xfrm>
            <a:off x="1886242" y="612845"/>
            <a:ext cx="8419515" cy="483209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NVZ Shots </a:t>
            </a:r>
            <a:r>
              <a:rPr b="1" i="1" lang="en-US" sz="2800" u="none" cap="none" strike="noStrike">
                <a:solidFill>
                  <a:srgbClr val="18579B"/>
                </a:solidFill>
                <a:latin typeface="Calibri"/>
                <a:ea typeface="Calibri"/>
                <a:cs typeface="Calibri"/>
                <a:sym typeface="Calibri"/>
              </a:rPr>
              <a:t>(cont'd)</a:t>
            </a:r>
            <a:r>
              <a:rPr b="1" i="0" lang="en-US" sz="2800" u="none" cap="none" strike="noStrike">
                <a:solidFill>
                  <a:srgbClr val="000000"/>
                </a:solidFill>
                <a:latin typeface="Calibri"/>
                <a:ea typeface="Calibri"/>
                <a:cs typeface="Calibri"/>
                <a:sym typeface="Calibri"/>
              </a:rPr>
              <a:t> </a:t>
            </a:r>
            <a:endParaRPr b="1" i="0" sz="2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0" marL="571500" marR="0" rtl="0" algn="l">
              <a:lnSpc>
                <a:spcPct val="100000"/>
              </a:lnSpc>
              <a:spcBef>
                <a:spcPts val="0"/>
              </a:spcBef>
              <a:spcAft>
                <a:spcPts val="0"/>
              </a:spcAft>
              <a:buClr>
                <a:srgbClr val="FF0000"/>
              </a:buClr>
              <a:buSzPts val="3600"/>
              <a:buFont typeface="Arial"/>
              <a:buChar char="•"/>
            </a:pPr>
            <a:r>
              <a:rPr b="1" i="1" lang="en-US" sz="3600" u="none" cap="none" strike="noStrike">
                <a:solidFill>
                  <a:srgbClr val="FF0000"/>
                </a:solidFill>
                <a:latin typeface="Calibri"/>
                <a:ea typeface="Calibri"/>
                <a:cs typeface="Calibri"/>
                <a:sym typeface="Calibri"/>
              </a:rPr>
              <a:t>Crossing Through </a:t>
            </a:r>
            <a:r>
              <a:rPr b="1" i="1" lang="en-US" sz="3600" u="none" cap="none" strike="noStrike">
                <a:solidFill>
                  <a:srgbClr val="18579B"/>
                </a:solidFill>
                <a:latin typeface="Calibri"/>
                <a:ea typeface="Calibri"/>
                <a:cs typeface="Calibri"/>
                <a:sym typeface="Calibri"/>
              </a:rPr>
              <a:t>NVZ - player’s feet:</a:t>
            </a:r>
            <a:endParaRPr b="1" i="1" sz="3600" u="none" cap="none" strike="noStrike">
              <a:solidFill>
                <a:srgbClr val="000000"/>
              </a:solidFill>
              <a:latin typeface="Calibri"/>
              <a:ea typeface="Calibri"/>
              <a:cs typeface="Calibri"/>
              <a:sym typeface="Calibri"/>
            </a:endParaRPr>
          </a:p>
          <a:p>
            <a:pPr indent="-444500" lvl="0" marL="5715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444500" lvl="0" marL="5715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55562" lvl="6" marL="627063"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Both feet</a:t>
            </a:r>
            <a:r>
              <a:rPr b="0" i="0" lang="en-US" sz="3600" u="none" cap="none" strike="noStrike">
                <a:solidFill>
                  <a:srgbClr val="18579B"/>
                </a:solidFill>
                <a:latin typeface="Calibri"/>
                <a:ea typeface="Calibri"/>
                <a:cs typeface="Calibri"/>
                <a:sym typeface="Calibri"/>
              </a:rPr>
              <a:t> must contact playing surface 	 </a:t>
            </a:r>
            <a:r>
              <a:rPr b="0" i="0" lang="en-US" sz="3600" u="none" cap="none" strike="noStrike">
                <a:solidFill>
                  <a:srgbClr val="FF0000"/>
                </a:solidFill>
                <a:latin typeface="Calibri"/>
                <a:ea typeface="Calibri"/>
                <a:cs typeface="Calibri"/>
                <a:sym typeface="Calibri"/>
              </a:rPr>
              <a:t>outside NVZ</a:t>
            </a:r>
            <a:r>
              <a:rPr b="0" i="0" lang="en-US" sz="3600" u="none" cap="none" strike="noStrike">
                <a:solidFill>
                  <a:srgbClr val="18579B"/>
                </a:solidFill>
                <a:latin typeface="Calibri"/>
                <a:ea typeface="Calibri"/>
                <a:cs typeface="Calibri"/>
                <a:sym typeface="Calibri"/>
              </a:rPr>
              <a:t> before ball can be </a:t>
            </a:r>
            <a:r>
              <a:rPr b="0" i="0" lang="en-US" sz="3600" u="none" cap="none" strike="noStrike">
                <a:solidFill>
                  <a:srgbClr val="FF0000"/>
                </a:solidFill>
                <a:latin typeface="Calibri"/>
                <a:ea typeface="Calibri"/>
                <a:cs typeface="Calibri"/>
                <a:sym typeface="Calibri"/>
              </a:rPr>
              <a:t>legally 	 </a:t>
            </a:r>
            <a:endParaRPr/>
          </a:p>
          <a:p>
            <a:pPr indent="0" lvl="6" marL="571500" marR="0" rtl="0" algn="l">
              <a:lnSpc>
                <a:spcPct val="100000"/>
              </a:lnSpc>
              <a:spcBef>
                <a:spcPts val="0"/>
              </a:spcBef>
              <a:spcAft>
                <a:spcPts val="0"/>
              </a:spcAft>
              <a:buClr>
                <a:srgbClr val="FF0000"/>
              </a:buClr>
              <a:buSzPts val="3600"/>
              <a:buFont typeface="Calibri"/>
              <a:buNone/>
            </a:pPr>
            <a:r>
              <a:rPr b="0" i="0" lang="en-US" sz="3600" u="none" cap="none" strike="noStrike">
                <a:solidFill>
                  <a:srgbClr val="FF0000"/>
                </a:solidFill>
                <a:latin typeface="Calibri"/>
                <a:ea typeface="Calibri"/>
                <a:cs typeface="Calibri"/>
                <a:sym typeface="Calibri"/>
              </a:rPr>
              <a:t>    volleyed</a:t>
            </a:r>
            <a:endParaRPr b="0" i="0" sz="3600" u="none" cap="none" strike="noStrike">
              <a:solidFill>
                <a:srgbClr val="FF0000"/>
              </a:solidFill>
              <a:latin typeface="Calibri"/>
              <a:ea typeface="Calibri"/>
              <a:cs typeface="Calibri"/>
              <a:sym typeface="Calibri"/>
            </a:endParaRPr>
          </a:p>
          <a:p>
            <a:pPr indent="-444500" lvl="1" marL="1028700" marR="0" rtl="0" algn="l">
              <a:lnSpc>
                <a:spcPct val="100000"/>
              </a:lnSpc>
              <a:spcBef>
                <a:spcPts val="0"/>
              </a:spcBef>
              <a:spcAft>
                <a:spcPts val="0"/>
              </a:spcAft>
              <a:buClr>
                <a:srgbClr val="18579B"/>
              </a:buClr>
              <a:buSzPts val="2000"/>
              <a:buFont typeface="Courier New"/>
              <a:buNone/>
            </a:pPr>
            <a:r>
              <a:t/>
            </a:r>
            <a:endParaRPr b="0" i="0" sz="2000" u="none" cap="none" strike="noStrike">
              <a:solidFill>
                <a:srgbClr val="000000"/>
              </a:solidFill>
              <a:latin typeface="Calibri"/>
              <a:ea typeface="Calibri"/>
              <a:cs typeface="Calibri"/>
              <a:sym typeface="Calibri"/>
            </a:endParaRPr>
          </a:p>
        </p:txBody>
      </p:sp>
      <p:sp>
        <p:nvSpPr>
          <p:cNvPr id="1164" name="Google Shape;1164;p15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6"/>
          <p:cNvSpPr/>
          <p:nvPr/>
        </p:nvSpPr>
        <p:spPr>
          <a:xfrm>
            <a:off x="2249214" y="1403132"/>
            <a:ext cx="7788165" cy="3862553"/>
          </a:xfrm>
          <a:prstGeom prst="rect">
            <a:avLst/>
          </a:prstGeom>
          <a:no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cxnSp>
        <p:nvCxnSpPr>
          <p:cNvPr id="1170" name="Google Shape;1170;p156"/>
          <p:cNvCxnSpPr/>
          <p:nvPr/>
        </p:nvCxnSpPr>
        <p:spPr>
          <a:xfrm flipH="1">
            <a:off x="6143295"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171" name="Google Shape;1171;p156"/>
          <p:cNvCxnSpPr/>
          <p:nvPr/>
        </p:nvCxnSpPr>
        <p:spPr>
          <a:xfrm flipH="1">
            <a:off x="4803228" y="1481961"/>
            <a:ext cx="1" cy="3862552"/>
          </a:xfrm>
          <a:prstGeom prst="straightConnector1">
            <a:avLst/>
          </a:prstGeom>
          <a:noFill/>
          <a:ln cap="flat" cmpd="sng" w="25400">
            <a:solidFill>
              <a:schemeClr val="accent1"/>
            </a:solidFill>
            <a:prstDash val="solid"/>
            <a:round/>
            <a:headEnd len="sm" w="sm" type="none"/>
            <a:tailEnd len="sm" w="sm" type="none"/>
          </a:ln>
        </p:spPr>
      </p:cxnSp>
      <p:cxnSp>
        <p:nvCxnSpPr>
          <p:cNvPr id="1172" name="Google Shape;1172;p156"/>
          <p:cNvCxnSpPr/>
          <p:nvPr/>
        </p:nvCxnSpPr>
        <p:spPr>
          <a:xfrm>
            <a:off x="7483364"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173" name="Google Shape;1173;p156"/>
          <p:cNvCxnSpPr/>
          <p:nvPr/>
        </p:nvCxnSpPr>
        <p:spPr>
          <a:xfrm rot="10800000">
            <a:off x="7483364" y="3334408"/>
            <a:ext cx="2554015" cy="1"/>
          </a:xfrm>
          <a:prstGeom prst="straightConnector1">
            <a:avLst/>
          </a:prstGeom>
          <a:noFill/>
          <a:ln cap="flat" cmpd="sng" w="25400">
            <a:solidFill>
              <a:schemeClr val="accent1"/>
            </a:solidFill>
            <a:prstDash val="solid"/>
            <a:round/>
            <a:headEnd len="sm" w="sm" type="none"/>
            <a:tailEnd len="sm" w="sm" type="none"/>
          </a:ln>
        </p:spPr>
      </p:cxnSp>
      <p:cxnSp>
        <p:nvCxnSpPr>
          <p:cNvPr id="1174" name="Google Shape;1174;p156"/>
          <p:cNvCxnSpPr/>
          <p:nvPr/>
        </p:nvCxnSpPr>
        <p:spPr>
          <a:xfrm flipH="1" rot="10800000">
            <a:off x="2249214" y="3334407"/>
            <a:ext cx="2554016" cy="2"/>
          </a:xfrm>
          <a:prstGeom prst="straightConnector1">
            <a:avLst/>
          </a:prstGeom>
          <a:noFill/>
          <a:ln cap="flat" cmpd="sng" w="25400">
            <a:solidFill>
              <a:schemeClr val="accent1"/>
            </a:solidFill>
            <a:prstDash val="solid"/>
            <a:round/>
            <a:headEnd len="sm" w="sm" type="none"/>
            <a:tailEnd len="sm" w="sm" type="none"/>
          </a:ln>
        </p:spPr>
      </p:cxnSp>
      <p:sp>
        <p:nvSpPr>
          <p:cNvPr id="1175" name="Google Shape;1175;p156"/>
          <p:cNvSpPr/>
          <p:nvPr/>
        </p:nvSpPr>
        <p:spPr>
          <a:xfrm>
            <a:off x="6097577" y="1403132"/>
            <a:ext cx="45720" cy="3862553"/>
          </a:xfrm>
          <a:custGeom>
            <a:rect b="b" l="l" r="r" t="t"/>
            <a:pathLst>
              <a:path extrusionOk="0" h="21600" w="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76" name="Google Shape;1176;p156"/>
          <p:cNvSpPr txBox="1"/>
          <p:nvPr/>
        </p:nvSpPr>
        <p:spPr>
          <a:xfrm>
            <a:off x="6177639" y="2734242"/>
            <a:ext cx="404388" cy="1196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NE</a:t>
            </a:r>
            <a:endParaRPr/>
          </a:p>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T</a:t>
            </a:r>
            <a:endParaRPr/>
          </a:p>
        </p:txBody>
      </p:sp>
      <p:sp>
        <p:nvSpPr>
          <p:cNvPr id="1177" name="Google Shape;1177;p156"/>
          <p:cNvSpPr txBox="1"/>
          <p:nvPr/>
        </p:nvSpPr>
        <p:spPr>
          <a:xfrm>
            <a:off x="5731819" y="1071428"/>
            <a:ext cx="696836"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NVZ</a:t>
            </a:r>
            <a:endParaRPr/>
          </a:p>
        </p:txBody>
      </p:sp>
      <p:sp>
        <p:nvSpPr>
          <p:cNvPr id="1178" name="Google Shape;1178;p156"/>
          <p:cNvSpPr/>
          <p:nvPr/>
        </p:nvSpPr>
        <p:spPr>
          <a:xfrm rot="5400000">
            <a:off x="6535100" y="991582"/>
            <a:ext cx="185291" cy="495933"/>
          </a:xfrm>
          <a:custGeom>
            <a:rect b="b" l="l" r="r" t="t"/>
            <a:pathLst>
              <a:path extrusionOk="0" h="21600" w="2160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79" name="Google Shape;1179;p156"/>
          <p:cNvSpPr/>
          <p:nvPr/>
        </p:nvSpPr>
        <p:spPr>
          <a:xfrm rot="10800000">
            <a:off x="5284759" y="1166650"/>
            <a:ext cx="401339" cy="185293"/>
          </a:xfrm>
          <a:custGeom>
            <a:rect b="b" l="l" r="r" t="t"/>
            <a:pathLst>
              <a:path extrusionOk="0" h="21600" w="2160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grpSp>
        <p:nvGrpSpPr>
          <p:cNvPr id="1180" name="Google Shape;1180;p156"/>
          <p:cNvGrpSpPr/>
          <p:nvPr/>
        </p:nvGrpSpPr>
        <p:grpSpPr>
          <a:xfrm>
            <a:off x="4321697" y="4012461"/>
            <a:ext cx="407830" cy="370842"/>
            <a:chOff x="5244" y="-1"/>
            <a:chExt cx="407828" cy="370841"/>
          </a:xfrm>
        </p:grpSpPr>
        <p:sp>
          <p:nvSpPr>
            <p:cNvPr id="1181" name="Google Shape;1181;p156"/>
            <p:cNvSpPr/>
            <p:nvPr/>
          </p:nvSpPr>
          <p:spPr>
            <a:xfrm>
              <a:off x="5244" y="51412"/>
              <a:ext cx="407828" cy="268015"/>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82" name="Google Shape;1182;p156"/>
            <p:cNvSpPr txBox="1"/>
            <p:nvPr/>
          </p:nvSpPr>
          <p:spPr>
            <a:xfrm>
              <a:off x="97700" y="-1"/>
              <a:ext cx="222915"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215D77"/>
                </a:buClr>
                <a:buSzPts val="1800"/>
                <a:buFont typeface="Source Sans Pro"/>
                <a:buNone/>
              </a:pPr>
              <a:r>
                <a:rPr b="1" i="0" lang="en-US" sz="1800" u="none" cap="none" strike="noStrike">
                  <a:solidFill>
                    <a:srgbClr val="215D77"/>
                  </a:solidFill>
                  <a:latin typeface="Source Sans Pro"/>
                  <a:ea typeface="Source Sans Pro"/>
                  <a:cs typeface="Source Sans Pro"/>
                  <a:sym typeface="Source Sans Pro"/>
                </a:rPr>
                <a:t>L</a:t>
              </a:r>
              <a:endParaRPr/>
            </a:p>
          </p:txBody>
        </p:sp>
      </p:grpSp>
      <p:grpSp>
        <p:nvGrpSpPr>
          <p:cNvPr id="1183" name="Google Shape;1183;p156"/>
          <p:cNvGrpSpPr/>
          <p:nvPr/>
        </p:nvGrpSpPr>
        <p:grpSpPr>
          <a:xfrm>
            <a:off x="4378938" y="4607929"/>
            <a:ext cx="364778" cy="370841"/>
            <a:chOff x="4690" y="0"/>
            <a:chExt cx="364776" cy="370840"/>
          </a:xfrm>
        </p:grpSpPr>
        <p:sp>
          <p:nvSpPr>
            <p:cNvPr id="1184" name="Google Shape;1184;p156"/>
            <p:cNvSpPr/>
            <p:nvPr/>
          </p:nvSpPr>
          <p:spPr>
            <a:xfrm>
              <a:off x="4690" y="23820"/>
              <a:ext cx="364776" cy="32320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85" name="Google Shape;1185;p156"/>
            <p:cNvSpPr txBox="1"/>
            <p:nvPr/>
          </p:nvSpPr>
          <p:spPr>
            <a:xfrm>
              <a:off x="92884" y="0"/>
              <a:ext cx="188388"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0" lang="en-US" sz="1800" u="none" cap="none" strike="noStrike">
                  <a:solidFill>
                    <a:srgbClr val="FF0000"/>
                  </a:solidFill>
                  <a:latin typeface="Source Sans Pro"/>
                  <a:ea typeface="Source Sans Pro"/>
                  <a:cs typeface="Source Sans Pro"/>
                  <a:sym typeface="Source Sans Pro"/>
                </a:rPr>
                <a:t>R</a:t>
              </a:r>
              <a:endParaRPr/>
            </a:p>
          </p:txBody>
        </p:sp>
      </p:grpSp>
      <p:cxnSp>
        <p:nvCxnSpPr>
          <p:cNvPr id="1186" name="Google Shape;1186;p156"/>
          <p:cNvCxnSpPr/>
          <p:nvPr/>
        </p:nvCxnSpPr>
        <p:spPr>
          <a:xfrm>
            <a:off x="4642494" y="4954950"/>
            <a:ext cx="642266" cy="641811"/>
          </a:xfrm>
          <a:prstGeom prst="straightConnector1">
            <a:avLst/>
          </a:prstGeom>
          <a:noFill/>
          <a:ln cap="flat" cmpd="sng" w="25400">
            <a:solidFill>
              <a:schemeClr val="accent1"/>
            </a:solidFill>
            <a:prstDash val="solid"/>
            <a:round/>
            <a:headEnd len="sm" w="sm" type="none"/>
            <a:tailEnd len="med" w="med" type="triangle"/>
          </a:ln>
        </p:spPr>
      </p:cxnSp>
      <p:cxnSp>
        <p:nvCxnSpPr>
          <p:cNvPr id="1187" name="Google Shape;1187;p156"/>
          <p:cNvCxnSpPr/>
          <p:nvPr/>
        </p:nvCxnSpPr>
        <p:spPr>
          <a:xfrm>
            <a:off x="4729526" y="4236239"/>
            <a:ext cx="417453" cy="395511"/>
          </a:xfrm>
          <a:prstGeom prst="straightConnector1">
            <a:avLst/>
          </a:prstGeom>
          <a:noFill/>
          <a:ln cap="flat" cmpd="sng" w="25400">
            <a:solidFill>
              <a:schemeClr val="accent1"/>
            </a:solidFill>
            <a:prstDash val="solid"/>
            <a:round/>
            <a:headEnd len="sm" w="sm" type="none"/>
            <a:tailEnd len="med" w="med" type="triangle"/>
          </a:ln>
        </p:spPr>
      </p:cxnSp>
      <p:sp>
        <p:nvSpPr>
          <p:cNvPr id="1188" name="Google Shape;1188;p156"/>
          <p:cNvSpPr/>
          <p:nvPr/>
        </p:nvSpPr>
        <p:spPr>
          <a:xfrm>
            <a:off x="5065393" y="4560115"/>
            <a:ext cx="401234" cy="343646"/>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89" name="Google Shape;1189;p156"/>
          <p:cNvSpPr/>
          <p:nvPr/>
        </p:nvSpPr>
        <p:spPr>
          <a:xfrm>
            <a:off x="5146978" y="5567350"/>
            <a:ext cx="401339" cy="325533"/>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190" name="Google Shape;1190;p156"/>
          <p:cNvSpPr txBox="1"/>
          <p:nvPr/>
        </p:nvSpPr>
        <p:spPr>
          <a:xfrm>
            <a:off x="6520094" y="5567350"/>
            <a:ext cx="1112229" cy="459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sng" cap="none" strike="noStrike">
                <a:solidFill>
                  <a:srgbClr val="000000"/>
                </a:solidFill>
                <a:latin typeface="Source Sans Pro"/>
                <a:ea typeface="Source Sans Pro"/>
                <a:cs typeface="Source Sans Pro"/>
                <a:sym typeface="Source Sans Pro"/>
              </a:rPr>
              <a:t>FAULT</a:t>
            </a:r>
            <a:endParaRPr/>
          </a:p>
        </p:txBody>
      </p:sp>
      <p:sp>
        <p:nvSpPr>
          <p:cNvPr id="1191" name="Google Shape;1191;p156"/>
          <p:cNvSpPr txBox="1"/>
          <p:nvPr/>
        </p:nvSpPr>
        <p:spPr>
          <a:xfrm>
            <a:off x="2074217" y="252248"/>
            <a:ext cx="8106631" cy="828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VOLLEYING BALL </a:t>
            </a:r>
            <a:r>
              <a:rPr b="1" i="0" lang="en-US" sz="2400" u="sng" cap="none" strike="noStrike">
                <a:solidFill>
                  <a:srgbClr val="18579B"/>
                </a:solidFill>
                <a:latin typeface="Source Sans Pro"/>
                <a:ea typeface="Source Sans Pro"/>
                <a:cs typeface="Source Sans Pro"/>
                <a:sym typeface="Source Sans Pro"/>
              </a:rPr>
              <a:t>BEFORE</a:t>
            </a:r>
            <a:r>
              <a:rPr b="1" i="0" lang="en-US" sz="2400" u="none" cap="none" strike="noStrike">
                <a:solidFill>
                  <a:srgbClr val="18579B"/>
                </a:solidFill>
                <a:latin typeface="Source Sans Pro"/>
                <a:ea typeface="Source Sans Pro"/>
                <a:cs typeface="Source Sans Pro"/>
                <a:sym typeface="Source Sans Pro"/>
              </a:rPr>
              <a:t> BOTH FEET HAVE MADE CONTACT OUTSIDE NVZ</a:t>
            </a:r>
            <a:endParaRPr/>
          </a:p>
        </p:txBody>
      </p:sp>
      <p:sp>
        <p:nvSpPr>
          <p:cNvPr id="1192" name="Google Shape;1192;p15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57"/>
          <p:cNvSpPr/>
          <p:nvPr/>
        </p:nvSpPr>
        <p:spPr>
          <a:xfrm>
            <a:off x="2249214" y="1403132"/>
            <a:ext cx="7788165" cy="3862553"/>
          </a:xfrm>
          <a:prstGeom prst="rect">
            <a:avLst/>
          </a:prstGeom>
          <a:no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cxnSp>
        <p:nvCxnSpPr>
          <p:cNvPr id="1198" name="Google Shape;1198;p157"/>
          <p:cNvCxnSpPr/>
          <p:nvPr/>
        </p:nvCxnSpPr>
        <p:spPr>
          <a:xfrm flipH="1">
            <a:off x="6143295"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199" name="Google Shape;1199;p157"/>
          <p:cNvCxnSpPr/>
          <p:nvPr/>
        </p:nvCxnSpPr>
        <p:spPr>
          <a:xfrm flipH="1">
            <a:off x="4803228" y="1481961"/>
            <a:ext cx="1" cy="3862552"/>
          </a:xfrm>
          <a:prstGeom prst="straightConnector1">
            <a:avLst/>
          </a:prstGeom>
          <a:noFill/>
          <a:ln cap="flat" cmpd="sng" w="25400">
            <a:solidFill>
              <a:schemeClr val="accent1"/>
            </a:solidFill>
            <a:prstDash val="solid"/>
            <a:round/>
            <a:headEnd len="sm" w="sm" type="none"/>
            <a:tailEnd len="sm" w="sm" type="none"/>
          </a:ln>
        </p:spPr>
      </p:cxnSp>
      <p:cxnSp>
        <p:nvCxnSpPr>
          <p:cNvPr id="1200" name="Google Shape;1200;p157"/>
          <p:cNvCxnSpPr/>
          <p:nvPr/>
        </p:nvCxnSpPr>
        <p:spPr>
          <a:xfrm>
            <a:off x="7483364"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201" name="Google Shape;1201;p157"/>
          <p:cNvCxnSpPr/>
          <p:nvPr/>
        </p:nvCxnSpPr>
        <p:spPr>
          <a:xfrm rot="10800000">
            <a:off x="7483364" y="3334408"/>
            <a:ext cx="2554015" cy="1"/>
          </a:xfrm>
          <a:prstGeom prst="straightConnector1">
            <a:avLst/>
          </a:prstGeom>
          <a:noFill/>
          <a:ln cap="flat" cmpd="sng" w="25400">
            <a:solidFill>
              <a:schemeClr val="accent1"/>
            </a:solidFill>
            <a:prstDash val="solid"/>
            <a:round/>
            <a:headEnd len="sm" w="sm" type="none"/>
            <a:tailEnd len="sm" w="sm" type="none"/>
          </a:ln>
        </p:spPr>
      </p:cxnSp>
      <p:cxnSp>
        <p:nvCxnSpPr>
          <p:cNvPr id="1202" name="Google Shape;1202;p157"/>
          <p:cNvCxnSpPr/>
          <p:nvPr/>
        </p:nvCxnSpPr>
        <p:spPr>
          <a:xfrm flipH="1" rot="10800000">
            <a:off x="2249214" y="3334407"/>
            <a:ext cx="2554016" cy="2"/>
          </a:xfrm>
          <a:prstGeom prst="straightConnector1">
            <a:avLst/>
          </a:prstGeom>
          <a:noFill/>
          <a:ln cap="flat" cmpd="sng" w="25400">
            <a:solidFill>
              <a:schemeClr val="accent1"/>
            </a:solidFill>
            <a:prstDash val="solid"/>
            <a:round/>
            <a:headEnd len="sm" w="sm" type="none"/>
            <a:tailEnd len="sm" w="sm" type="none"/>
          </a:ln>
        </p:spPr>
      </p:cxnSp>
      <p:sp>
        <p:nvSpPr>
          <p:cNvPr id="1203" name="Google Shape;1203;p157"/>
          <p:cNvSpPr/>
          <p:nvPr/>
        </p:nvSpPr>
        <p:spPr>
          <a:xfrm>
            <a:off x="6097577" y="1403132"/>
            <a:ext cx="45720" cy="3862553"/>
          </a:xfrm>
          <a:custGeom>
            <a:rect b="b" l="l" r="r" t="t"/>
            <a:pathLst>
              <a:path extrusionOk="0" h="21600" w="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04" name="Google Shape;1204;p157"/>
          <p:cNvSpPr txBox="1"/>
          <p:nvPr/>
        </p:nvSpPr>
        <p:spPr>
          <a:xfrm>
            <a:off x="6213456" y="2753057"/>
            <a:ext cx="404388" cy="1196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NE</a:t>
            </a:r>
            <a:endParaRPr/>
          </a:p>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T</a:t>
            </a:r>
            <a:endParaRPr/>
          </a:p>
        </p:txBody>
      </p:sp>
      <p:sp>
        <p:nvSpPr>
          <p:cNvPr id="1205" name="Google Shape;1205;p157"/>
          <p:cNvSpPr txBox="1"/>
          <p:nvPr/>
        </p:nvSpPr>
        <p:spPr>
          <a:xfrm>
            <a:off x="5731819" y="1071428"/>
            <a:ext cx="696836"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NVZ</a:t>
            </a:r>
            <a:endParaRPr/>
          </a:p>
        </p:txBody>
      </p:sp>
      <p:sp>
        <p:nvSpPr>
          <p:cNvPr id="1206" name="Google Shape;1206;p157"/>
          <p:cNvSpPr/>
          <p:nvPr/>
        </p:nvSpPr>
        <p:spPr>
          <a:xfrm rot="5400000">
            <a:off x="6535100" y="991582"/>
            <a:ext cx="185291" cy="495933"/>
          </a:xfrm>
          <a:custGeom>
            <a:rect b="b" l="l" r="r" t="t"/>
            <a:pathLst>
              <a:path extrusionOk="0" h="21600" w="2160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07" name="Google Shape;1207;p157"/>
          <p:cNvSpPr/>
          <p:nvPr/>
        </p:nvSpPr>
        <p:spPr>
          <a:xfrm rot="10800000">
            <a:off x="5284759" y="1166650"/>
            <a:ext cx="401339" cy="185293"/>
          </a:xfrm>
          <a:custGeom>
            <a:rect b="b" l="l" r="r" t="t"/>
            <a:pathLst>
              <a:path extrusionOk="0" h="21600" w="2160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grpSp>
        <p:nvGrpSpPr>
          <p:cNvPr id="1208" name="Google Shape;1208;p157"/>
          <p:cNvGrpSpPr/>
          <p:nvPr/>
        </p:nvGrpSpPr>
        <p:grpSpPr>
          <a:xfrm>
            <a:off x="4321697" y="4012461"/>
            <a:ext cx="407830" cy="370842"/>
            <a:chOff x="5244" y="-1"/>
            <a:chExt cx="407828" cy="370841"/>
          </a:xfrm>
        </p:grpSpPr>
        <p:sp>
          <p:nvSpPr>
            <p:cNvPr id="1209" name="Google Shape;1209;p157"/>
            <p:cNvSpPr/>
            <p:nvPr/>
          </p:nvSpPr>
          <p:spPr>
            <a:xfrm>
              <a:off x="5244" y="51412"/>
              <a:ext cx="407828" cy="268015"/>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10" name="Google Shape;1210;p157"/>
            <p:cNvSpPr txBox="1"/>
            <p:nvPr/>
          </p:nvSpPr>
          <p:spPr>
            <a:xfrm>
              <a:off x="97700" y="-1"/>
              <a:ext cx="222915"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215D77"/>
                </a:buClr>
                <a:buSzPts val="1800"/>
                <a:buFont typeface="Source Sans Pro"/>
                <a:buNone/>
              </a:pPr>
              <a:r>
                <a:rPr b="1" i="0" lang="en-US" sz="1800" u="none" cap="none" strike="noStrike">
                  <a:solidFill>
                    <a:srgbClr val="215D77"/>
                  </a:solidFill>
                  <a:latin typeface="Source Sans Pro"/>
                  <a:ea typeface="Source Sans Pro"/>
                  <a:cs typeface="Source Sans Pro"/>
                  <a:sym typeface="Source Sans Pro"/>
                </a:rPr>
                <a:t>L</a:t>
              </a:r>
              <a:endParaRPr/>
            </a:p>
          </p:txBody>
        </p:sp>
      </p:grpSp>
      <p:grpSp>
        <p:nvGrpSpPr>
          <p:cNvPr id="1211" name="Google Shape;1211;p157"/>
          <p:cNvGrpSpPr/>
          <p:nvPr/>
        </p:nvGrpSpPr>
        <p:grpSpPr>
          <a:xfrm>
            <a:off x="4378938" y="4607929"/>
            <a:ext cx="364778" cy="370841"/>
            <a:chOff x="4690" y="0"/>
            <a:chExt cx="364776" cy="370840"/>
          </a:xfrm>
        </p:grpSpPr>
        <p:sp>
          <p:nvSpPr>
            <p:cNvPr id="1212" name="Google Shape;1212;p157"/>
            <p:cNvSpPr/>
            <p:nvPr/>
          </p:nvSpPr>
          <p:spPr>
            <a:xfrm>
              <a:off x="4690" y="23820"/>
              <a:ext cx="364776" cy="32320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13" name="Google Shape;1213;p157"/>
            <p:cNvSpPr txBox="1"/>
            <p:nvPr/>
          </p:nvSpPr>
          <p:spPr>
            <a:xfrm>
              <a:off x="92884" y="0"/>
              <a:ext cx="188388"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0" lang="en-US" sz="1800" u="none" cap="none" strike="noStrike">
                  <a:solidFill>
                    <a:srgbClr val="FF0000"/>
                  </a:solidFill>
                  <a:latin typeface="Source Sans Pro"/>
                  <a:ea typeface="Source Sans Pro"/>
                  <a:cs typeface="Source Sans Pro"/>
                  <a:sym typeface="Source Sans Pro"/>
                </a:rPr>
                <a:t>R</a:t>
              </a:r>
              <a:endParaRPr/>
            </a:p>
          </p:txBody>
        </p:sp>
      </p:grpSp>
      <p:cxnSp>
        <p:nvCxnSpPr>
          <p:cNvPr id="1214" name="Google Shape;1214;p157"/>
          <p:cNvCxnSpPr/>
          <p:nvPr/>
        </p:nvCxnSpPr>
        <p:spPr>
          <a:xfrm>
            <a:off x="4642494" y="4954950"/>
            <a:ext cx="642266" cy="641811"/>
          </a:xfrm>
          <a:prstGeom prst="straightConnector1">
            <a:avLst/>
          </a:prstGeom>
          <a:noFill/>
          <a:ln cap="flat" cmpd="sng" w="25400">
            <a:solidFill>
              <a:schemeClr val="accent1"/>
            </a:solidFill>
            <a:prstDash val="solid"/>
            <a:round/>
            <a:headEnd len="sm" w="sm" type="none"/>
            <a:tailEnd len="med" w="med" type="triangle"/>
          </a:ln>
        </p:spPr>
      </p:cxnSp>
      <p:cxnSp>
        <p:nvCxnSpPr>
          <p:cNvPr id="1215" name="Google Shape;1215;p157"/>
          <p:cNvCxnSpPr/>
          <p:nvPr/>
        </p:nvCxnSpPr>
        <p:spPr>
          <a:xfrm>
            <a:off x="4729526" y="4236239"/>
            <a:ext cx="417453" cy="395511"/>
          </a:xfrm>
          <a:prstGeom prst="straightConnector1">
            <a:avLst/>
          </a:prstGeom>
          <a:noFill/>
          <a:ln cap="flat" cmpd="sng" w="25400">
            <a:solidFill>
              <a:schemeClr val="accent1"/>
            </a:solidFill>
            <a:prstDash val="solid"/>
            <a:round/>
            <a:headEnd len="sm" w="sm" type="none"/>
            <a:tailEnd len="med" w="med" type="triangle"/>
          </a:ln>
        </p:spPr>
      </p:cxnSp>
      <p:sp>
        <p:nvSpPr>
          <p:cNvPr id="1216" name="Google Shape;1216;p157"/>
          <p:cNvSpPr/>
          <p:nvPr/>
        </p:nvSpPr>
        <p:spPr>
          <a:xfrm>
            <a:off x="5065393" y="4560115"/>
            <a:ext cx="401234" cy="343646"/>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17" name="Google Shape;1217;p157"/>
          <p:cNvSpPr/>
          <p:nvPr/>
        </p:nvSpPr>
        <p:spPr>
          <a:xfrm>
            <a:off x="5146978" y="5567350"/>
            <a:ext cx="401339" cy="325533"/>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18" name="Google Shape;1218;p157"/>
          <p:cNvSpPr txBox="1"/>
          <p:nvPr/>
        </p:nvSpPr>
        <p:spPr>
          <a:xfrm>
            <a:off x="7602422" y="5431218"/>
            <a:ext cx="1254120" cy="459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sng" cap="none" strike="noStrike">
                <a:solidFill>
                  <a:srgbClr val="000000"/>
                </a:solidFill>
                <a:latin typeface="Source Sans Pro"/>
                <a:ea typeface="Source Sans Pro"/>
                <a:cs typeface="Source Sans Pro"/>
                <a:sym typeface="Source Sans Pro"/>
              </a:rPr>
              <a:t>LEGAL</a:t>
            </a:r>
            <a:endParaRPr/>
          </a:p>
        </p:txBody>
      </p:sp>
      <p:sp>
        <p:nvSpPr>
          <p:cNvPr id="1219" name="Google Shape;1219;p157"/>
          <p:cNvSpPr txBox="1"/>
          <p:nvPr/>
        </p:nvSpPr>
        <p:spPr>
          <a:xfrm>
            <a:off x="2074217" y="252248"/>
            <a:ext cx="8106631" cy="828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VOLLEYING BALL </a:t>
            </a:r>
            <a:r>
              <a:rPr b="1" i="0" lang="en-US" sz="2400" u="sng" cap="none" strike="noStrike">
                <a:solidFill>
                  <a:srgbClr val="18579B"/>
                </a:solidFill>
                <a:latin typeface="Source Sans Pro"/>
                <a:ea typeface="Source Sans Pro"/>
                <a:cs typeface="Source Sans Pro"/>
                <a:sym typeface="Source Sans Pro"/>
              </a:rPr>
              <a:t>AFTER</a:t>
            </a:r>
            <a:r>
              <a:rPr b="1" i="0" lang="en-US" sz="2400" u="none" cap="none" strike="noStrike">
                <a:solidFill>
                  <a:srgbClr val="18579B"/>
                </a:solidFill>
                <a:latin typeface="Source Sans Pro"/>
                <a:ea typeface="Source Sans Pro"/>
                <a:cs typeface="Source Sans Pro"/>
                <a:sym typeface="Source Sans Pro"/>
              </a:rPr>
              <a:t> BOTH FEET HAVE MADE CONTACT OUTSIDE NVZ</a:t>
            </a:r>
            <a:endParaRPr/>
          </a:p>
        </p:txBody>
      </p:sp>
      <p:cxnSp>
        <p:nvCxnSpPr>
          <p:cNvPr id="1220" name="Google Shape;1220;p157"/>
          <p:cNvCxnSpPr/>
          <p:nvPr/>
        </p:nvCxnSpPr>
        <p:spPr>
          <a:xfrm>
            <a:off x="5435097" y="4859671"/>
            <a:ext cx="354150" cy="707679"/>
          </a:xfrm>
          <a:prstGeom prst="straightConnector1">
            <a:avLst/>
          </a:prstGeom>
          <a:noFill/>
          <a:ln cap="flat" cmpd="sng" w="25400">
            <a:solidFill>
              <a:schemeClr val="accent1"/>
            </a:solidFill>
            <a:prstDash val="solid"/>
            <a:round/>
            <a:headEnd len="sm" w="sm" type="none"/>
            <a:tailEnd len="med" w="med" type="triangle"/>
          </a:ln>
        </p:spPr>
      </p:cxnSp>
      <p:grpSp>
        <p:nvGrpSpPr>
          <p:cNvPr id="1221" name="Google Shape;1221;p157"/>
          <p:cNvGrpSpPr/>
          <p:nvPr/>
        </p:nvGrpSpPr>
        <p:grpSpPr>
          <a:xfrm>
            <a:off x="5690330" y="5531753"/>
            <a:ext cx="375553" cy="370842"/>
            <a:chOff x="4828" y="0"/>
            <a:chExt cx="375552" cy="370841"/>
          </a:xfrm>
        </p:grpSpPr>
        <p:sp>
          <p:nvSpPr>
            <p:cNvPr id="1222" name="Google Shape;1222;p157"/>
            <p:cNvSpPr/>
            <p:nvPr/>
          </p:nvSpPr>
          <p:spPr>
            <a:xfrm>
              <a:off x="4828" y="9710"/>
              <a:ext cx="375552" cy="351419"/>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23" name="Google Shape;1223;p157"/>
            <p:cNvSpPr txBox="1"/>
            <p:nvPr/>
          </p:nvSpPr>
          <p:spPr>
            <a:xfrm>
              <a:off x="94090" y="0"/>
              <a:ext cx="197029"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X</a:t>
              </a:r>
              <a:endParaRPr/>
            </a:p>
          </p:txBody>
        </p:sp>
      </p:grpSp>
      <p:sp>
        <p:nvSpPr>
          <p:cNvPr id="1224" name="Google Shape;1224;p15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158"/>
          <p:cNvPicPr preferRelativeResize="0"/>
          <p:nvPr/>
        </p:nvPicPr>
        <p:blipFill rotWithShape="1">
          <a:blip r:embed="rId3">
            <a:alphaModFix/>
          </a:blip>
          <a:srcRect b="0" l="0" r="0" t="0"/>
          <a:stretch/>
        </p:blipFill>
        <p:spPr>
          <a:xfrm>
            <a:off x="1046480" y="751968"/>
            <a:ext cx="9166032" cy="5040216"/>
          </a:xfrm>
          <a:prstGeom prst="rect">
            <a:avLst/>
          </a:prstGeom>
          <a:noFill/>
          <a:ln>
            <a:noFill/>
          </a:ln>
        </p:spPr>
      </p:pic>
      <p:sp>
        <p:nvSpPr>
          <p:cNvPr id="1230" name="Google Shape;1230;p15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231" name="Google Shape;1231;p158"/>
          <p:cNvSpPr txBox="1"/>
          <p:nvPr/>
        </p:nvSpPr>
        <p:spPr>
          <a:xfrm>
            <a:off x="1245326" y="-17473"/>
            <a:ext cx="10735659" cy="7694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NVZ Shots </a:t>
            </a:r>
            <a:r>
              <a:rPr b="1" i="1" lang="en-US" sz="2800" u="none" cap="none" strike="noStrike">
                <a:solidFill>
                  <a:srgbClr val="18579B"/>
                </a:solidFill>
                <a:latin typeface="Calibri"/>
                <a:ea typeface="Calibri"/>
                <a:cs typeface="Calibri"/>
                <a:sym typeface="Calibri"/>
              </a:rPr>
              <a:t>(cont'd)</a:t>
            </a:r>
            <a:r>
              <a:rPr b="1" i="0" lang="en-US" sz="2800" u="none" cap="none" strike="noStrike">
                <a:solidFill>
                  <a:srgbClr val="000000"/>
                </a:solidFill>
                <a:latin typeface="Calibri"/>
                <a:ea typeface="Calibri"/>
                <a:cs typeface="Calibri"/>
                <a:sym typeface="Calibri"/>
              </a:rPr>
              <a:t> </a:t>
            </a:r>
            <a:r>
              <a:rPr b="0" i="1" lang="en-US" sz="2400" u="none" cap="none" strike="noStrike">
                <a:solidFill>
                  <a:srgbClr val="18579B"/>
                </a:solidFill>
                <a:latin typeface="Calibri"/>
                <a:ea typeface="Calibri"/>
                <a:cs typeface="Calibri"/>
                <a:sym typeface="Calibri"/>
              </a:rPr>
              <a:t>Jumping Across and Crossing Through NVZ </a:t>
            </a:r>
            <a:endParaRPr b="0" i="0" sz="2400" u="none" cap="none" strike="noStrike">
              <a:solidFill>
                <a:srgbClr val="000000"/>
              </a:solidFill>
              <a:latin typeface="Calibri"/>
              <a:ea typeface="Calibri"/>
              <a:cs typeface="Calibri"/>
              <a:sym typeface="Calibri"/>
            </a:endParaRPr>
          </a:p>
        </p:txBody>
      </p:sp>
      <p:sp>
        <p:nvSpPr>
          <p:cNvPr id="1232" name="Google Shape;1232;p158"/>
          <p:cNvSpPr txBox="1"/>
          <p:nvPr/>
        </p:nvSpPr>
        <p:spPr>
          <a:xfrm>
            <a:off x="570411" y="6106032"/>
            <a:ext cx="11051177" cy="89255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Pickleball 411 – Crossing the NVZ for an Erne  (Alex Hamner)</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0"/>
                                        <p:tgtEl>
                                          <p:spTgt spid="1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9"/>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38" name="Google Shape;1238;p159"/>
          <p:cNvSpPr txBox="1"/>
          <p:nvPr/>
        </p:nvSpPr>
        <p:spPr>
          <a:xfrm>
            <a:off x="7045235" y="6052366"/>
            <a:ext cx="525126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39" name="Google Shape;1239;p15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240" name="Google Shape;1240;p159" title="Was This a Kitchen Foot Fault From Jay Devilliers? - Major League Pickleball Season One"/>
          <p:cNvPicPr preferRelativeResize="0"/>
          <p:nvPr/>
        </p:nvPicPr>
        <p:blipFill rotWithShape="1">
          <a:blip r:embed="rId3">
            <a:alphaModFix/>
          </a:blip>
          <a:srcRect b="0" l="0" r="0" t="0"/>
          <a:stretch/>
        </p:blipFill>
        <p:spPr>
          <a:xfrm>
            <a:off x="1402080" y="797428"/>
            <a:ext cx="9492767" cy="5363413"/>
          </a:xfrm>
          <a:prstGeom prst="rect">
            <a:avLst/>
          </a:prstGeom>
          <a:noFill/>
          <a:ln>
            <a:noFill/>
          </a:ln>
        </p:spPr>
      </p:pic>
      <p:sp>
        <p:nvSpPr>
          <p:cNvPr id="1241" name="Google Shape;1241;p159"/>
          <p:cNvSpPr txBox="1"/>
          <p:nvPr/>
        </p:nvSpPr>
        <p:spPr>
          <a:xfrm>
            <a:off x="1886242" y="-74663"/>
            <a:ext cx="841951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Watching the NVZ </a:t>
            </a:r>
            <a:r>
              <a:rPr b="0" i="1" lang="en-US" sz="2400" u="none" cap="none" strike="noStrike">
                <a:solidFill>
                  <a:srgbClr val="18579B"/>
                </a:solidFill>
                <a:latin typeface="Calibri"/>
                <a:ea typeface="Calibri"/>
                <a:cs typeface="Calibri"/>
                <a:sym typeface="Calibri"/>
              </a:rPr>
              <a:t>– Referee  Focus</a:t>
            </a:r>
            <a:endParaRPr b="0" i="0" sz="2000" u="none" cap="none" strike="noStrike">
              <a:solidFill>
                <a:srgbClr val="000000"/>
              </a:solidFill>
              <a:latin typeface="Calibri"/>
              <a:ea typeface="Calibri"/>
              <a:cs typeface="Calibri"/>
              <a:sym typeface="Calibri"/>
            </a:endParaRPr>
          </a:p>
        </p:txBody>
      </p:sp>
      <p:sp>
        <p:nvSpPr>
          <p:cNvPr id="1242" name="Google Shape;1242;p159"/>
          <p:cNvSpPr txBox="1"/>
          <p:nvPr/>
        </p:nvSpPr>
        <p:spPr>
          <a:xfrm>
            <a:off x="4886461" y="6263491"/>
            <a:ext cx="2006316" cy="46166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2400"/>
              <a:buFont typeface="Source Sans Pro"/>
              <a:buNone/>
            </a:pPr>
            <a:r>
              <a:rPr b="0" i="0" lang="en-US" sz="2400" u="none" cap="none" strike="noStrike">
                <a:solidFill>
                  <a:srgbClr val="18579B"/>
                </a:solidFill>
                <a:latin typeface="Source Sans Pro"/>
                <a:ea typeface="Source Sans Pro"/>
                <a:cs typeface="Source Sans Pro"/>
                <a:sym typeface="Source Sans Pro"/>
              </a:rPr>
              <a:t>Jay Devilliers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idx="1" type="body"/>
          </p:nvPr>
        </p:nvSpPr>
        <p:spPr>
          <a:xfrm>
            <a:off x="513807" y="97123"/>
            <a:ext cx="11303724" cy="5588714"/>
          </a:xfrm>
          <a:prstGeom prst="rect">
            <a:avLst/>
          </a:prstGeom>
          <a:noFill/>
          <a:ln>
            <a:noFill/>
          </a:ln>
        </p:spPr>
        <p:txBody>
          <a:bodyPr anchorCtr="0" anchor="t" bIns="45700" lIns="45700" spcFirstLastPara="1" rIns="45700" wrap="square" tIns="45700">
            <a:normAutofit/>
          </a:bodyPr>
          <a:lstStyle/>
          <a:p>
            <a:pPr indent="349250" lvl="1" marL="0" rtl="0" algn="ctr">
              <a:lnSpc>
                <a:spcPct val="100000"/>
              </a:lnSpc>
              <a:spcBef>
                <a:spcPts val="0"/>
              </a:spcBef>
              <a:spcAft>
                <a:spcPts val="0"/>
              </a:spcAft>
              <a:buSzPts val="4400"/>
              <a:buFont typeface="Noto Sans Symbols"/>
              <a:buNone/>
            </a:pPr>
            <a:r>
              <a:rPr lang="en-US" sz="4400"/>
              <a:t>It Is All About Increasing Competency</a:t>
            </a:r>
            <a:endParaRPr sz="1800"/>
          </a:p>
          <a:p>
            <a:pPr indent="0" lvl="2" marL="184150" rtl="0" algn="ctr">
              <a:lnSpc>
                <a:spcPct val="100000"/>
              </a:lnSpc>
              <a:spcBef>
                <a:spcPts val="600"/>
              </a:spcBef>
              <a:spcAft>
                <a:spcPts val="0"/>
              </a:spcAft>
              <a:buClr>
                <a:srgbClr val="18579B"/>
              </a:buClr>
              <a:buSzPts val="2800"/>
              <a:buNone/>
            </a:pPr>
            <a:r>
              <a:rPr lang="en-US" sz="2800"/>
              <a:t> Standardization/Consistency/Professionalism</a:t>
            </a:r>
            <a:endParaRPr/>
          </a:p>
        </p:txBody>
      </p:sp>
      <p:sp>
        <p:nvSpPr>
          <p:cNvPr id="161" name="Google Shape;161;p16"/>
          <p:cNvSpPr txBox="1"/>
          <p:nvPr/>
        </p:nvSpPr>
        <p:spPr>
          <a:xfrm>
            <a:off x="509696" y="1441017"/>
            <a:ext cx="10728959" cy="49859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685800" lvl="2" marL="0" marR="0" rtl="0" algn="ctr">
              <a:lnSpc>
                <a:spcPct val="100000"/>
              </a:lnSpc>
              <a:spcBef>
                <a:spcPts val="0"/>
              </a:spcBef>
              <a:spcAft>
                <a:spcPts val="0"/>
              </a:spcAft>
              <a:buClr>
                <a:srgbClr val="FF0000"/>
              </a:buClr>
              <a:buSzPts val="3200"/>
              <a:buFont typeface="Calibri"/>
              <a:buNone/>
            </a:pPr>
            <a:r>
              <a:rPr b="0" i="1" lang="en-US" sz="3200" u="none" cap="none" strike="noStrike">
                <a:solidFill>
                  <a:srgbClr val="FF0000"/>
                </a:solidFill>
                <a:latin typeface="Calibri"/>
                <a:ea typeface="Calibri"/>
                <a:cs typeface="Calibri"/>
                <a:sym typeface="Calibri"/>
              </a:rPr>
              <a:t>The Match Is About The Players and The Game and a Successful Tournament</a:t>
            </a:r>
            <a:endParaRPr/>
          </a:p>
          <a:p>
            <a:pPr indent="685800" lvl="2" marL="0" marR="0" rtl="0" algn="ctr">
              <a:lnSpc>
                <a:spcPct val="100000"/>
              </a:lnSpc>
              <a:spcBef>
                <a:spcPts val="0"/>
              </a:spcBef>
              <a:spcAft>
                <a:spcPts val="0"/>
              </a:spcAft>
              <a:buClr>
                <a:srgbClr val="FF0000"/>
              </a:buClr>
              <a:buSzPts val="3200"/>
              <a:buFont typeface="Calibri"/>
              <a:buNone/>
            </a:pPr>
            <a:r>
              <a:rPr b="1" i="1" lang="en-US" sz="3200" u="sng" cap="none" strike="noStrike">
                <a:solidFill>
                  <a:srgbClr val="FF0000"/>
                </a:solidFill>
                <a:latin typeface="Calibri"/>
                <a:ea typeface="Calibri"/>
                <a:cs typeface="Calibri"/>
                <a:sym typeface="Calibri"/>
              </a:rPr>
              <a:t>NOT</a:t>
            </a:r>
            <a:r>
              <a:rPr b="0" i="1" lang="en-US" sz="3200" u="none" cap="none" strike="noStrike">
                <a:solidFill>
                  <a:srgbClr val="FF0000"/>
                </a:solidFill>
                <a:latin typeface="Calibri"/>
                <a:ea typeface="Calibri"/>
                <a:cs typeface="Calibri"/>
                <a:sym typeface="Calibri"/>
              </a:rPr>
              <a:t> The Referee</a:t>
            </a:r>
            <a:endParaRPr/>
          </a:p>
          <a:p>
            <a:pPr indent="685800" lvl="2" marL="0" marR="0" rtl="0" algn="ctr">
              <a:lnSpc>
                <a:spcPct val="100000"/>
              </a:lnSpc>
              <a:spcBef>
                <a:spcPts val="0"/>
              </a:spcBef>
              <a:spcAft>
                <a:spcPts val="0"/>
              </a:spcAft>
              <a:buClr>
                <a:srgbClr val="18579B"/>
              </a:buClr>
              <a:buSzPts val="2400"/>
              <a:buFont typeface="Source Sans Pro"/>
              <a:buNone/>
            </a:pPr>
            <a:r>
              <a:t/>
            </a:r>
            <a:endParaRPr b="0" i="1" sz="24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3600"/>
              <a:buFont typeface="Calibri"/>
              <a:buNone/>
            </a:pPr>
            <a:r>
              <a:rPr b="0" i="1" lang="en-US" sz="3600" u="none" cap="none" strike="noStrike">
                <a:solidFill>
                  <a:srgbClr val="18579B"/>
                </a:solidFill>
                <a:latin typeface="Calibri"/>
                <a:ea typeface="Calibri"/>
                <a:cs typeface="Calibri"/>
                <a:sym typeface="Calibri"/>
              </a:rPr>
              <a:t>The Referee is a Facilitator</a:t>
            </a:r>
            <a:endParaRPr/>
          </a:p>
          <a:p>
            <a:pPr indent="685800" lvl="2" marL="0" marR="0" rtl="0" algn="ctr">
              <a:lnSpc>
                <a:spcPct val="100000"/>
              </a:lnSpc>
              <a:spcBef>
                <a:spcPts val="0"/>
              </a:spcBef>
              <a:spcAft>
                <a:spcPts val="0"/>
              </a:spcAft>
              <a:buClr>
                <a:srgbClr val="18579B"/>
              </a:buClr>
              <a:buSzPts val="3600"/>
              <a:buFont typeface="Source Sans Pro"/>
              <a:buNone/>
            </a:pPr>
            <a:r>
              <a:t/>
            </a:r>
            <a:endParaRPr b="1" i="0" sz="36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The Most Successful Referee </a:t>
            </a:r>
            <a:endParaRPr/>
          </a:p>
          <a:p>
            <a:pPr indent="685800" lvl="2"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Is The One </a:t>
            </a:r>
            <a:endParaRPr/>
          </a:p>
          <a:p>
            <a:pPr indent="685800" lvl="2"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No One Remembers After The Match</a:t>
            </a:r>
            <a:endParaRPr b="1" i="0" sz="3600" u="none" cap="none" strike="noStrike">
              <a:solidFill>
                <a:srgbClr val="000000"/>
              </a:solidFill>
              <a:latin typeface="Source Sans Pro"/>
              <a:ea typeface="Source Sans Pro"/>
              <a:cs typeface="Source Sans Pro"/>
              <a:sym typeface="Source Sans Pro"/>
            </a:endParaRPr>
          </a:p>
        </p:txBody>
      </p:sp>
      <p:sp>
        <p:nvSpPr>
          <p:cNvPr id="162" name="Google Shape;162;p1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60"/>
          <p:cNvSpPr txBox="1"/>
          <p:nvPr/>
        </p:nvSpPr>
        <p:spPr>
          <a:xfrm>
            <a:off x="1219200" y="457200"/>
            <a:ext cx="9753600" cy="433965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Pushing Off From NVZ</a:t>
            </a:r>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Calibri"/>
                <a:ea typeface="Calibri"/>
                <a:cs typeface="Calibri"/>
                <a:sym typeface="Calibri"/>
              </a:rPr>
              <a:t>After Being in the NVZ: </a:t>
            </a:r>
            <a:endParaRPr b="1" i="1" sz="3600" u="none" cap="none" strike="noStrike">
              <a:solidFill>
                <a:srgbClr val="000000"/>
              </a:solidFill>
              <a:latin typeface="Calibri"/>
              <a:ea typeface="Calibri"/>
              <a:cs typeface="Calibri"/>
              <a:sym typeface="Calibri"/>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Player </a:t>
            </a:r>
            <a:r>
              <a:rPr b="0" i="0" lang="en-US" sz="3200" u="none" cap="none" strike="noStrike">
                <a:solidFill>
                  <a:srgbClr val="FF0000"/>
                </a:solidFill>
                <a:latin typeface="Calibri"/>
                <a:ea typeface="Calibri"/>
                <a:cs typeface="Calibri"/>
                <a:sym typeface="Calibri"/>
              </a:rPr>
              <a:t>cannot legally volley </a:t>
            </a:r>
            <a:r>
              <a:rPr b="0" i="0" lang="en-US" sz="3200" u="none" cap="none" strike="noStrike">
                <a:solidFill>
                  <a:srgbClr val="18579B"/>
                </a:solidFill>
                <a:latin typeface="Calibri"/>
                <a:ea typeface="Calibri"/>
                <a:cs typeface="Calibri"/>
                <a:sym typeface="Calibri"/>
              </a:rPr>
              <a:t>the ball until </a:t>
            </a:r>
            <a:r>
              <a:rPr b="0" i="0" lang="en-US" sz="3200" u="none" cap="none" strike="noStrike">
                <a:solidFill>
                  <a:srgbClr val="FF0000"/>
                </a:solidFill>
                <a:latin typeface="Calibri"/>
                <a:ea typeface="Calibri"/>
                <a:cs typeface="Calibri"/>
                <a:sym typeface="Calibri"/>
              </a:rPr>
              <a:t>both feet have contacted </a:t>
            </a:r>
            <a:r>
              <a:rPr b="0" i="0" lang="en-US" sz="3200" u="none" cap="none" strike="noStrike">
                <a:solidFill>
                  <a:srgbClr val="18579B"/>
                </a:solidFill>
                <a:latin typeface="Calibri"/>
                <a:ea typeface="Calibri"/>
                <a:cs typeface="Calibri"/>
                <a:sym typeface="Calibri"/>
              </a:rPr>
              <a:t>the playing surface </a:t>
            </a:r>
            <a:r>
              <a:rPr b="0" i="0" lang="en-US" sz="3200" u="none" cap="none" strike="noStrike">
                <a:solidFill>
                  <a:srgbClr val="FF0000"/>
                </a:solidFill>
                <a:latin typeface="Calibri"/>
                <a:ea typeface="Calibri"/>
                <a:cs typeface="Calibri"/>
                <a:sym typeface="Calibri"/>
              </a:rPr>
              <a:t>completely outside the NVZ</a:t>
            </a:r>
            <a:endParaRPr/>
          </a:p>
        </p:txBody>
      </p:sp>
      <p:sp>
        <p:nvSpPr>
          <p:cNvPr id="1248" name="Google Shape;1248;p16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p:nvPr/>
        </p:nvSpPr>
        <p:spPr>
          <a:xfrm>
            <a:off x="2249214" y="1403132"/>
            <a:ext cx="7788165" cy="3862553"/>
          </a:xfrm>
          <a:prstGeom prst="rect">
            <a:avLst/>
          </a:prstGeom>
          <a:no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cxnSp>
        <p:nvCxnSpPr>
          <p:cNvPr id="1254" name="Google Shape;1254;p161"/>
          <p:cNvCxnSpPr/>
          <p:nvPr/>
        </p:nvCxnSpPr>
        <p:spPr>
          <a:xfrm flipH="1">
            <a:off x="6143295"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255" name="Google Shape;1255;p161"/>
          <p:cNvCxnSpPr/>
          <p:nvPr/>
        </p:nvCxnSpPr>
        <p:spPr>
          <a:xfrm flipH="1">
            <a:off x="4803228" y="1481961"/>
            <a:ext cx="1" cy="3862552"/>
          </a:xfrm>
          <a:prstGeom prst="straightConnector1">
            <a:avLst/>
          </a:prstGeom>
          <a:noFill/>
          <a:ln cap="flat" cmpd="sng" w="25400">
            <a:solidFill>
              <a:schemeClr val="accent1"/>
            </a:solidFill>
            <a:prstDash val="solid"/>
            <a:round/>
            <a:headEnd len="sm" w="sm" type="none"/>
            <a:tailEnd len="sm" w="sm" type="none"/>
          </a:ln>
        </p:spPr>
      </p:cxnSp>
      <p:cxnSp>
        <p:nvCxnSpPr>
          <p:cNvPr id="1256" name="Google Shape;1256;p161"/>
          <p:cNvCxnSpPr/>
          <p:nvPr/>
        </p:nvCxnSpPr>
        <p:spPr>
          <a:xfrm>
            <a:off x="7483364"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257" name="Google Shape;1257;p161"/>
          <p:cNvCxnSpPr/>
          <p:nvPr/>
        </p:nvCxnSpPr>
        <p:spPr>
          <a:xfrm rot="10800000">
            <a:off x="7483364" y="3334408"/>
            <a:ext cx="2554015" cy="1"/>
          </a:xfrm>
          <a:prstGeom prst="straightConnector1">
            <a:avLst/>
          </a:prstGeom>
          <a:noFill/>
          <a:ln cap="flat" cmpd="sng" w="25400">
            <a:solidFill>
              <a:schemeClr val="accent1"/>
            </a:solidFill>
            <a:prstDash val="solid"/>
            <a:round/>
            <a:headEnd len="sm" w="sm" type="none"/>
            <a:tailEnd len="sm" w="sm" type="none"/>
          </a:ln>
        </p:spPr>
      </p:cxnSp>
      <p:cxnSp>
        <p:nvCxnSpPr>
          <p:cNvPr id="1258" name="Google Shape;1258;p161"/>
          <p:cNvCxnSpPr/>
          <p:nvPr/>
        </p:nvCxnSpPr>
        <p:spPr>
          <a:xfrm flipH="1" rot="10800000">
            <a:off x="2249214" y="3334407"/>
            <a:ext cx="2554016" cy="2"/>
          </a:xfrm>
          <a:prstGeom prst="straightConnector1">
            <a:avLst/>
          </a:prstGeom>
          <a:noFill/>
          <a:ln cap="flat" cmpd="sng" w="25400">
            <a:solidFill>
              <a:schemeClr val="accent1"/>
            </a:solidFill>
            <a:prstDash val="solid"/>
            <a:round/>
            <a:headEnd len="sm" w="sm" type="none"/>
            <a:tailEnd len="sm" w="sm" type="none"/>
          </a:ln>
        </p:spPr>
      </p:cxnSp>
      <p:sp>
        <p:nvSpPr>
          <p:cNvPr id="1259" name="Google Shape;1259;p161"/>
          <p:cNvSpPr/>
          <p:nvPr/>
        </p:nvSpPr>
        <p:spPr>
          <a:xfrm>
            <a:off x="6097577" y="1403132"/>
            <a:ext cx="45720" cy="3862553"/>
          </a:xfrm>
          <a:custGeom>
            <a:rect b="b" l="l" r="r" t="t"/>
            <a:pathLst>
              <a:path extrusionOk="0" h="21600" w="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60" name="Google Shape;1260;p161"/>
          <p:cNvSpPr txBox="1"/>
          <p:nvPr/>
        </p:nvSpPr>
        <p:spPr>
          <a:xfrm>
            <a:off x="6177586" y="2753057"/>
            <a:ext cx="404388" cy="1196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NE</a:t>
            </a:r>
            <a:endParaRPr/>
          </a:p>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T</a:t>
            </a:r>
            <a:endParaRPr/>
          </a:p>
        </p:txBody>
      </p:sp>
      <p:sp>
        <p:nvSpPr>
          <p:cNvPr id="1261" name="Google Shape;1261;p161"/>
          <p:cNvSpPr txBox="1"/>
          <p:nvPr/>
        </p:nvSpPr>
        <p:spPr>
          <a:xfrm>
            <a:off x="5731819" y="1071428"/>
            <a:ext cx="696836"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NVZ</a:t>
            </a:r>
            <a:endParaRPr/>
          </a:p>
        </p:txBody>
      </p:sp>
      <p:sp>
        <p:nvSpPr>
          <p:cNvPr id="1262" name="Google Shape;1262;p161"/>
          <p:cNvSpPr/>
          <p:nvPr/>
        </p:nvSpPr>
        <p:spPr>
          <a:xfrm rot="5400000">
            <a:off x="6535100" y="991582"/>
            <a:ext cx="185291" cy="495933"/>
          </a:xfrm>
          <a:custGeom>
            <a:rect b="b" l="l" r="r" t="t"/>
            <a:pathLst>
              <a:path extrusionOk="0" h="21600" w="2160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63" name="Google Shape;1263;p161"/>
          <p:cNvSpPr/>
          <p:nvPr/>
        </p:nvSpPr>
        <p:spPr>
          <a:xfrm rot="10800000">
            <a:off x="5284759" y="1166650"/>
            <a:ext cx="401339" cy="185293"/>
          </a:xfrm>
          <a:custGeom>
            <a:rect b="b" l="l" r="r" t="t"/>
            <a:pathLst>
              <a:path extrusionOk="0" h="21600" w="2160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grpSp>
        <p:nvGrpSpPr>
          <p:cNvPr id="1264" name="Google Shape;1264;p161"/>
          <p:cNvGrpSpPr/>
          <p:nvPr/>
        </p:nvGrpSpPr>
        <p:grpSpPr>
          <a:xfrm>
            <a:off x="4638477" y="2198240"/>
            <a:ext cx="646285" cy="406263"/>
            <a:chOff x="8310" y="0"/>
            <a:chExt cx="646283" cy="406262"/>
          </a:xfrm>
        </p:grpSpPr>
        <p:sp>
          <p:nvSpPr>
            <p:cNvPr id="1265" name="Google Shape;1265;p161"/>
            <p:cNvSpPr/>
            <p:nvPr/>
          </p:nvSpPr>
          <p:spPr>
            <a:xfrm>
              <a:off x="8310" y="0"/>
              <a:ext cx="646283" cy="406262"/>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66" name="Google Shape;1266;p161"/>
            <p:cNvSpPr txBox="1"/>
            <p:nvPr/>
          </p:nvSpPr>
          <p:spPr>
            <a:xfrm>
              <a:off x="124382" y="17710"/>
              <a:ext cx="414139"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215D77"/>
                </a:buClr>
                <a:buSzPts val="1800"/>
                <a:buFont typeface="Source Sans Pro"/>
                <a:buNone/>
              </a:pPr>
              <a:r>
                <a:rPr b="1" i="0" lang="en-US" sz="1800" u="none" cap="none" strike="noStrike">
                  <a:solidFill>
                    <a:srgbClr val="215D77"/>
                  </a:solidFill>
                  <a:latin typeface="Source Sans Pro"/>
                  <a:ea typeface="Source Sans Pro"/>
                  <a:cs typeface="Source Sans Pro"/>
                  <a:sym typeface="Source Sans Pro"/>
                </a:rPr>
                <a:t>L</a:t>
              </a:r>
              <a:endParaRPr/>
            </a:p>
          </p:txBody>
        </p:sp>
      </p:grpSp>
      <p:grpSp>
        <p:nvGrpSpPr>
          <p:cNvPr id="1267" name="Google Shape;1267;p161"/>
          <p:cNvGrpSpPr/>
          <p:nvPr/>
        </p:nvGrpSpPr>
        <p:grpSpPr>
          <a:xfrm>
            <a:off x="4063341" y="2580691"/>
            <a:ext cx="364778" cy="370841"/>
            <a:chOff x="4690" y="0"/>
            <a:chExt cx="364776" cy="370840"/>
          </a:xfrm>
        </p:grpSpPr>
        <p:sp>
          <p:nvSpPr>
            <p:cNvPr id="1268" name="Google Shape;1268;p161"/>
            <p:cNvSpPr/>
            <p:nvPr/>
          </p:nvSpPr>
          <p:spPr>
            <a:xfrm>
              <a:off x="4690" y="23820"/>
              <a:ext cx="364776" cy="32320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69" name="Google Shape;1269;p161"/>
            <p:cNvSpPr txBox="1"/>
            <p:nvPr/>
          </p:nvSpPr>
          <p:spPr>
            <a:xfrm>
              <a:off x="92884" y="0"/>
              <a:ext cx="188388"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0" lang="en-US" sz="1800" u="none" cap="none" strike="noStrike">
                  <a:solidFill>
                    <a:srgbClr val="FF0000"/>
                  </a:solidFill>
                  <a:latin typeface="Source Sans Pro"/>
                  <a:ea typeface="Source Sans Pro"/>
                  <a:cs typeface="Source Sans Pro"/>
                  <a:sym typeface="Source Sans Pro"/>
                </a:rPr>
                <a:t>R</a:t>
              </a:r>
              <a:endParaRPr/>
            </a:p>
          </p:txBody>
        </p:sp>
      </p:grpSp>
      <p:sp>
        <p:nvSpPr>
          <p:cNvPr id="1270" name="Google Shape;1270;p161"/>
          <p:cNvSpPr txBox="1"/>
          <p:nvPr/>
        </p:nvSpPr>
        <p:spPr>
          <a:xfrm>
            <a:off x="4327481" y="5520297"/>
            <a:ext cx="1112229" cy="459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sng" cap="none" strike="noStrike">
                <a:solidFill>
                  <a:srgbClr val="000000"/>
                </a:solidFill>
                <a:latin typeface="Source Sans Pro"/>
                <a:ea typeface="Source Sans Pro"/>
                <a:cs typeface="Source Sans Pro"/>
                <a:sym typeface="Source Sans Pro"/>
              </a:rPr>
              <a:t>FAULT</a:t>
            </a:r>
            <a:endParaRPr/>
          </a:p>
        </p:txBody>
      </p:sp>
      <p:sp>
        <p:nvSpPr>
          <p:cNvPr id="1271" name="Google Shape;1271;p161"/>
          <p:cNvSpPr txBox="1"/>
          <p:nvPr/>
        </p:nvSpPr>
        <p:spPr>
          <a:xfrm>
            <a:off x="2074217" y="252248"/>
            <a:ext cx="8106631" cy="828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VOLLEYING BALL </a:t>
            </a:r>
            <a:r>
              <a:rPr b="1" i="0" lang="en-US" sz="2400" u="sng" cap="none" strike="noStrike">
                <a:solidFill>
                  <a:srgbClr val="18579B"/>
                </a:solidFill>
                <a:latin typeface="Source Sans Pro"/>
                <a:ea typeface="Source Sans Pro"/>
                <a:cs typeface="Source Sans Pro"/>
                <a:sym typeface="Source Sans Pro"/>
              </a:rPr>
              <a:t>BEFORE</a:t>
            </a:r>
            <a:r>
              <a:rPr b="1" i="0" lang="en-US" sz="2400" u="none" cap="none" strike="noStrike">
                <a:solidFill>
                  <a:srgbClr val="18579B"/>
                </a:solidFill>
                <a:latin typeface="Source Sans Pro"/>
                <a:ea typeface="Source Sans Pro"/>
                <a:cs typeface="Source Sans Pro"/>
                <a:sym typeface="Source Sans Pro"/>
              </a:rPr>
              <a:t> BOTH FEET HAVE MADE CONTACT OUTSIDE NVZ</a:t>
            </a:r>
            <a:endParaRPr/>
          </a:p>
        </p:txBody>
      </p:sp>
      <p:sp>
        <p:nvSpPr>
          <p:cNvPr id="1272" name="Google Shape;1272;p161"/>
          <p:cNvSpPr txBox="1"/>
          <p:nvPr/>
        </p:nvSpPr>
        <p:spPr>
          <a:xfrm>
            <a:off x="2294932" y="1481961"/>
            <a:ext cx="1905075" cy="1209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rPr b="0" i="0" lang="en-US" sz="1800" u="none" cap="none" strike="noStrike">
                <a:solidFill>
                  <a:srgbClr val="18579B"/>
                </a:solidFill>
                <a:latin typeface="Source Sans Pro"/>
                <a:ea typeface="Source Sans Pro"/>
                <a:cs typeface="Source Sans Pro"/>
                <a:sym typeface="Source Sans Pro"/>
              </a:rPr>
              <a:t>LEFT FOOT FROM NVZ IN AIR </a:t>
            </a:r>
            <a:endParaRPr/>
          </a:p>
          <a:p>
            <a:pPr indent="0" lvl="0" marL="0" marR="0" rtl="0" algn="ctr">
              <a:lnSpc>
                <a:spcPct val="100000"/>
              </a:lnSpc>
              <a:spcBef>
                <a:spcPts val="0"/>
              </a:spcBef>
              <a:spcAft>
                <a:spcPts val="0"/>
              </a:spcAft>
              <a:buClr>
                <a:srgbClr val="18579B"/>
              </a:buClr>
              <a:buSzPts val="1800"/>
              <a:buFont typeface="Source Sans Pro"/>
              <a:buNone/>
            </a:pPr>
            <a:r>
              <a:rPr b="0" i="0" lang="en-US" sz="1800" u="none" cap="none" strike="noStrike">
                <a:solidFill>
                  <a:srgbClr val="18579B"/>
                </a:solidFill>
                <a:latin typeface="Source Sans Pro"/>
                <a:ea typeface="Source Sans Pro"/>
                <a:cs typeface="Source Sans Pro"/>
                <a:sym typeface="Source Sans Pro"/>
              </a:rPr>
              <a:t> NOT PLANTED</a:t>
            </a:r>
            <a:endParaRPr/>
          </a:p>
        </p:txBody>
      </p:sp>
      <p:sp>
        <p:nvSpPr>
          <p:cNvPr id="1273" name="Google Shape;1273;p161"/>
          <p:cNvSpPr/>
          <p:nvPr/>
        </p:nvSpPr>
        <p:spPr>
          <a:xfrm>
            <a:off x="4200006" y="2267342"/>
            <a:ext cx="468256" cy="88910"/>
          </a:xfrm>
          <a:custGeom>
            <a:rect b="b" l="l" r="r" t="t"/>
            <a:pathLst>
              <a:path extrusionOk="0" h="21600" w="21600">
                <a:moveTo>
                  <a:pt x="0" y="0"/>
                </a:moveTo>
                <a:lnTo>
                  <a:pt x="21600" y="21600"/>
                </a:lnTo>
              </a:path>
            </a:pathLst>
          </a:custGeom>
          <a:noFill/>
          <a:ln cap="flat" cmpd="sng" w="25400">
            <a:solidFill>
              <a:schemeClr val="accen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74" name="Google Shape;1274;p16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62"/>
          <p:cNvSpPr/>
          <p:nvPr/>
        </p:nvSpPr>
        <p:spPr>
          <a:xfrm>
            <a:off x="2249214" y="1403132"/>
            <a:ext cx="7788165" cy="3862553"/>
          </a:xfrm>
          <a:prstGeom prst="rect">
            <a:avLst/>
          </a:prstGeom>
          <a:no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cxnSp>
        <p:nvCxnSpPr>
          <p:cNvPr id="1280" name="Google Shape;1280;p162"/>
          <p:cNvCxnSpPr/>
          <p:nvPr/>
        </p:nvCxnSpPr>
        <p:spPr>
          <a:xfrm flipH="1">
            <a:off x="6143295"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281" name="Google Shape;1281;p162"/>
          <p:cNvCxnSpPr/>
          <p:nvPr/>
        </p:nvCxnSpPr>
        <p:spPr>
          <a:xfrm flipH="1">
            <a:off x="4803228" y="1481961"/>
            <a:ext cx="1" cy="3862552"/>
          </a:xfrm>
          <a:prstGeom prst="straightConnector1">
            <a:avLst/>
          </a:prstGeom>
          <a:noFill/>
          <a:ln cap="flat" cmpd="sng" w="25400">
            <a:solidFill>
              <a:schemeClr val="accent1"/>
            </a:solidFill>
            <a:prstDash val="solid"/>
            <a:round/>
            <a:headEnd len="sm" w="sm" type="none"/>
            <a:tailEnd len="sm" w="sm" type="none"/>
          </a:ln>
        </p:spPr>
      </p:cxnSp>
      <p:cxnSp>
        <p:nvCxnSpPr>
          <p:cNvPr id="1282" name="Google Shape;1282;p162"/>
          <p:cNvCxnSpPr/>
          <p:nvPr/>
        </p:nvCxnSpPr>
        <p:spPr>
          <a:xfrm>
            <a:off x="7483364" y="1403132"/>
            <a:ext cx="1" cy="3862553"/>
          </a:xfrm>
          <a:prstGeom prst="straightConnector1">
            <a:avLst/>
          </a:prstGeom>
          <a:noFill/>
          <a:ln cap="flat" cmpd="sng" w="25400">
            <a:solidFill>
              <a:schemeClr val="accent1"/>
            </a:solidFill>
            <a:prstDash val="solid"/>
            <a:round/>
            <a:headEnd len="sm" w="sm" type="none"/>
            <a:tailEnd len="sm" w="sm" type="none"/>
          </a:ln>
        </p:spPr>
      </p:cxnSp>
      <p:cxnSp>
        <p:nvCxnSpPr>
          <p:cNvPr id="1283" name="Google Shape;1283;p162"/>
          <p:cNvCxnSpPr/>
          <p:nvPr/>
        </p:nvCxnSpPr>
        <p:spPr>
          <a:xfrm rot="10800000">
            <a:off x="7483364" y="3334408"/>
            <a:ext cx="2554015" cy="1"/>
          </a:xfrm>
          <a:prstGeom prst="straightConnector1">
            <a:avLst/>
          </a:prstGeom>
          <a:noFill/>
          <a:ln cap="flat" cmpd="sng" w="25400">
            <a:solidFill>
              <a:schemeClr val="accent1"/>
            </a:solidFill>
            <a:prstDash val="solid"/>
            <a:round/>
            <a:headEnd len="sm" w="sm" type="none"/>
            <a:tailEnd len="sm" w="sm" type="none"/>
          </a:ln>
        </p:spPr>
      </p:cxnSp>
      <p:cxnSp>
        <p:nvCxnSpPr>
          <p:cNvPr id="1284" name="Google Shape;1284;p162"/>
          <p:cNvCxnSpPr/>
          <p:nvPr/>
        </p:nvCxnSpPr>
        <p:spPr>
          <a:xfrm flipH="1" rot="10800000">
            <a:off x="2249214" y="3334407"/>
            <a:ext cx="2554016" cy="2"/>
          </a:xfrm>
          <a:prstGeom prst="straightConnector1">
            <a:avLst/>
          </a:prstGeom>
          <a:noFill/>
          <a:ln cap="flat" cmpd="sng" w="25400">
            <a:solidFill>
              <a:schemeClr val="accent1"/>
            </a:solidFill>
            <a:prstDash val="solid"/>
            <a:round/>
            <a:headEnd len="sm" w="sm" type="none"/>
            <a:tailEnd len="sm" w="sm" type="none"/>
          </a:ln>
        </p:spPr>
      </p:cxnSp>
      <p:sp>
        <p:nvSpPr>
          <p:cNvPr id="1285" name="Google Shape;1285;p162"/>
          <p:cNvSpPr/>
          <p:nvPr/>
        </p:nvSpPr>
        <p:spPr>
          <a:xfrm>
            <a:off x="6097577" y="1403132"/>
            <a:ext cx="45720" cy="3862553"/>
          </a:xfrm>
          <a:custGeom>
            <a:rect b="b" l="l" r="r" t="t"/>
            <a:pathLst>
              <a:path extrusionOk="0" h="21600" w="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86" name="Google Shape;1286;p162"/>
          <p:cNvSpPr txBox="1"/>
          <p:nvPr/>
        </p:nvSpPr>
        <p:spPr>
          <a:xfrm>
            <a:off x="6234736" y="2734242"/>
            <a:ext cx="404388" cy="1196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NE</a:t>
            </a:r>
            <a:endParaRPr/>
          </a:p>
          <a:p>
            <a:pPr indent="0" lvl="0" marL="0" marR="0" rtl="0" algn="l">
              <a:lnSpc>
                <a:spcPct val="100000"/>
              </a:lnSpc>
              <a:spcBef>
                <a:spcPts val="0"/>
              </a:spcBef>
              <a:spcAft>
                <a:spcPts val="0"/>
              </a:spcAft>
              <a:buClr>
                <a:srgbClr val="000000"/>
              </a:buClr>
              <a:buSzPts val="2400"/>
              <a:buFont typeface="Source Sans Pro"/>
              <a:buNone/>
            </a:pPr>
            <a:r>
              <a:rPr b="1" i="0" lang="en-US" sz="2400" u="none" cap="none" strike="noStrike">
                <a:solidFill>
                  <a:srgbClr val="000000"/>
                </a:solidFill>
                <a:latin typeface="Source Sans Pro"/>
                <a:ea typeface="Source Sans Pro"/>
                <a:cs typeface="Source Sans Pro"/>
                <a:sym typeface="Source Sans Pro"/>
              </a:rPr>
              <a:t>T</a:t>
            </a:r>
            <a:endParaRPr/>
          </a:p>
        </p:txBody>
      </p:sp>
      <p:sp>
        <p:nvSpPr>
          <p:cNvPr id="1287" name="Google Shape;1287;p162"/>
          <p:cNvSpPr txBox="1"/>
          <p:nvPr/>
        </p:nvSpPr>
        <p:spPr>
          <a:xfrm>
            <a:off x="5731819" y="1071428"/>
            <a:ext cx="696836" cy="370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1" i="0" lang="en-US" sz="1800" u="none" cap="none" strike="noStrike">
                <a:solidFill>
                  <a:srgbClr val="000000"/>
                </a:solidFill>
                <a:latin typeface="Source Sans Pro"/>
                <a:ea typeface="Source Sans Pro"/>
                <a:cs typeface="Source Sans Pro"/>
                <a:sym typeface="Source Sans Pro"/>
              </a:rPr>
              <a:t>NVZ</a:t>
            </a:r>
            <a:endParaRPr/>
          </a:p>
        </p:txBody>
      </p:sp>
      <p:sp>
        <p:nvSpPr>
          <p:cNvPr id="1288" name="Google Shape;1288;p162"/>
          <p:cNvSpPr/>
          <p:nvPr/>
        </p:nvSpPr>
        <p:spPr>
          <a:xfrm rot="5400000">
            <a:off x="6535100" y="991582"/>
            <a:ext cx="185291" cy="495933"/>
          </a:xfrm>
          <a:custGeom>
            <a:rect b="b" l="l" r="r" t="t"/>
            <a:pathLst>
              <a:path extrusionOk="0" h="21600" w="2160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89" name="Google Shape;1289;p162"/>
          <p:cNvSpPr/>
          <p:nvPr/>
        </p:nvSpPr>
        <p:spPr>
          <a:xfrm rot="10800000">
            <a:off x="5284759" y="1166650"/>
            <a:ext cx="401339" cy="185293"/>
          </a:xfrm>
          <a:custGeom>
            <a:rect b="b" l="l" r="r" t="t"/>
            <a:pathLst>
              <a:path extrusionOk="0" h="21600" w="2160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grpSp>
        <p:nvGrpSpPr>
          <p:cNvPr id="1290" name="Google Shape;1290;p162"/>
          <p:cNvGrpSpPr/>
          <p:nvPr/>
        </p:nvGrpSpPr>
        <p:grpSpPr>
          <a:xfrm>
            <a:off x="4638479" y="2146823"/>
            <a:ext cx="407829" cy="370842"/>
            <a:chOff x="5244" y="-1"/>
            <a:chExt cx="407828" cy="370841"/>
          </a:xfrm>
        </p:grpSpPr>
        <p:sp>
          <p:nvSpPr>
            <p:cNvPr id="1291" name="Google Shape;1291;p162"/>
            <p:cNvSpPr/>
            <p:nvPr/>
          </p:nvSpPr>
          <p:spPr>
            <a:xfrm>
              <a:off x="5244" y="51412"/>
              <a:ext cx="407828" cy="268015"/>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92" name="Google Shape;1292;p162"/>
            <p:cNvSpPr txBox="1"/>
            <p:nvPr/>
          </p:nvSpPr>
          <p:spPr>
            <a:xfrm>
              <a:off x="97700" y="-1"/>
              <a:ext cx="222915"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215D77"/>
                </a:buClr>
                <a:buSzPts val="1800"/>
                <a:buFont typeface="Source Sans Pro"/>
                <a:buNone/>
              </a:pPr>
              <a:r>
                <a:rPr b="1" i="0" lang="en-US" sz="1800" u="none" cap="none" strike="noStrike">
                  <a:solidFill>
                    <a:srgbClr val="215D77"/>
                  </a:solidFill>
                  <a:latin typeface="Source Sans Pro"/>
                  <a:ea typeface="Source Sans Pro"/>
                  <a:cs typeface="Source Sans Pro"/>
                  <a:sym typeface="Source Sans Pro"/>
                </a:rPr>
                <a:t>L</a:t>
              </a:r>
              <a:endParaRPr/>
            </a:p>
          </p:txBody>
        </p:sp>
      </p:grpSp>
      <p:grpSp>
        <p:nvGrpSpPr>
          <p:cNvPr id="1293" name="Google Shape;1293;p162"/>
          <p:cNvGrpSpPr/>
          <p:nvPr/>
        </p:nvGrpSpPr>
        <p:grpSpPr>
          <a:xfrm>
            <a:off x="4063341" y="2580691"/>
            <a:ext cx="364778" cy="370841"/>
            <a:chOff x="4690" y="0"/>
            <a:chExt cx="364776" cy="370840"/>
          </a:xfrm>
        </p:grpSpPr>
        <p:sp>
          <p:nvSpPr>
            <p:cNvPr id="1294" name="Google Shape;1294;p162"/>
            <p:cNvSpPr/>
            <p:nvPr/>
          </p:nvSpPr>
          <p:spPr>
            <a:xfrm>
              <a:off x="4690" y="23820"/>
              <a:ext cx="364776" cy="32320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295" name="Google Shape;1295;p162"/>
            <p:cNvSpPr txBox="1"/>
            <p:nvPr/>
          </p:nvSpPr>
          <p:spPr>
            <a:xfrm>
              <a:off x="92884" y="0"/>
              <a:ext cx="188388" cy="3708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0" lang="en-US" sz="1800" u="none" cap="none" strike="noStrike">
                  <a:solidFill>
                    <a:srgbClr val="FF0000"/>
                  </a:solidFill>
                  <a:latin typeface="Source Sans Pro"/>
                  <a:ea typeface="Source Sans Pro"/>
                  <a:cs typeface="Source Sans Pro"/>
                  <a:sym typeface="Source Sans Pro"/>
                </a:rPr>
                <a:t>R</a:t>
              </a:r>
              <a:endParaRPr/>
            </a:p>
          </p:txBody>
        </p:sp>
      </p:grpSp>
      <p:sp>
        <p:nvSpPr>
          <p:cNvPr id="1296" name="Google Shape;1296;p162"/>
          <p:cNvSpPr txBox="1"/>
          <p:nvPr/>
        </p:nvSpPr>
        <p:spPr>
          <a:xfrm>
            <a:off x="4109061" y="5520297"/>
            <a:ext cx="1330650" cy="4597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400"/>
              <a:buFont typeface="Source Sans Pro"/>
              <a:buNone/>
            </a:pPr>
            <a:r>
              <a:rPr b="1" i="0" lang="en-US" sz="2400" u="sng" cap="none" strike="noStrike">
                <a:solidFill>
                  <a:srgbClr val="000000"/>
                </a:solidFill>
                <a:latin typeface="Source Sans Pro"/>
                <a:ea typeface="Source Sans Pro"/>
                <a:cs typeface="Source Sans Pro"/>
                <a:sym typeface="Source Sans Pro"/>
              </a:rPr>
              <a:t>LEGAL</a:t>
            </a:r>
            <a:endParaRPr/>
          </a:p>
        </p:txBody>
      </p:sp>
      <p:sp>
        <p:nvSpPr>
          <p:cNvPr id="1297" name="Google Shape;1297;p162"/>
          <p:cNvSpPr txBox="1"/>
          <p:nvPr/>
        </p:nvSpPr>
        <p:spPr>
          <a:xfrm>
            <a:off x="2074217" y="252248"/>
            <a:ext cx="8106631" cy="8280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VOLLEYING BALL </a:t>
            </a:r>
            <a:r>
              <a:rPr b="1" i="0" lang="en-US" sz="2400" u="sng" cap="none" strike="noStrike">
                <a:solidFill>
                  <a:srgbClr val="18579B"/>
                </a:solidFill>
                <a:latin typeface="Source Sans Pro"/>
                <a:ea typeface="Source Sans Pro"/>
                <a:cs typeface="Source Sans Pro"/>
                <a:sym typeface="Source Sans Pro"/>
              </a:rPr>
              <a:t>AFTER</a:t>
            </a:r>
            <a:r>
              <a:rPr b="1" i="0" lang="en-US" sz="2400" u="none" cap="none" strike="noStrike">
                <a:solidFill>
                  <a:srgbClr val="18579B"/>
                </a:solidFill>
                <a:latin typeface="Source Sans Pro"/>
                <a:ea typeface="Source Sans Pro"/>
                <a:cs typeface="Source Sans Pro"/>
                <a:sym typeface="Source Sans Pro"/>
              </a:rPr>
              <a:t> BOTH FEET HAVE MADE CONTACT OUTSIDE NVZ</a:t>
            </a:r>
            <a:endParaRPr/>
          </a:p>
        </p:txBody>
      </p:sp>
      <p:cxnSp>
        <p:nvCxnSpPr>
          <p:cNvPr id="1298" name="Google Shape;1298;p162"/>
          <p:cNvCxnSpPr/>
          <p:nvPr/>
        </p:nvCxnSpPr>
        <p:spPr>
          <a:xfrm flipH="1">
            <a:off x="4678867" y="2198237"/>
            <a:ext cx="163528" cy="53085"/>
          </a:xfrm>
          <a:prstGeom prst="straightConnector1">
            <a:avLst/>
          </a:prstGeom>
          <a:noFill/>
          <a:ln cap="flat" cmpd="sng" w="25400">
            <a:solidFill>
              <a:schemeClr val="accent1"/>
            </a:solidFill>
            <a:prstDash val="solid"/>
            <a:round/>
            <a:headEnd len="sm" w="sm" type="none"/>
            <a:tailEnd len="med" w="med" type="triangle"/>
          </a:ln>
        </p:spPr>
      </p:cxnSp>
      <p:cxnSp>
        <p:nvCxnSpPr>
          <p:cNvPr id="1299" name="Google Shape;1299;p162"/>
          <p:cNvCxnSpPr/>
          <p:nvPr/>
        </p:nvCxnSpPr>
        <p:spPr>
          <a:xfrm rot="10800000">
            <a:off x="4307404" y="2270549"/>
            <a:ext cx="371464" cy="55404"/>
          </a:xfrm>
          <a:prstGeom prst="straightConnector1">
            <a:avLst/>
          </a:prstGeom>
          <a:noFill/>
          <a:ln cap="flat" cmpd="sng" w="25400">
            <a:solidFill>
              <a:schemeClr val="accent1"/>
            </a:solidFill>
            <a:prstDash val="solid"/>
            <a:round/>
            <a:headEnd len="sm" w="sm" type="none"/>
            <a:tailEnd len="med" w="med" type="triangle"/>
          </a:ln>
        </p:spPr>
      </p:cxnSp>
      <p:grpSp>
        <p:nvGrpSpPr>
          <p:cNvPr id="1300" name="Google Shape;1300;p162"/>
          <p:cNvGrpSpPr/>
          <p:nvPr/>
        </p:nvGrpSpPr>
        <p:grpSpPr>
          <a:xfrm>
            <a:off x="3935941" y="2039359"/>
            <a:ext cx="371465" cy="370842"/>
            <a:chOff x="4776" y="-1"/>
            <a:chExt cx="371464" cy="370841"/>
          </a:xfrm>
        </p:grpSpPr>
        <p:sp>
          <p:nvSpPr>
            <p:cNvPr id="1301" name="Google Shape;1301;p162"/>
            <p:cNvSpPr/>
            <p:nvPr/>
          </p:nvSpPr>
          <p:spPr>
            <a:xfrm>
              <a:off x="4776" y="25505"/>
              <a:ext cx="371464" cy="319830"/>
            </a:xfrm>
            <a:prstGeom prst="heptagon">
              <a:avLst>
                <a:gd fmla="val 102572" name="hf"/>
                <a:gd fmla="val 105210" name="vf"/>
              </a:avLst>
            </a:prstGeom>
            <a:gradFill>
              <a:gsLst>
                <a:gs pos="0">
                  <a:srgbClr val="2080AA"/>
                </a:gs>
                <a:gs pos="69000">
                  <a:srgbClr val="71A4C5"/>
                </a:gs>
                <a:gs pos="100000">
                  <a:srgbClr val="B3CADB"/>
                </a:gs>
              </a:gsLst>
              <a:path path="circle">
                <a:fillToRect b="100%" r="100%"/>
              </a:path>
              <a:tileRect l="-100%" t="-100%"/>
            </a:gra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302" name="Google Shape;1302;p162"/>
            <p:cNvSpPr txBox="1"/>
            <p:nvPr/>
          </p:nvSpPr>
          <p:spPr>
            <a:xfrm>
              <a:off x="93632" y="-1"/>
              <a:ext cx="193752" cy="3708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800"/>
                <a:buFont typeface="Source Sans Pro"/>
                <a:buNone/>
              </a:pPr>
              <a:r>
                <a:rPr b="1" i="0" lang="en-US" sz="1800" u="none" cap="none" strike="noStrike">
                  <a:solidFill>
                    <a:srgbClr val="FFFFFF"/>
                  </a:solidFill>
                  <a:latin typeface="Source Sans Pro"/>
                  <a:ea typeface="Source Sans Pro"/>
                  <a:cs typeface="Source Sans Pro"/>
                  <a:sym typeface="Source Sans Pro"/>
                </a:rPr>
                <a:t>X</a:t>
              </a:r>
              <a:endParaRPr/>
            </a:p>
          </p:txBody>
        </p:sp>
      </p:grpSp>
      <p:sp>
        <p:nvSpPr>
          <p:cNvPr id="1303" name="Google Shape;1303;p162"/>
          <p:cNvSpPr txBox="1"/>
          <p:nvPr/>
        </p:nvSpPr>
        <p:spPr>
          <a:xfrm>
            <a:off x="2294933" y="1525110"/>
            <a:ext cx="1722689" cy="1767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1800"/>
              <a:buFont typeface="Source Sans Pro"/>
              <a:buNone/>
            </a:pPr>
            <a:r>
              <a:rPr b="0" i="0" lang="en-US" sz="1800" u="none" cap="none" strike="noStrike">
                <a:solidFill>
                  <a:srgbClr val="18579B"/>
                </a:solidFill>
                <a:latin typeface="Source Sans Pro"/>
                <a:ea typeface="Source Sans Pro"/>
                <a:cs typeface="Source Sans Pro"/>
                <a:sym typeface="Source Sans Pro"/>
              </a:rPr>
              <a:t>LEFT FOOT (X) PLANTED OUTSIDE NVZ BEFORE VOLLEYING BALL</a:t>
            </a:r>
            <a:endParaRPr/>
          </a:p>
        </p:txBody>
      </p:sp>
      <p:sp>
        <p:nvSpPr>
          <p:cNvPr id="1304" name="Google Shape;1304;p16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63"/>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1310" name="Google Shape;1310;p163" title="Dave Weinbach-Fault or No Fault-You Make The Call!  Pickleball Rules"/>
          <p:cNvPicPr preferRelativeResize="0"/>
          <p:nvPr/>
        </p:nvPicPr>
        <p:blipFill rotWithShape="1">
          <a:blip r:embed="rId3">
            <a:alphaModFix/>
          </a:blip>
          <a:srcRect b="0" l="0" r="0" t="0"/>
          <a:stretch/>
        </p:blipFill>
        <p:spPr>
          <a:xfrm>
            <a:off x="2062480" y="729050"/>
            <a:ext cx="9006115" cy="5088455"/>
          </a:xfrm>
          <a:prstGeom prst="rect">
            <a:avLst/>
          </a:prstGeom>
          <a:noFill/>
          <a:ln>
            <a:noFill/>
          </a:ln>
        </p:spPr>
      </p:pic>
      <p:sp>
        <p:nvSpPr>
          <p:cNvPr id="1311" name="Google Shape;1311;p16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312" name="Google Shape;1312;p163"/>
          <p:cNvSpPr txBox="1"/>
          <p:nvPr/>
        </p:nvSpPr>
        <p:spPr>
          <a:xfrm>
            <a:off x="2682241" y="57705"/>
            <a:ext cx="61482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Pushing Off From NVZ</a:t>
            </a:r>
            <a:endParaRPr/>
          </a:p>
        </p:txBody>
      </p:sp>
      <p:sp>
        <p:nvSpPr>
          <p:cNvPr id="1313" name="Google Shape;1313;p163"/>
          <p:cNvSpPr txBox="1"/>
          <p:nvPr/>
        </p:nvSpPr>
        <p:spPr>
          <a:xfrm>
            <a:off x="969575" y="6025055"/>
            <a:ext cx="5251268" cy="5847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Dave Weinbach/Sarah Ansboury vs</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Kyle Yates/Christine McGraft</a:t>
            </a:r>
            <a:endParaRPr b="0" i="0" sz="1800" u="none" cap="none" strike="noStrike">
              <a:solidFill>
                <a:srgbClr val="000000"/>
              </a:solidFill>
              <a:latin typeface="Source Sans Pro"/>
              <a:ea typeface="Source Sans Pro"/>
              <a:cs typeface="Source Sans Pro"/>
              <a:sym typeface="Source Sans Pro"/>
            </a:endParaRPr>
          </a:p>
        </p:txBody>
      </p:sp>
      <p:sp>
        <p:nvSpPr>
          <p:cNvPr id="1314" name="Google Shape;1314;p163"/>
          <p:cNvSpPr txBox="1"/>
          <p:nvPr/>
        </p:nvSpPr>
        <p:spPr>
          <a:xfrm>
            <a:off x="5384500" y="5917332"/>
            <a:ext cx="6340139" cy="138499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Dave Weinbach (red hat/yellow-green shirt) </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Fault or No Fault?</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(time stamp: from start then stop @ 0:45)</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
                                        <p:tgtEl>
                                          <p:spTgt spid="1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64"/>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1320" name="Google Shape;1320;p164" title="Pickleball Rules:  You Make The Call!  Fault or No Fault - with Slow Motion Video"/>
          <p:cNvPicPr preferRelativeResize="0"/>
          <p:nvPr/>
        </p:nvPicPr>
        <p:blipFill rotWithShape="1">
          <a:blip r:embed="rId3">
            <a:alphaModFix/>
          </a:blip>
          <a:srcRect b="0" l="0" r="0" t="0"/>
          <a:stretch/>
        </p:blipFill>
        <p:spPr>
          <a:xfrm>
            <a:off x="1807130" y="1091378"/>
            <a:ext cx="8516713" cy="4811943"/>
          </a:xfrm>
          <a:prstGeom prst="rect">
            <a:avLst/>
          </a:prstGeom>
          <a:noFill/>
          <a:ln>
            <a:noFill/>
          </a:ln>
        </p:spPr>
      </p:pic>
      <p:sp>
        <p:nvSpPr>
          <p:cNvPr id="1321" name="Google Shape;1321;p16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322" name="Google Shape;1322;p164"/>
          <p:cNvSpPr txBox="1"/>
          <p:nvPr/>
        </p:nvSpPr>
        <p:spPr>
          <a:xfrm>
            <a:off x="-278674" y="14160"/>
            <a:ext cx="12270377"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Re-Establishing Position Outside the NVZ</a:t>
            </a:r>
            <a:endParaRPr/>
          </a:p>
          <a:p>
            <a:pPr indent="0" lvl="0" marL="0" marR="0" rtl="0" algn="ctr">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After a dink and before a Volley</a:t>
            </a:r>
            <a:endParaRPr/>
          </a:p>
        </p:txBody>
      </p:sp>
      <p:sp>
        <p:nvSpPr>
          <p:cNvPr id="1323" name="Google Shape;1323;p164"/>
          <p:cNvSpPr txBox="1"/>
          <p:nvPr/>
        </p:nvSpPr>
        <p:spPr>
          <a:xfrm>
            <a:off x="1019215" y="5987627"/>
            <a:ext cx="9831977" cy="126188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000"/>
              <a:buFont typeface="Calibri"/>
              <a:buNone/>
            </a:pPr>
            <a:r>
              <a:rPr b="0" i="1" lang="en-US" sz="2000" u="none" cap="none" strike="noStrike">
                <a:solidFill>
                  <a:srgbClr val="18579B"/>
                </a:solidFill>
                <a:latin typeface="Calibri"/>
                <a:ea typeface="Calibri"/>
                <a:cs typeface="Calibri"/>
                <a:sym typeface="Calibri"/>
              </a:rPr>
              <a:t>You Make the Call – NVZ – Fault or No Fault?</a:t>
            </a:r>
            <a:endParaRPr/>
          </a:p>
          <a:p>
            <a:pPr indent="0" lvl="0" marL="0" marR="0" rtl="0" algn="ctr">
              <a:lnSpc>
                <a:spcPct val="100000"/>
              </a:lnSpc>
              <a:spcBef>
                <a:spcPts val="0"/>
              </a:spcBef>
              <a:spcAft>
                <a:spcPts val="0"/>
              </a:spcAft>
              <a:buClr>
                <a:srgbClr val="18579B"/>
              </a:buClr>
              <a:buSzPts val="2000"/>
              <a:buFont typeface="Calibri"/>
              <a:buNone/>
            </a:pPr>
            <a:r>
              <a:rPr b="0" i="1" lang="en-US" sz="2000" u="none" cap="none" strike="noStrike">
                <a:solidFill>
                  <a:srgbClr val="18579B"/>
                </a:solidFill>
                <a:latin typeface="Calibri"/>
                <a:ea typeface="Calibri"/>
                <a:cs typeface="Calibri"/>
                <a:sym typeface="Calibri"/>
              </a:rPr>
              <a:t>(time stamp – stop at 1:05)</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
                                        <p:tgtEl>
                                          <p:spTgt spid="1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5"/>
          <p:cNvSpPr txBox="1"/>
          <p:nvPr/>
        </p:nvSpPr>
        <p:spPr>
          <a:xfrm>
            <a:off x="1270000" y="561657"/>
            <a:ext cx="9516533" cy="557075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Crossing Plane Of Net  </a:t>
            </a:r>
            <a:endParaRPr/>
          </a:p>
          <a:p>
            <a:pPr indent="0" lvl="0" marL="0" marR="0" rtl="0" algn="l">
              <a:lnSpc>
                <a:spcPct val="100000"/>
              </a:lnSpc>
              <a:spcBef>
                <a:spcPts val="0"/>
              </a:spcBef>
              <a:spcAft>
                <a:spcPts val="0"/>
              </a:spcAft>
              <a:buClr>
                <a:srgbClr val="18579B"/>
              </a:buClr>
              <a:buSzPts val="2000"/>
              <a:buFont typeface="Source Sans Pro"/>
              <a:buNone/>
            </a:pPr>
            <a:r>
              <a:t/>
            </a:r>
            <a:endParaRPr b="1" i="1"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   Legal</a:t>
            </a:r>
            <a:endParaRPr b="1" i="0" sz="3600" u="none" cap="none" strike="noStrike">
              <a:solidFill>
                <a:srgbClr val="000000"/>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804863" lvl="0" marL="804863"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On the follow through of </a:t>
            </a:r>
            <a:r>
              <a:rPr b="0" i="0" lang="en-US" sz="3600" u="none" cap="none" strike="noStrike">
                <a:solidFill>
                  <a:srgbClr val="FF0000"/>
                </a:solidFill>
                <a:latin typeface="Calibri"/>
                <a:ea typeface="Calibri"/>
                <a:cs typeface="Calibri"/>
                <a:sym typeface="Calibri"/>
              </a:rPr>
              <a:t>hit </a:t>
            </a:r>
            <a:r>
              <a:rPr b="0" i="0" lang="en-US" sz="3600" u="none" cap="none" strike="noStrike">
                <a:solidFill>
                  <a:srgbClr val="18579B"/>
                </a:solidFill>
                <a:latin typeface="Calibri"/>
                <a:ea typeface="Calibri"/>
                <a:cs typeface="Calibri"/>
                <a:sym typeface="Calibri"/>
              </a:rPr>
              <a:t>(e.g. “Erne”– Erne Perry) as long as the </a:t>
            </a:r>
            <a:r>
              <a:rPr b="0" i="0" lang="en-US" sz="3600" u="none" cap="none" strike="noStrike">
                <a:solidFill>
                  <a:srgbClr val="FF0000"/>
                </a:solidFill>
                <a:latin typeface="Calibri"/>
                <a:ea typeface="Calibri"/>
                <a:cs typeface="Calibri"/>
                <a:sym typeface="Calibri"/>
              </a:rPr>
              <a:t>contact</a:t>
            </a:r>
            <a:r>
              <a:rPr b="0" i="0" lang="en-US" sz="3600" u="none" cap="none" strike="noStrike">
                <a:solidFill>
                  <a:srgbClr val="18579B"/>
                </a:solidFill>
                <a:latin typeface="Calibri"/>
                <a:ea typeface="Calibri"/>
                <a:cs typeface="Calibri"/>
                <a:sym typeface="Calibri"/>
              </a:rPr>
              <a:t> occurred on </a:t>
            </a:r>
            <a:r>
              <a:rPr b="0" i="0" lang="en-US" sz="3600" u="none" cap="none" strike="noStrike">
                <a:solidFill>
                  <a:srgbClr val="FF0000"/>
                </a:solidFill>
                <a:latin typeface="Calibri"/>
                <a:ea typeface="Calibri"/>
                <a:cs typeface="Calibri"/>
                <a:sym typeface="Calibri"/>
              </a:rPr>
              <a:t>the hitter’s side of the net</a:t>
            </a:r>
            <a:endParaRPr/>
          </a:p>
          <a:p>
            <a:pPr indent="-804863" lvl="0" marL="804863"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804863" lvl="0" marL="804863"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When a </a:t>
            </a:r>
            <a:r>
              <a:rPr b="0" i="0" lang="en-US" sz="3600" u="none" cap="none" strike="noStrike">
                <a:solidFill>
                  <a:srgbClr val="FF0000"/>
                </a:solidFill>
                <a:latin typeface="Calibri"/>
                <a:ea typeface="Calibri"/>
                <a:cs typeface="Calibri"/>
                <a:sym typeface="Calibri"/>
              </a:rPr>
              <a:t>bounced ball spins back and crosses over the net</a:t>
            </a:r>
            <a:r>
              <a:rPr b="0" i="0" lang="en-US" sz="3600" u="none" cap="none" strike="noStrike">
                <a:solidFill>
                  <a:srgbClr val="18579B"/>
                </a:solidFill>
                <a:latin typeface="Calibri"/>
                <a:ea typeface="Calibri"/>
                <a:cs typeface="Calibri"/>
                <a:sym typeface="Calibri"/>
              </a:rPr>
              <a:t>, the player may then </a:t>
            </a:r>
            <a:r>
              <a:rPr b="0" i="0" lang="en-US" sz="3600" u="none" cap="none" strike="noStrike">
                <a:solidFill>
                  <a:srgbClr val="FF0000"/>
                </a:solidFill>
                <a:latin typeface="Calibri"/>
                <a:ea typeface="Calibri"/>
                <a:cs typeface="Calibri"/>
                <a:sym typeface="Calibri"/>
              </a:rPr>
              <a:t>cross the net plane to contact </a:t>
            </a:r>
            <a:r>
              <a:rPr b="0" i="0" lang="en-US" sz="3600" u="none" cap="none" strike="noStrike">
                <a:solidFill>
                  <a:srgbClr val="18579B"/>
                </a:solidFill>
                <a:latin typeface="Calibri"/>
                <a:ea typeface="Calibri"/>
                <a:cs typeface="Calibri"/>
                <a:sym typeface="Calibri"/>
              </a:rPr>
              <a:t>the ball</a:t>
            </a:r>
            <a:endParaRPr/>
          </a:p>
        </p:txBody>
      </p:sp>
      <p:sp>
        <p:nvSpPr>
          <p:cNvPr id="1329" name="Google Shape;1329;p16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6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335" name="Google Shape;1335;p166" title="Rules For An Erne - Mini-Lesson by Sarah Ansboury"/>
          <p:cNvPicPr preferRelativeResize="0"/>
          <p:nvPr/>
        </p:nvPicPr>
        <p:blipFill rotWithShape="1">
          <a:blip r:embed="rId3">
            <a:alphaModFix/>
          </a:blip>
          <a:srcRect b="0" l="0" r="0" t="0"/>
          <a:stretch/>
        </p:blipFill>
        <p:spPr>
          <a:xfrm>
            <a:off x="1639262" y="798329"/>
            <a:ext cx="9284968" cy="5246007"/>
          </a:xfrm>
          <a:prstGeom prst="rect">
            <a:avLst/>
          </a:prstGeom>
          <a:noFill/>
          <a:ln>
            <a:noFill/>
          </a:ln>
        </p:spPr>
      </p:pic>
      <p:sp>
        <p:nvSpPr>
          <p:cNvPr id="1336" name="Google Shape;1336;p166"/>
          <p:cNvSpPr txBox="1"/>
          <p:nvPr/>
        </p:nvSpPr>
        <p:spPr>
          <a:xfrm>
            <a:off x="1398954" y="90443"/>
            <a:ext cx="947224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Crossing the Plane of the Net </a:t>
            </a:r>
            <a:r>
              <a:rPr b="1" i="0" lang="en-US" sz="4000" u="none" cap="none" strike="noStrike">
                <a:solidFill>
                  <a:srgbClr val="000000"/>
                </a:solidFill>
                <a:latin typeface="Calibri"/>
                <a:ea typeface="Calibri"/>
                <a:cs typeface="Calibri"/>
                <a:sym typeface="Calibri"/>
              </a:rPr>
              <a:t> </a:t>
            </a:r>
            <a:endParaRPr b="0" i="0" sz="4000" u="none" cap="none" strike="noStrike">
              <a:solidFill>
                <a:srgbClr val="000000"/>
              </a:solidFill>
              <a:latin typeface="Calibri"/>
              <a:ea typeface="Calibri"/>
              <a:cs typeface="Calibri"/>
              <a:sym typeface="Calibri"/>
            </a:endParaRPr>
          </a:p>
        </p:txBody>
      </p:sp>
      <p:sp>
        <p:nvSpPr>
          <p:cNvPr id="1337" name="Google Shape;1337;p166"/>
          <p:cNvSpPr txBox="1"/>
          <p:nvPr/>
        </p:nvSpPr>
        <p:spPr>
          <a:xfrm>
            <a:off x="3509443" y="6121228"/>
            <a:ext cx="5251268" cy="64632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rPr b="1" i="1" lang="en-US" sz="1800" u="none" cap="none" strike="noStrike">
                <a:solidFill>
                  <a:srgbClr val="18579B"/>
                </a:solidFill>
                <a:latin typeface="Source Sans Pro"/>
                <a:ea typeface="Source Sans Pro"/>
                <a:cs typeface="Source Sans Pro"/>
                <a:sym typeface="Source Sans Pro"/>
              </a:rPr>
              <a:t>Sarah Ansboury – The Erne </a:t>
            </a:r>
            <a:endParaRPr/>
          </a:p>
          <a:p>
            <a:pPr indent="0" lvl="0" marL="0" marR="0" rtl="0" algn="ctr">
              <a:lnSpc>
                <a:spcPct val="100000"/>
              </a:lnSpc>
              <a:spcBef>
                <a:spcPts val="0"/>
              </a:spcBef>
              <a:spcAft>
                <a:spcPts val="0"/>
              </a:spcAft>
              <a:buClr>
                <a:srgbClr val="18579B"/>
              </a:buClr>
              <a:buSzPts val="1800"/>
              <a:buFont typeface="Source Sans Pro"/>
              <a:buNone/>
            </a:pPr>
            <a:r>
              <a:rPr b="1" i="1" lang="en-US" sz="1800" u="none" cap="none" strike="noStrike">
                <a:solidFill>
                  <a:srgbClr val="18579B"/>
                </a:solidFill>
                <a:latin typeface="Source Sans Pro"/>
                <a:ea typeface="Source Sans Pro"/>
                <a:cs typeface="Source Sans Pro"/>
                <a:sym typeface="Source Sans Pro"/>
              </a:rPr>
              <a:t>(Time stamp: from start then at stop 1:11)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
                                        <p:tgtEl>
                                          <p:spTgt spid="1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67"/>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1343" name="Google Shape;1343;p167" title="Around the Post-Fault or No Fault-You Make The Call!"/>
          <p:cNvPicPr preferRelativeResize="0"/>
          <p:nvPr/>
        </p:nvPicPr>
        <p:blipFill rotWithShape="1">
          <a:blip r:embed="rId3">
            <a:alphaModFix/>
          </a:blip>
          <a:srcRect b="0" l="0" r="0" t="0"/>
          <a:stretch/>
        </p:blipFill>
        <p:spPr>
          <a:xfrm>
            <a:off x="1390469" y="718539"/>
            <a:ext cx="9411062" cy="5317251"/>
          </a:xfrm>
          <a:prstGeom prst="rect">
            <a:avLst/>
          </a:prstGeom>
          <a:noFill/>
          <a:ln>
            <a:noFill/>
          </a:ln>
        </p:spPr>
      </p:pic>
      <p:sp>
        <p:nvSpPr>
          <p:cNvPr id="1344" name="Google Shape;1344;p16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345" name="Google Shape;1345;p167"/>
          <p:cNvSpPr txBox="1"/>
          <p:nvPr/>
        </p:nvSpPr>
        <p:spPr>
          <a:xfrm>
            <a:off x="1275277" y="-50902"/>
            <a:ext cx="9831977"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Crossing the Plane of the Net </a:t>
            </a:r>
            <a:r>
              <a:rPr b="1" i="0" lang="en-US" sz="2800" u="none" cap="none" strike="noStrike">
                <a:solidFill>
                  <a:srgbClr val="000000"/>
                </a:solidFill>
                <a:latin typeface="Calibri"/>
                <a:ea typeface="Calibri"/>
                <a:cs typeface="Calibri"/>
                <a:sym typeface="Calibri"/>
              </a:rPr>
              <a:t> </a:t>
            </a:r>
            <a:r>
              <a:rPr b="1" i="1" lang="en-US" sz="2000" u="none" cap="none" strike="noStrike">
                <a:solidFill>
                  <a:srgbClr val="18579B"/>
                </a:solidFill>
                <a:latin typeface="Calibri"/>
                <a:ea typeface="Calibri"/>
                <a:cs typeface="Calibri"/>
                <a:sym typeface="Calibri"/>
              </a:rPr>
              <a:t>(</a:t>
            </a:r>
            <a:r>
              <a:rPr b="0" i="1" lang="en-US" sz="2400" u="none" cap="none" strike="noStrike">
                <a:solidFill>
                  <a:srgbClr val="18579B"/>
                </a:solidFill>
                <a:latin typeface="Calibri"/>
                <a:ea typeface="Calibri"/>
                <a:cs typeface="Calibri"/>
                <a:sym typeface="Calibri"/>
              </a:rPr>
              <a:t>Wind-aided/Erne)</a:t>
            </a:r>
            <a:endParaRPr b="0" i="0" sz="2400" u="none" cap="none" strike="noStrike">
              <a:solidFill>
                <a:srgbClr val="000000"/>
              </a:solidFill>
              <a:latin typeface="Calibri"/>
              <a:ea typeface="Calibri"/>
              <a:cs typeface="Calibri"/>
              <a:sym typeface="Calibri"/>
            </a:endParaRPr>
          </a:p>
        </p:txBody>
      </p:sp>
      <p:sp>
        <p:nvSpPr>
          <p:cNvPr id="1346" name="Google Shape;1346;p167"/>
          <p:cNvSpPr txBox="1"/>
          <p:nvPr/>
        </p:nvSpPr>
        <p:spPr>
          <a:xfrm>
            <a:off x="3565631" y="6092958"/>
            <a:ext cx="5251268" cy="11387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You Make the Call – Fault or No Fault?</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(time stamp: from start then stop at 0:23)</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68"/>
          <p:cNvSpPr txBox="1"/>
          <p:nvPr/>
        </p:nvSpPr>
        <p:spPr>
          <a:xfrm>
            <a:off x="1168637" y="222191"/>
            <a:ext cx="9990667" cy="600164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Crossing Plane Of Net </a:t>
            </a:r>
            <a:endParaRPr b="1" i="0" sz="44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400"/>
              <a:buFont typeface="Source Sans Pro"/>
              <a:buNone/>
            </a:pPr>
            <a:r>
              <a:t/>
            </a:r>
            <a:endParaRPr b="1" i="0" sz="2400" u="none" cap="none" strike="noStrike">
              <a:solidFill>
                <a:srgbClr val="18579B"/>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Is NOT Legal when:</a:t>
            </a:r>
            <a:endParaRPr b="1" i="0" sz="4000" u="none" cap="none" strike="noStrike">
              <a:solidFill>
                <a:srgbClr val="18579B"/>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Attempted hit </a:t>
            </a:r>
            <a:r>
              <a:rPr b="0" i="0" lang="en-US" sz="3600" u="none" cap="none" strike="noStrike">
                <a:solidFill>
                  <a:srgbClr val="FF0000"/>
                </a:solidFill>
                <a:latin typeface="Calibri"/>
                <a:ea typeface="Calibri"/>
                <a:cs typeface="Calibri"/>
                <a:sym typeface="Calibri"/>
              </a:rPr>
              <a:t>misses the ball</a:t>
            </a:r>
            <a:endParaRPr b="0" i="0" sz="3600" u="none" cap="none" strike="noStrike">
              <a:solidFill>
                <a:srgbClr val="FF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Paddle, non-paddle hand, Clothing, etc., </a:t>
            </a:r>
            <a:r>
              <a:rPr b="0" i="0" lang="en-US" sz="3600" u="none" cap="none" strike="noStrike">
                <a:solidFill>
                  <a:srgbClr val="FF0000"/>
                </a:solidFill>
                <a:latin typeface="Calibri"/>
                <a:ea typeface="Calibri"/>
                <a:cs typeface="Calibri"/>
                <a:sym typeface="Calibri"/>
              </a:rPr>
              <a:t>extend past net or net post</a:t>
            </a:r>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Foot extends beneath net </a:t>
            </a:r>
            <a:r>
              <a:rPr b="0" i="0" lang="en-US" sz="3600" u="none" cap="none" strike="noStrike">
                <a:solidFill>
                  <a:srgbClr val="18579B"/>
                </a:solidFill>
                <a:latin typeface="Calibri"/>
                <a:ea typeface="Calibri"/>
                <a:cs typeface="Calibri"/>
                <a:sym typeface="Calibri"/>
              </a:rPr>
              <a:t>onto opponent’s court</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FF0000"/>
              </a:buClr>
              <a:buSzPts val="2800"/>
              <a:buFont typeface="Source Sans Pro"/>
              <a:buNone/>
            </a:pPr>
            <a:r>
              <a:rPr b="1" i="1" lang="en-US" sz="2800" u="none" cap="none" strike="noStrike">
                <a:solidFill>
                  <a:srgbClr val="FF0000"/>
                </a:solidFill>
                <a:latin typeface="Source Sans Pro"/>
                <a:ea typeface="Source Sans Pro"/>
                <a:cs typeface="Source Sans Pro"/>
                <a:sym typeface="Source Sans Pro"/>
              </a:rPr>
              <a:t>Player Can Never Legally Touch Net/Post or Opponent’s Court Surface While the Ball is in Play!</a:t>
            </a:r>
            <a:endParaRPr/>
          </a:p>
        </p:txBody>
      </p:sp>
      <p:sp>
        <p:nvSpPr>
          <p:cNvPr id="1352" name="Google Shape;1352;p16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69"/>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358" name="Google Shape;1358;p169"/>
          <p:cNvSpPr txBox="1"/>
          <p:nvPr/>
        </p:nvSpPr>
        <p:spPr>
          <a:xfrm>
            <a:off x="7045235" y="6052366"/>
            <a:ext cx="525126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359" name="Google Shape;1359;p16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360" name="Google Shape;1360;p169" title="Blowing on the Ball - Legal or Illegal? You Make The Call!"/>
          <p:cNvPicPr preferRelativeResize="0"/>
          <p:nvPr/>
        </p:nvPicPr>
        <p:blipFill rotWithShape="1">
          <a:blip r:embed="rId3">
            <a:alphaModFix/>
          </a:blip>
          <a:srcRect b="0" l="0" r="0" t="0"/>
          <a:stretch/>
        </p:blipFill>
        <p:spPr>
          <a:xfrm>
            <a:off x="1747520" y="738705"/>
            <a:ext cx="8935410" cy="5048507"/>
          </a:xfrm>
          <a:prstGeom prst="rect">
            <a:avLst/>
          </a:prstGeom>
          <a:noFill/>
          <a:ln>
            <a:noFill/>
          </a:ln>
        </p:spPr>
      </p:pic>
      <p:sp>
        <p:nvSpPr>
          <p:cNvPr id="1361" name="Google Shape;1361;p169"/>
          <p:cNvSpPr txBox="1"/>
          <p:nvPr/>
        </p:nvSpPr>
        <p:spPr>
          <a:xfrm>
            <a:off x="1886242" y="-74663"/>
            <a:ext cx="841951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You Make the Call</a:t>
            </a:r>
            <a:endParaRPr b="0" i="0" sz="2000" u="none" cap="none" strike="noStrike">
              <a:solidFill>
                <a:srgbClr val="000000"/>
              </a:solidFill>
              <a:latin typeface="Calibri"/>
              <a:ea typeface="Calibri"/>
              <a:cs typeface="Calibri"/>
              <a:sym typeface="Calibri"/>
            </a:endParaRPr>
          </a:p>
        </p:txBody>
      </p:sp>
      <p:sp>
        <p:nvSpPr>
          <p:cNvPr id="1362" name="Google Shape;1362;p169"/>
          <p:cNvSpPr txBox="1"/>
          <p:nvPr/>
        </p:nvSpPr>
        <p:spPr>
          <a:xfrm>
            <a:off x="2853722" y="5980986"/>
            <a:ext cx="683891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1800"/>
              <a:buFont typeface="Calibri"/>
              <a:buNone/>
            </a:pPr>
            <a:r>
              <a:rPr b="0" i="1" lang="en-US" sz="1800" u="none" cap="none" strike="noStrike">
                <a:solidFill>
                  <a:srgbClr val="18579B"/>
                </a:solidFill>
                <a:latin typeface="Calibri"/>
                <a:ea typeface="Calibri"/>
                <a:cs typeface="Calibri"/>
                <a:sym typeface="Calibri"/>
              </a:rPr>
              <a:t>You Make the Call – Dead ball/Replay/Live Ball/Fault? (and why?)</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
                                        <p:tgtEl>
                                          <p:spTgt spid="1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nvSpPr>
        <p:spPr>
          <a:xfrm>
            <a:off x="880533" y="392125"/>
            <a:ext cx="10210800" cy="5970865"/>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7200"/>
              <a:buFont typeface="Calibri"/>
              <a:buNone/>
            </a:pPr>
            <a:r>
              <a:rPr b="1" i="0" lang="en-US" sz="7200" u="none" cap="none" strike="noStrike">
                <a:solidFill>
                  <a:srgbClr val="18579B"/>
                </a:solidFill>
                <a:latin typeface="Calibri"/>
                <a:ea typeface="Calibri"/>
                <a:cs typeface="Calibri"/>
                <a:sym typeface="Calibri"/>
              </a:rPr>
              <a:t>2023 </a:t>
            </a:r>
            <a:endParaRPr/>
          </a:p>
          <a:p>
            <a:pPr indent="-339725" lvl="0" marL="342900" marR="0" rtl="0" algn="ctr">
              <a:lnSpc>
                <a:spcPct val="100000"/>
              </a:lnSpc>
              <a:spcBef>
                <a:spcPts val="0"/>
              </a:spcBef>
              <a:spcAft>
                <a:spcPts val="0"/>
              </a:spcAft>
              <a:buClr>
                <a:srgbClr val="000000"/>
              </a:buClr>
              <a:buSzPts val="3200"/>
              <a:buFont typeface="Source Sans Pro"/>
              <a:buNone/>
            </a:pPr>
            <a:r>
              <a:t/>
            </a:r>
            <a:endParaRPr b="1" i="0" sz="3200" u="none" cap="none" strike="noStrike">
              <a:solidFill>
                <a:srgbClr val="18579B"/>
              </a:solidFill>
              <a:latin typeface="Calibri"/>
              <a:ea typeface="Calibri"/>
              <a:cs typeface="Calibri"/>
              <a:sym typeface="Calibri"/>
            </a:endParaRPr>
          </a:p>
          <a:p>
            <a:pPr indent="-339725" lvl="0" marL="342900" marR="0" rtl="0" algn="ctr">
              <a:lnSpc>
                <a:spcPct val="100000"/>
              </a:lnSpc>
              <a:spcBef>
                <a:spcPts val="0"/>
              </a:spcBef>
              <a:spcAft>
                <a:spcPts val="0"/>
              </a:spcAft>
              <a:buClr>
                <a:srgbClr val="18579B"/>
              </a:buClr>
              <a:buSzPts val="6600"/>
              <a:buFont typeface="Calibri"/>
              <a:buNone/>
            </a:pPr>
            <a:r>
              <a:rPr b="1" i="0" lang="en-US" sz="6600" u="none" cap="none" strike="noStrike">
                <a:solidFill>
                  <a:srgbClr val="18579B"/>
                </a:solidFill>
                <a:latin typeface="Calibri"/>
                <a:ea typeface="Calibri"/>
                <a:cs typeface="Calibri"/>
                <a:sym typeface="Calibri"/>
              </a:rPr>
              <a:t>KEY</a:t>
            </a:r>
            <a:endParaRPr/>
          </a:p>
          <a:p>
            <a:pPr indent="-339725" lvl="0" marL="342900" marR="0" rtl="0" algn="ctr">
              <a:lnSpc>
                <a:spcPct val="100000"/>
              </a:lnSpc>
              <a:spcBef>
                <a:spcPts val="0"/>
              </a:spcBef>
              <a:spcAft>
                <a:spcPts val="0"/>
              </a:spcAft>
              <a:buClr>
                <a:srgbClr val="18579B"/>
              </a:buClr>
              <a:buSzPts val="7200"/>
              <a:buFont typeface="Calibri"/>
              <a:buNone/>
            </a:pPr>
            <a:r>
              <a:rPr b="1" i="0" lang="en-US" sz="7200" u="none" cap="none" strike="noStrike">
                <a:solidFill>
                  <a:srgbClr val="18579B"/>
                </a:solidFill>
                <a:latin typeface="Calibri"/>
                <a:ea typeface="Calibri"/>
                <a:cs typeface="Calibri"/>
                <a:sym typeface="Calibri"/>
              </a:rPr>
              <a:t>RULE CHANGES</a:t>
            </a:r>
            <a:endParaRPr/>
          </a:p>
          <a:p>
            <a:pPr indent="-339725" lvl="0" marL="342900" marR="0" rtl="0" algn="ctr">
              <a:lnSpc>
                <a:spcPct val="100000"/>
              </a:lnSpc>
              <a:spcBef>
                <a:spcPts val="0"/>
              </a:spcBef>
              <a:spcAft>
                <a:spcPts val="0"/>
              </a:spcAft>
              <a:buClr>
                <a:srgbClr val="000000"/>
              </a:buClr>
              <a:buSzPts val="7200"/>
              <a:buFont typeface="Source Sans Pro"/>
              <a:buNone/>
            </a:pPr>
            <a:r>
              <a:t/>
            </a:r>
            <a:endParaRPr b="1" i="0" sz="7200" u="none" cap="none" strike="noStrike">
              <a:solidFill>
                <a:srgbClr val="18579B"/>
              </a:solidFill>
              <a:latin typeface="Calibri"/>
              <a:ea typeface="Calibri"/>
              <a:cs typeface="Calibri"/>
              <a:sym typeface="Calibri"/>
            </a:endParaRPr>
          </a:p>
          <a:p>
            <a:pPr indent="-339725" lvl="0" marL="34290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EFFECTIVE 1/1/23</a:t>
            </a:r>
            <a:endParaRPr/>
          </a:p>
          <a:p>
            <a:pPr indent="-339725" lvl="0" marL="342900" marR="0" rtl="0" algn="ctr">
              <a:lnSpc>
                <a:spcPct val="100000"/>
              </a:lnSpc>
              <a:spcBef>
                <a:spcPts val="0"/>
              </a:spcBef>
              <a:spcAft>
                <a:spcPts val="0"/>
              </a:spcAft>
              <a:buClr>
                <a:srgbClr val="000000"/>
              </a:buClr>
              <a:buSzPts val="3200"/>
              <a:buFont typeface="Source Sans Pro"/>
              <a:buNone/>
            </a:pPr>
            <a:r>
              <a:t/>
            </a:r>
            <a:endParaRPr b="1" i="0" sz="3200" u="none" cap="none" strike="noStrike">
              <a:solidFill>
                <a:srgbClr val="18579B"/>
              </a:solidFill>
              <a:latin typeface="Calibri"/>
              <a:ea typeface="Calibri"/>
              <a:cs typeface="Calibri"/>
              <a:sym typeface="Calibri"/>
            </a:endParaRPr>
          </a:p>
        </p:txBody>
      </p:sp>
      <p:sp>
        <p:nvSpPr>
          <p:cNvPr id="168" name="Google Shape;168;p1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70"/>
          <p:cNvSpPr txBox="1"/>
          <p:nvPr/>
        </p:nvSpPr>
        <p:spPr>
          <a:xfrm>
            <a:off x="1219200" y="381000"/>
            <a:ext cx="9829800" cy="667875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small" strike="noStrike">
                <a:solidFill>
                  <a:srgbClr val="18579B"/>
                </a:solidFill>
                <a:latin typeface="Calibri"/>
                <a:ea typeface="Calibri"/>
                <a:cs typeface="Calibri"/>
                <a:sym typeface="Calibri"/>
              </a:rPr>
              <a:t>Portable Net Rules</a:t>
            </a:r>
            <a:endParaRPr/>
          </a:p>
          <a:p>
            <a:pPr indent="-571500" lvl="1"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1" marL="903288" marR="0" rtl="0" algn="l">
              <a:lnSpc>
                <a:spcPct val="100000"/>
              </a:lnSpc>
              <a:spcBef>
                <a:spcPts val="0"/>
              </a:spcBef>
              <a:spcAft>
                <a:spcPts val="0"/>
              </a:spcAft>
              <a:buClr>
                <a:srgbClr val="18579B"/>
              </a:buClr>
              <a:buSzPts val="3600"/>
              <a:buFont typeface="Arial"/>
              <a:buChar char="•"/>
            </a:pPr>
            <a:r>
              <a:rPr b="0" i="1" lang="en-US" sz="3600" u="none" cap="none" strike="noStrike">
                <a:solidFill>
                  <a:srgbClr val="18579B"/>
                </a:solidFill>
                <a:latin typeface="Calibri"/>
                <a:ea typeface="Calibri"/>
                <a:cs typeface="Calibri"/>
                <a:sym typeface="Calibri"/>
              </a:rPr>
              <a:t>Ball strikes </a:t>
            </a:r>
            <a:r>
              <a:rPr b="0" i="1" lang="en-US" sz="3600" u="none" cap="none" strike="noStrike">
                <a:solidFill>
                  <a:srgbClr val="FF0000"/>
                </a:solidFill>
                <a:latin typeface="Calibri"/>
                <a:ea typeface="Calibri"/>
                <a:cs typeface="Calibri"/>
                <a:sym typeface="Calibri"/>
              </a:rPr>
              <a:t>horizontal bar or center base </a:t>
            </a:r>
            <a:r>
              <a:rPr b="0" i="1" lang="en-US" sz="3600" u="none" cap="none" strike="noStrike">
                <a:solidFill>
                  <a:srgbClr val="18579B"/>
                </a:solidFill>
                <a:latin typeface="Calibri"/>
                <a:ea typeface="Calibri"/>
                <a:cs typeface="Calibri"/>
                <a:sym typeface="Calibri"/>
              </a:rPr>
              <a:t>before going over the net =</a:t>
            </a:r>
            <a:r>
              <a:rPr b="0" i="1" lang="en-US" sz="3600" u="none" cap="none" strike="noStrike">
                <a:solidFill>
                  <a:srgbClr val="FF0000"/>
                </a:solidFill>
                <a:latin typeface="Calibri"/>
                <a:ea typeface="Calibri"/>
                <a:cs typeface="Calibri"/>
                <a:sym typeface="Calibri"/>
              </a:rPr>
              <a:t> Fault</a:t>
            </a:r>
            <a:endParaRPr b="0" i="0" sz="3600" u="none" cap="none" strike="noStrike">
              <a:solidFill>
                <a:srgbClr val="FF0000"/>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FF0000"/>
              </a:solidFill>
              <a:latin typeface="Calibri"/>
              <a:ea typeface="Calibri"/>
              <a:cs typeface="Calibri"/>
              <a:sym typeface="Calibri"/>
            </a:endParaRPr>
          </a:p>
          <a:p>
            <a:pPr indent="-719138" lvl="1" marL="903288" marR="0" rtl="0" algn="l">
              <a:lnSpc>
                <a:spcPct val="100000"/>
              </a:lnSpc>
              <a:spcBef>
                <a:spcPts val="0"/>
              </a:spcBef>
              <a:spcAft>
                <a:spcPts val="0"/>
              </a:spcAft>
              <a:buClr>
                <a:srgbClr val="18579B"/>
              </a:buClr>
              <a:buSzPts val="3600"/>
              <a:buFont typeface="Arial"/>
              <a:buChar char="•"/>
            </a:pPr>
            <a:r>
              <a:rPr b="0" i="1" lang="en-US" sz="3600" u="none" cap="none" strike="noStrike">
                <a:solidFill>
                  <a:srgbClr val="18579B"/>
                </a:solidFill>
                <a:latin typeface="Calibri"/>
                <a:ea typeface="Calibri"/>
                <a:cs typeface="Calibri"/>
                <a:sym typeface="Calibri"/>
              </a:rPr>
              <a:t>Ball goes over the net and </a:t>
            </a:r>
            <a:r>
              <a:rPr b="0" i="1" lang="en-US" sz="3600" u="none" cap="none" strike="noStrike">
                <a:solidFill>
                  <a:srgbClr val="FF0000"/>
                </a:solidFill>
                <a:latin typeface="Calibri"/>
                <a:ea typeface="Calibri"/>
                <a:cs typeface="Calibri"/>
                <a:sym typeface="Calibri"/>
              </a:rPr>
              <a:t>hits center base, horizontal bar </a:t>
            </a:r>
            <a:r>
              <a:rPr b="0" i="1" lang="en-US" sz="3600" u="none" cap="none" strike="noStrike">
                <a:solidFill>
                  <a:srgbClr val="18579B"/>
                </a:solidFill>
                <a:latin typeface="Calibri"/>
                <a:ea typeface="Calibri"/>
                <a:cs typeface="Calibri"/>
                <a:sym typeface="Calibri"/>
              </a:rPr>
              <a:t>or gets caught </a:t>
            </a:r>
            <a:r>
              <a:rPr b="0" i="1" lang="en-US" sz="3600" u="none" cap="none" strike="noStrike">
                <a:solidFill>
                  <a:srgbClr val="FF0000"/>
                </a:solidFill>
                <a:latin typeface="Calibri"/>
                <a:ea typeface="Calibri"/>
                <a:cs typeface="Calibri"/>
                <a:sym typeface="Calibri"/>
              </a:rPr>
              <a:t>before or after bouncing </a:t>
            </a:r>
            <a:r>
              <a:rPr b="0" i="1" lang="en-US" sz="3600" u="none" cap="none" strike="noStrike">
                <a:solidFill>
                  <a:srgbClr val="18579B"/>
                </a:solidFill>
                <a:latin typeface="Calibri"/>
                <a:ea typeface="Calibri"/>
                <a:cs typeface="Calibri"/>
                <a:sym typeface="Calibri"/>
              </a:rPr>
              <a:t>=</a:t>
            </a:r>
            <a:r>
              <a:rPr b="0" i="1" lang="en-US" sz="3600" u="none" cap="none" strike="noStrike">
                <a:solidFill>
                  <a:srgbClr val="FF0000"/>
                </a:solidFill>
                <a:latin typeface="Calibri"/>
                <a:ea typeface="Calibri"/>
                <a:cs typeface="Calibri"/>
                <a:sym typeface="Calibri"/>
              </a:rPr>
              <a:t> Replay</a:t>
            </a:r>
            <a:endParaRPr b="0" i="0" sz="3600" u="none" cap="none" strike="noStrike">
              <a:solidFill>
                <a:srgbClr val="FF0000"/>
              </a:solidFill>
              <a:latin typeface="Calibri"/>
              <a:ea typeface="Calibri"/>
              <a:cs typeface="Calibri"/>
              <a:sym typeface="Calibri"/>
            </a:endParaRPr>
          </a:p>
          <a:p>
            <a:pPr indent="-490538" lvl="1" marL="903288" marR="0" rtl="0" algn="l">
              <a:lnSpc>
                <a:spcPct val="100000"/>
              </a:lnSpc>
              <a:spcBef>
                <a:spcPts val="0"/>
              </a:spcBef>
              <a:spcAft>
                <a:spcPts val="0"/>
              </a:spcAft>
              <a:buClr>
                <a:srgbClr val="18579B"/>
              </a:buClr>
              <a:buSzPts val="3600"/>
              <a:buFont typeface="Arial"/>
              <a:buNone/>
            </a:pPr>
            <a:r>
              <a:t/>
            </a:r>
            <a:endParaRPr b="0" i="0" sz="3600" u="none" cap="none" strike="noStrike">
              <a:solidFill>
                <a:srgbClr val="FF0000"/>
              </a:solidFill>
              <a:latin typeface="Calibri"/>
              <a:ea typeface="Calibri"/>
              <a:cs typeface="Calibri"/>
              <a:sym typeface="Calibri"/>
            </a:endParaRPr>
          </a:p>
          <a:p>
            <a:pPr indent="-719138" lvl="1" marL="903288" marR="0" rtl="0" algn="l">
              <a:lnSpc>
                <a:spcPct val="100000"/>
              </a:lnSpc>
              <a:spcBef>
                <a:spcPts val="0"/>
              </a:spcBef>
              <a:spcAft>
                <a:spcPts val="0"/>
              </a:spcAft>
              <a:buClr>
                <a:srgbClr val="18579B"/>
              </a:buClr>
              <a:buSzPts val="3600"/>
              <a:buFont typeface="Arial"/>
              <a:buChar char="•"/>
            </a:pPr>
            <a:r>
              <a:rPr b="0" i="1" lang="en-US" sz="3600" u="none" cap="none" strike="noStrike">
                <a:solidFill>
                  <a:srgbClr val="18579B"/>
                </a:solidFill>
                <a:latin typeface="Calibri"/>
                <a:ea typeface="Calibri"/>
                <a:cs typeface="Calibri"/>
                <a:sym typeface="Calibri"/>
              </a:rPr>
              <a:t>Permanent Net </a:t>
            </a:r>
            <a:r>
              <a:rPr b="0" i="1" lang="en-US" sz="3600" u="none" cap="none" strike="noStrike">
                <a:solidFill>
                  <a:srgbClr val="FF0000"/>
                </a:solidFill>
                <a:latin typeface="Calibri"/>
                <a:ea typeface="Calibri"/>
                <a:cs typeface="Calibri"/>
                <a:sym typeface="Calibri"/>
              </a:rPr>
              <a:t>– if pooling/draping net </a:t>
            </a:r>
            <a:r>
              <a:rPr b="0" i="1" lang="en-US" sz="3600" u="none" cap="none" strike="noStrike">
                <a:solidFill>
                  <a:srgbClr val="18579B"/>
                </a:solidFill>
                <a:latin typeface="Calibri"/>
                <a:ea typeface="Calibri"/>
                <a:cs typeface="Calibri"/>
                <a:sym typeface="Calibri"/>
              </a:rPr>
              <a:t>on the court</a:t>
            </a:r>
            <a:r>
              <a:rPr b="0" i="1" lang="en-US" sz="3600" u="none" cap="none" strike="noStrike">
                <a:solidFill>
                  <a:srgbClr val="FF0000"/>
                </a:solidFill>
                <a:latin typeface="Calibri"/>
                <a:ea typeface="Calibri"/>
                <a:cs typeface="Calibri"/>
                <a:sym typeface="Calibri"/>
              </a:rPr>
              <a:t> affects the ball </a:t>
            </a:r>
            <a:r>
              <a:rPr b="0" i="1" lang="en-US" sz="3600" u="none" cap="none" strike="noStrike">
                <a:solidFill>
                  <a:srgbClr val="18579B"/>
                </a:solidFill>
                <a:latin typeface="Calibri"/>
                <a:ea typeface="Calibri"/>
                <a:cs typeface="Calibri"/>
                <a:sym typeface="Calibri"/>
              </a:rPr>
              <a:t>in the referee’s opinion </a:t>
            </a:r>
            <a:r>
              <a:rPr b="0" i="1" lang="en-US" sz="3600" u="none" cap="none" strike="noStrike">
                <a:solidFill>
                  <a:srgbClr val="FF0000"/>
                </a:solidFill>
                <a:latin typeface="Calibri"/>
                <a:ea typeface="Calibri"/>
                <a:cs typeface="Calibri"/>
                <a:sym typeface="Calibri"/>
              </a:rPr>
              <a:t>– </a:t>
            </a:r>
            <a:r>
              <a:rPr b="0" i="1" lang="en-US" sz="3600" u="none" cap="none" strike="noStrike">
                <a:solidFill>
                  <a:srgbClr val="18579B"/>
                </a:solidFill>
                <a:latin typeface="Calibri"/>
                <a:ea typeface="Calibri"/>
                <a:cs typeface="Calibri"/>
                <a:sym typeface="Calibri"/>
              </a:rPr>
              <a:t>it’s a </a:t>
            </a:r>
            <a:r>
              <a:rPr b="0" i="1" lang="en-US" sz="3600" u="none" cap="none" strike="noStrike">
                <a:solidFill>
                  <a:srgbClr val="FF0000"/>
                </a:solidFill>
                <a:latin typeface="Calibri"/>
                <a:ea typeface="Calibri"/>
                <a:cs typeface="Calibri"/>
                <a:sym typeface="Calibri"/>
              </a:rPr>
              <a:t>replay</a:t>
            </a:r>
            <a:endParaRPr/>
          </a:p>
          <a:p>
            <a:pPr indent="-592138" lvl="1"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1368" name="Google Shape;1368;p17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71"/>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374" name="Google Shape;1374;p171"/>
          <p:cNvSpPr txBox="1"/>
          <p:nvPr/>
        </p:nvSpPr>
        <p:spPr>
          <a:xfrm>
            <a:off x="7045235" y="6052366"/>
            <a:ext cx="525126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1375" name="Google Shape;1375;p171" title="Hitting The Crossbar: Dead Ball?, Re-play (let)? or Live Ball?  YOU MAKE THE CALL!"/>
          <p:cNvPicPr preferRelativeResize="0"/>
          <p:nvPr/>
        </p:nvPicPr>
        <p:blipFill rotWithShape="1">
          <a:blip r:embed="rId3">
            <a:alphaModFix/>
          </a:blip>
          <a:srcRect b="0" l="0" r="0" t="0"/>
          <a:stretch/>
        </p:blipFill>
        <p:spPr>
          <a:xfrm>
            <a:off x="1737360" y="769367"/>
            <a:ext cx="9065955" cy="5122265"/>
          </a:xfrm>
          <a:prstGeom prst="rect">
            <a:avLst/>
          </a:prstGeom>
          <a:noFill/>
          <a:ln>
            <a:noFill/>
          </a:ln>
        </p:spPr>
      </p:pic>
      <p:sp>
        <p:nvSpPr>
          <p:cNvPr id="1376" name="Google Shape;1376;p17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377" name="Google Shape;1377;p171"/>
          <p:cNvSpPr txBox="1"/>
          <p:nvPr/>
        </p:nvSpPr>
        <p:spPr>
          <a:xfrm>
            <a:off x="1886242" y="-74663"/>
            <a:ext cx="841951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Portable Net Rules</a:t>
            </a:r>
            <a:endParaRPr b="0" i="0" sz="2000" u="none" cap="none" strike="noStrike">
              <a:solidFill>
                <a:srgbClr val="000000"/>
              </a:solidFill>
              <a:latin typeface="Calibri"/>
              <a:ea typeface="Calibri"/>
              <a:cs typeface="Calibri"/>
              <a:sym typeface="Calibri"/>
            </a:endParaRPr>
          </a:p>
        </p:txBody>
      </p:sp>
      <p:sp>
        <p:nvSpPr>
          <p:cNvPr id="1378" name="Google Shape;1378;p171"/>
          <p:cNvSpPr txBox="1"/>
          <p:nvPr/>
        </p:nvSpPr>
        <p:spPr>
          <a:xfrm>
            <a:off x="615653" y="6088633"/>
            <a:ext cx="10960692" cy="230832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You Make the Call – Dead ball/Replay/Live Ball?</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(Time stamp: from start then stop at 0:25)  </a:t>
            </a:r>
            <a:endParaRPr/>
          </a:p>
          <a:p>
            <a:pPr indent="0" lvl="0" marL="0" marR="0" rtl="0" algn="ctr">
              <a:lnSpc>
                <a:spcPct val="100000"/>
              </a:lnSpc>
              <a:spcBef>
                <a:spcPts val="0"/>
              </a:spcBef>
              <a:spcAft>
                <a:spcPts val="0"/>
              </a:spcAft>
              <a:buClr>
                <a:srgbClr val="18579B"/>
              </a:buClr>
              <a:buSzPts val="1600"/>
              <a:buFont typeface="Source Sans Pro"/>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
                                        <p:tgtEl>
                                          <p:spTgt spid="1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72"/>
          <p:cNvSpPr txBox="1"/>
          <p:nvPr/>
        </p:nvSpPr>
        <p:spPr>
          <a:xfrm>
            <a:off x="401652" y="0"/>
            <a:ext cx="11449689" cy="661719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Referee Mistakes </a:t>
            </a:r>
            <a:r>
              <a:rPr b="0" i="1" lang="en-US" sz="4400" u="none" cap="none" strike="noStrike">
                <a:solidFill>
                  <a:srgbClr val="18579B"/>
                </a:solidFill>
                <a:latin typeface="Calibri"/>
                <a:ea typeface="Calibri"/>
                <a:cs typeface="Calibri"/>
                <a:sym typeface="Calibri"/>
              </a:rPr>
              <a:t>(“Corrections”):</a:t>
            </a:r>
            <a:endParaRPr b="0" i="0" sz="4400" u="none" cap="none" strike="noStrike">
              <a:solidFill>
                <a:srgbClr val="000000"/>
              </a:solidFill>
              <a:latin typeface="Calibri"/>
              <a:ea typeface="Calibri"/>
              <a:cs typeface="Calibri"/>
              <a:sym typeface="Calibri"/>
            </a:endParaRPr>
          </a:p>
          <a:p>
            <a:pPr indent="-285750" lvl="1" marL="7429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Called Wrong Score </a:t>
            </a:r>
            <a:r>
              <a:rPr b="0" i="0" lang="en-US" sz="2800" u="none" cap="none" strike="noStrike">
                <a:solidFill>
                  <a:srgbClr val="FF0000"/>
                </a:solidFill>
                <a:latin typeface="Calibri"/>
                <a:ea typeface="Calibri"/>
                <a:cs typeface="Calibri"/>
                <a:sym typeface="Calibri"/>
              </a:rPr>
              <a:t>Before</a:t>
            </a:r>
            <a:r>
              <a:rPr b="0" i="0" lang="en-US" sz="2800" u="none" cap="none" strike="noStrike">
                <a:solidFill>
                  <a:srgbClr val="18579B"/>
                </a:solidFill>
                <a:latin typeface="Calibri"/>
                <a:ea typeface="Calibri"/>
                <a:cs typeface="Calibri"/>
                <a:sym typeface="Calibri"/>
              </a:rPr>
              <a:t> the Ball is Served – </a:t>
            </a:r>
            <a:endParaRPr b="0" i="0" sz="2800" u="none" cap="none" strike="noStrike">
              <a:solidFill>
                <a:srgbClr val="000000"/>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Call </a:t>
            </a:r>
            <a:r>
              <a:rPr b="0" i="0" lang="en-US" sz="2800" u="none" cap="none" strike="noStrike">
                <a:solidFill>
                  <a:srgbClr val="FF0000"/>
                </a:solidFill>
                <a:latin typeface="Calibri"/>
                <a:ea typeface="Calibri"/>
                <a:cs typeface="Calibri"/>
                <a:sym typeface="Calibri"/>
              </a:rPr>
              <a:t>“</a:t>
            </a:r>
            <a:r>
              <a:rPr b="1" i="0" lang="en-US" sz="2800" u="none" cap="none" strike="noStrike">
                <a:solidFill>
                  <a:srgbClr val="FF0000"/>
                </a:solidFill>
                <a:latin typeface="Calibri"/>
                <a:ea typeface="Calibri"/>
                <a:cs typeface="Calibri"/>
                <a:sym typeface="Calibri"/>
              </a:rPr>
              <a:t>Time</a:t>
            </a:r>
            <a:r>
              <a:rPr b="0" i="0" lang="en-US" sz="2800" u="none" cap="none" strike="noStrike">
                <a:solidFill>
                  <a:srgbClr val="FF0000"/>
                </a:solidFill>
                <a:latin typeface="Calibri"/>
                <a:ea typeface="Calibri"/>
                <a:cs typeface="Calibri"/>
                <a:sym typeface="Calibri"/>
              </a:rPr>
              <a:t>” </a:t>
            </a:r>
            <a:r>
              <a:rPr b="0" i="0" lang="en-US" sz="2800" u="none" cap="none" strike="noStrike">
                <a:solidFill>
                  <a:srgbClr val="18579B"/>
                </a:solidFill>
                <a:latin typeface="Calibri"/>
                <a:ea typeface="Calibri"/>
                <a:cs typeface="Calibri"/>
                <a:sym typeface="Calibri"/>
              </a:rPr>
              <a:t>Announce 	</a:t>
            </a:r>
            <a:r>
              <a:rPr b="0" i="0" lang="en-US" sz="2800" u="none" cap="none" strike="noStrike">
                <a:solidFill>
                  <a:srgbClr val="FF0000"/>
                </a:solidFill>
                <a:latin typeface="Calibri"/>
                <a:ea typeface="Calibri"/>
                <a:cs typeface="Calibri"/>
                <a:sym typeface="Calibri"/>
              </a:rPr>
              <a:t>“</a:t>
            </a:r>
            <a:r>
              <a:rPr b="1" i="0" lang="en-US" sz="2800" u="none" cap="none" strike="noStrike">
                <a:solidFill>
                  <a:srgbClr val="FF0000"/>
                </a:solidFill>
                <a:latin typeface="Calibri"/>
                <a:ea typeface="Calibri"/>
                <a:cs typeface="Calibri"/>
                <a:sym typeface="Calibri"/>
              </a:rPr>
              <a:t>Correction</a:t>
            </a:r>
            <a:r>
              <a:rPr b="0" i="0" lang="en-US" sz="2800" u="none" cap="none" strike="noStrike">
                <a:solidFill>
                  <a:srgbClr val="FF0000"/>
                </a:solidFill>
                <a:latin typeface="Calibri"/>
                <a:ea typeface="Calibri"/>
                <a:cs typeface="Calibri"/>
                <a:sym typeface="Calibri"/>
              </a:rPr>
              <a:t>”</a:t>
            </a:r>
            <a:r>
              <a:rPr b="0" i="0" lang="en-US" sz="2800" u="none" cap="none" strike="noStrike">
                <a:solidFill>
                  <a:srgbClr val="18579B"/>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Re-Call</a:t>
            </a:r>
            <a:endParaRPr b="0" i="0" sz="2800" u="none" cap="none" strike="noStrike">
              <a:solidFill>
                <a:srgbClr val="FF0000"/>
              </a:solidFill>
              <a:latin typeface="Calibri"/>
              <a:ea typeface="Calibri"/>
              <a:cs typeface="Calibri"/>
              <a:sym typeface="Calibri"/>
            </a:endParaRPr>
          </a:p>
          <a:p>
            <a:pPr indent="0" lvl="1" marL="184150" marR="0" rtl="0" algn="l">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       Correct Score</a:t>
            </a:r>
            <a:endParaRPr b="0" i="0" sz="2800" u="none" cap="none" strike="noStrike">
              <a:solidFill>
                <a:srgbClr val="FF0000"/>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Realized the Wrong Score was Called </a:t>
            </a:r>
            <a:r>
              <a:rPr b="0" i="0" lang="en-US" sz="2800" u="none" cap="none" strike="noStrike">
                <a:solidFill>
                  <a:srgbClr val="FF0000"/>
                </a:solidFill>
                <a:latin typeface="Calibri"/>
                <a:ea typeface="Calibri"/>
                <a:cs typeface="Calibri"/>
                <a:sym typeface="Calibri"/>
              </a:rPr>
              <a:t>After</a:t>
            </a:r>
            <a:r>
              <a:rPr b="0" i="0" lang="en-US" sz="2800" u="none" cap="none" strike="noStrike">
                <a:solidFill>
                  <a:srgbClr val="18579B"/>
                </a:solidFill>
                <a:latin typeface="Calibri"/>
                <a:ea typeface="Calibri"/>
                <a:cs typeface="Calibri"/>
                <a:sym typeface="Calibri"/>
              </a:rPr>
              <a:t> the </a:t>
            </a:r>
            <a:endParaRPr/>
          </a:p>
          <a:p>
            <a:pPr indent="0" lvl="1"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Ball is Served </a:t>
            </a:r>
            <a:r>
              <a:rPr b="0" i="0" lang="en-US" sz="2800" u="none" cap="none" strike="noStrike">
                <a:solidFill>
                  <a:srgbClr val="FF0000"/>
                </a:solidFill>
                <a:latin typeface="Calibri"/>
                <a:ea typeface="Calibri"/>
                <a:cs typeface="Calibri"/>
                <a:sym typeface="Calibri"/>
              </a:rPr>
              <a:t>but before the return of serve- </a:t>
            </a:r>
            <a:r>
              <a:rPr b="0" i="0" lang="en-US" sz="2800" u="none" cap="none" strike="noStrike">
                <a:solidFill>
                  <a:srgbClr val="18579B"/>
                </a:solidFill>
                <a:latin typeface="Calibri"/>
                <a:ea typeface="Calibri"/>
                <a:cs typeface="Calibri"/>
                <a:sym typeface="Calibri"/>
              </a:rPr>
              <a:t>call </a:t>
            </a:r>
            <a:r>
              <a:rPr b="0" i="0" lang="en-US" sz="2800" u="none" cap="none" strike="noStrike">
                <a:solidFill>
                  <a:srgbClr val="FF0000"/>
                </a:solidFill>
                <a:latin typeface="Calibri"/>
                <a:ea typeface="Calibri"/>
                <a:cs typeface="Calibri"/>
                <a:sym typeface="Calibri"/>
              </a:rPr>
              <a:t>“Time” </a:t>
            </a:r>
            <a:r>
              <a:rPr b="0" i="0" lang="en-US" sz="2800" u="none" cap="none" strike="noStrike">
                <a:solidFill>
                  <a:srgbClr val="18579B"/>
                </a:solidFill>
                <a:latin typeface="Calibri"/>
                <a:ea typeface="Calibri"/>
                <a:cs typeface="Calibri"/>
                <a:sym typeface="Calibri"/>
              </a:rPr>
              <a:t>to  </a:t>
            </a:r>
            <a:endParaRPr/>
          </a:p>
          <a:p>
            <a:pPr indent="0" lvl="1"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stop play, announce </a:t>
            </a:r>
            <a:r>
              <a:rPr b="0" i="0" lang="en-US" sz="2800" u="none" cap="none" strike="noStrike">
                <a:solidFill>
                  <a:srgbClr val="FF0000"/>
                </a:solidFill>
                <a:latin typeface="Calibri"/>
                <a:ea typeface="Calibri"/>
                <a:cs typeface="Calibri"/>
                <a:sym typeface="Calibri"/>
              </a:rPr>
              <a:t>“Correction” </a:t>
            </a:r>
            <a:r>
              <a:rPr b="0" i="0" lang="en-US" sz="2800" u="none" cap="none" strike="noStrike">
                <a:solidFill>
                  <a:srgbClr val="18579B"/>
                </a:solidFill>
                <a:latin typeface="Calibri"/>
                <a:ea typeface="Calibri"/>
                <a:cs typeface="Calibri"/>
                <a:sym typeface="Calibri"/>
              </a:rPr>
              <a:t>and Re-call the correct score.</a:t>
            </a:r>
            <a:endParaRPr/>
          </a:p>
          <a:p>
            <a:pPr indent="0" lvl="1" marL="18415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Realized the Wrong Score was Called </a:t>
            </a:r>
            <a:r>
              <a:rPr b="0" i="0" lang="en-US" sz="2800" u="none" cap="none" strike="noStrike">
                <a:solidFill>
                  <a:srgbClr val="FF0000"/>
                </a:solidFill>
                <a:latin typeface="Calibri"/>
                <a:ea typeface="Calibri"/>
                <a:cs typeface="Calibri"/>
                <a:sym typeface="Calibri"/>
              </a:rPr>
              <a:t>After</a:t>
            </a:r>
            <a:r>
              <a:rPr b="0" i="0" lang="en-US" sz="2800" u="none" cap="none" strike="noStrike">
                <a:solidFill>
                  <a:srgbClr val="18579B"/>
                </a:solidFill>
                <a:latin typeface="Calibri"/>
                <a:ea typeface="Calibri"/>
                <a:cs typeface="Calibri"/>
                <a:sym typeface="Calibri"/>
              </a:rPr>
              <a:t> the Ball is Served but after the return of serve - allow the </a:t>
            </a:r>
            <a:r>
              <a:rPr b="0" i="0" lang="en-US" sz="2800" u="none" cap="none" strike="noStrike">
                <a:solidFill>
                  <a:srgbClr val="FF0000"/>
                </a:solidFill>
                <a:latin typeface="Calibri"/>
                <a:ea typeface="Calibri"/>
                <a:cs typeface="Calibri"/>
                <a:sym typeface="Calibri"/>
              </a:rPr>
              <a:t>rally to continue and correct any error after the rally.     </a:t>
            </a:r>
            <a:endParaRPr b="0" i="1" sz="2800" u="none" cap="none" strike="noStrike">
              <a:solidFill>
                <a:srgbClr val="18579B"/>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 Called NVZ Foot Fault On Bounced Ball - </a:t>
            </a:r>
            <a:r>
              <a:rPr b="0" i="0" lang="en-US" sz="2800" u="none" cap="none" strike="noStrike">
                <a:solidFill>
                  <a:srgbClr val="FF0000"/>
                </a:solidFill>
                <a:latin typeface="Calibri"/>
                <a:ea typeface="Calibri"/>
                <a:cs typeface="Calibri"/>
                <a:sym typeface="Calibri"/>
              </a:rPr>
              <a:t>Stop  </a:t>
            </a:r>
            <a:endParaRPr/>
          </a:p>
          <a:p>
            <a:pPr indent="0" lvl="1" marL="184150" marR="0" rtl="0" algn="l">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       Play </a:t>
            </a:r>
            <a:r>
              <a:rPr b="0" i="1" lang="en-US" sz="2800" u="none" cap="none" strike="noStrike">
                <a:solidFill>
                  <a:srgbClr val="FF0000"/>
                </a:solidFill>
                <a:latin typeface="Calibri"/>
                <a:ea typeface="Calibri"/>
                <a:cs typeface="Calibri"/>
                <a:sym typeface="Calibri"/>
              </a:rPr>
              <a:t>Immediately</a:t>
            </a:r>
            <a:r>
              <a:rPr b="0" i="0" lang="en-US" sz="2800" u="none" cap="none" strike="noStrike">
                <a:solidFill>
                  <a:srgbClr val="18579B"/>
                </a:solidFill>
                <a:latin typeface="Calibri"/>
                <a:ea typeface="Calibri"/>
                <a:cs typeface="Calibri"/>
                <a:sym typeface="Calibri"/>
              </a:rPr>
              <a:t>, Announce </a:t>
            </a:r>
            <a:r>
              <a:rPr b="0" i="0" lang="en-US" sz="2800" u="none" cap="none" strike="noStrike">
                <a:solidFill>
                  <a:srgbClr val="FF0000"/>
                </a:solidFill>
                <a:latin typeface="Calibri"/>
                <a:ea typeface="Calibri"/>
                <a:cs typeface="Calibri"/>
                <a:sym typeface="Calibri"/>
              </a:rPr>
              <a:t>“</a:t>
            </a:r>
            <a:r>
              <a:rPr b="1" i="0" lang="en-US" sz="2800" u="none" cap="none" strike="noStrike">
                <a:solidFill>
                  <a:srgbClr val="FF0000"/>
                </a:solidFill>
                <a:latin typeface="Calibri"/>
                <a:ea typeface="Calibri"/>
                <a:cs typeface="Calibri"/>
                <a:sym typeface="Calibri"/>
              </a:rPr>
              <a:t>Correction</a:t>
            </a:r>
            <a:r>
              <a:rPr b="0" i="0" lang="en-US" sz="2800" u="none" cap="none" strike="noStrike">
                <a:solidFill>
                  <a:srgbClr val="FF0000"/>
                </a:solidFill>
                <a:latin typeface="Calibri"/>
                <a:ea typeface="Calibri"/>
                <a:cs typeface="Calibri"/>
                <a:sym typeface="Calibri"/>
              </a:rPr>
              <a:t>” </a:t>
            </a:r>
            <a:r>
              <a:rPr b="0" i="0" lang="en-US" sz="2800" u="none" cap="none" strike="noStrike">
                <a:solidFill>
                  <a:srgbClr val="18579B"/>
                </a:solidFill>
                <a:latin typeface="Calibri"/>
                <a:ea typeface="Calibri"/>
                <a:cs typeface="Calibri"/>
                <a:sym typeface="Calibri"/>
              </a:rPr>
              <a:t>&amp;   </a:t>
            </a:r>
            <a:endParaRPr/>
          </a:p>
          <a:p>
            <a:pPr indent="0" lvl="1"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Replay</a:t>
            </a:r>
            <a:endParaRPr/>
          </a:p>
        </p:txBody>
      </p:sp>
      <p:sp>
        <p:nvSpPr>
          <p:cNvPr id="1384" name="Google Shape;1384;p17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73"/>
          <p:cNvSpPr txBox="1"/>
          <p:nvPr/>
        </p:nvSpPr>
        <p:spPr>
          <a:xfrm>
            <a:off x="401652" y="151179"/>
            <a:ext cx="11449689" cy="65556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Player Readiness – Flow of the Game</a:t>
            </a:r>
            <a:endParaRPr b="1" i="1" sz="4400" u="none" cap="none" strike="noStrike">
              <a:solidFill>
                <a:srgbClr val="000000"/>
              </a:solidFill>
              <a:latin typeface="Calibri"/>
              <a:ea typeface="Calibri"/>
              <a:cs typeface="Calibri"/>
              <a:sym typeface="Calibri"/>
            </a:endParaRPr>
          </a:p>
          <a:p>
            <a:pPr indent="-285750" lvl="1" marL="7429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Following a </a:t>
            </a:r>
            <a:r>
              <a:rPr b="0" i="0" lang="en-US" sz="2800" u="none" cap="none" strike="noStrike">
                <a:solidFill>
                  <a:srgbClr val="FF0000"/>
                </a:solidFill>
                <a:latin typeface="Calibri"/>
                <a:ea typeface="Calibri"/>
                <a:cs typeface="Calibri"/>
                <a:sym typeface="Calibri"/>
              </a:rPr>
              <a:t>dead ball</a:t>
            </a:r>
            <a:r>
              <a:rPr b="0" i="0" lang="en-US" sz="2800" u="none" cap="none" strike="noStrike">
                <a:solidFill>
                  <a:srgbClr val="18579B"/>
                </a:solidFill>
                <a:latin typeface="Calibri"/>
                <a:ea typeface="Calibri"/>
                <a:cs typeface="Calibri"/>
                <a:sym typeface="Calibri"/>
              </a:rPr>
              <a:t>, players are expected to move to their respective position </a:t>
            </a:r>
            <a:r>
              <a:rPr b="0" i="0" lang="en-US" sz="2800" u="none" cap="none" strike="noStrike">
                <a:solidFill>
                  <a:srgbClr val="FF0000"/>
                </a:solidFill>
                <a:latin typeface="Calibri"/>
                <a:ea typeface="Calibri"/>
                <a:cs typeface="Calibri"/>
                <a:sym typeface="Calibri"/>
              </a:rPr>
              <a:t>without unnecessary delay</a:t>
            </a:r>
            <a:endParaRPr/>
          </a:p>
          <a:p>
            <a:pPr indent="-357188" lvl="1" marL="719138" marR="0" rtl="0" algn="l">
              <a:lnSpc>
                <a:spcPct val="100000"/>
              </a:lnSpc>
              <a:spcBef>
                <a:spcPts val="0"/>
              </a:spcBef>
              <a:spcAft>
                <a:spcPts val="0"/>
              </a:spcAft>
              <a:buClr>
                <a:srgbClr val="18579B"/>
              </a:buClr>
              <a:buSzPts val="2800"/>
              <a:buFont typeface="Arial"/>
              <a:buNone/>
            </a:pPr>
            <a:r>
              <a:t/>
            </a:r>
            <a:endParaRPr b="0" i="0" sz="28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Allow the server/receiver </a:t>
            </a:r>
            <a:r>
              <a:rPr b="0" i="0" lang="en-US" sz="2800" u="none" cap="none" strike="noStrike">
                <a:solidFill>
                  <a:srgbClr val="FF0000"/>
                </a:solidFill>
                <a:latin typeface="Calibri"/>
                <a:ea typeface="Calibri"/>
                <a:cs typeface="Calibri"/>
                <a:sym typeface="Calibri"/>
              </a:rPr>
              <a:t>reasonable time </a:t>
            </a:r>
            <a:r>
              <a:rPr b="0" i="0" lang="en-US" sz="2800" u="none" cap="none" strike="noStrike">
                <a:solidFill>
                  <a:srgbClr val="18579B"/>
                </a:solidFill>
                <a:latin typeface="Calibri"/>
                <a:ea typeface="Calibri"/>
                <a:cs typeface="Calibri"/>
                <a:sym typeface="Calibri"/>
              </a:rPr>
              <a:t>to become ready – i.e. returning from recovering a dead ball </a:t>
            </a:r>
            <a:endParaRPr/>
          </a:p>
          <a:p>
            <a:pPr indent="-357188" lvl="1" marL="719138" marR="0" rtl="0" algn="l">
              <a:lnSpc>
                <a:spcPct val="100000"/>
              </a:lnSpc>
              <a:spcBef>
                <a:spcPts val="0"/>
              </a:spcBef>
              <a:spcAft>
                <a:spcPts val="0"/>
              </a:spcAft>
              <a:buClr>
                <a:srgbClr val="18579B"/>
              </a:buClr>
              <a:buSzPts val="2800"/>
              <a:buFont typeface="Arial"/>
              <a:buNone/>
            </a:pPr>
            <a:r>
              <a:t/>
            </a:r>
            <a:endParaRPr b="0" i="0" sz="2800" u="none" cap="none" strike="noStrike">
              <a:solidFill>
                <a:srgbClr val="000000"/>
              </a:solidFill>
              <a:latin typeface="Calibri"/>
              <a:ea typeface="Calibri"/>
              <a:cs typeface="Calibri"/>
              <a:sym typeface="Calibri"/>
            </a:endParaRPr>
          </a:p>
          <a:p>
            <a:pPr indent="-534988" lvl="1"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If the server/receiver is </a:t>
            </a:r>
            <a:r>
              <a:rPr b="0" i="0" lang="en-US" sz="2800" u="none" cap="none" strike="noStrike">
                <a:solidFill>
                  <a:srgbClr val="FF0000"/>
                </a:solidFill>
                <a:latin typeface="Calibri"/>
                <a:ea typeface="Calibri"/>
                <a:cs typeface="Calibri"/>
                <a:sym typeface="Calibri"/>
              </a:rPr>
              <a:t>delaying for no apparent reason </a:t>
            </a:r>
            <a:r>
              <a:rPr b="0" i="0" lang="en-US" sz="2800" u="none" cap="none" strike="noStrike">
                <a:solidFill>
                  <a:srgbClr val="18579B"/>
                </a:solidFill>
                <a:latin typeface="Calibri"/>
                <a:ea typeface="Calibri"/>
                <a:cs typeface="Calibri"/>
                <a:sym typeface="Calibri"/>
              </a:rPr>
              <a:t>(i.e. talking with partner)</a:t>
            </a:r>
            <a:endParaRPr/>
          </a:p>
          <a:p>
            <a:pPr indent="0" lvl="1" marL="184150" marR="0" rtl="0" algn="l">
              <a:lnSpc>
                <a:spcPct val="100000"/>
              </a:lnSpc>
              <a:spcBef>
                <a:spcPts val="0"/>
              </a:spcBef>
              <a:spcAft>
                <a:spcPts val="0"/>
              </a:spcAft>
              <a:buClr>
                <a:srgbClr val="18579B"/>
              </a:buClr>
              <a:buSzPts val="2800"/>
              <a:buFont typeface="Source Sans Pro"/>
              <a:buNone/>
            </a:pPr>
            <a:r>
              <a:t/>
            </a:r>
            <a:endParaRPr b="0" i="0" sz="2800" u="none" cap="none" strike="noStrike">
              <a:solidFill>
                <a:srgbClr val="000000"/>
              </a:solidFill>
              <a:latin typeface="Calibri"/>
              <a:ea typeface="Calibri"/>
              <a:cs typeface="Calibri"/>
              <a:sym typeface="Calibri"/>
            </a:endParaRPr>
          </a:p>
          <a:p>
            <a:pPr indent="0" lvl="6"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b="0" i="0" lang="en-US" sz="2800" u="none" cap="none" strike="noStrike">
                <a:solidFill>
                  <a:srgbClr val="FF0000"/>
                </a:solidFill>
                <a:latin typeface="Calibri"/>
                <a:ea typeface="Calibri"/>
                <a:cs typeface="Calibri"/>
                <a:sym typeface="Calibri"/>
              </a:rPr>
              <a:t>Call the score </a:t>
            </a:r>
            <a:r>
              <a:rPr b="0" i="0" lang="en-US" sz="2800" u="none" cap="none" strike="noStrike">
                <a:solidFill>
                  <a:srgbClr val="18579B"/>
                </a:solidFill>
                <a:latin typeface="Calibri"/>
                <a:ea typeface="Calibri"/>
                <a:cs typeface="Calibri"/>
                <a:sym typeface="Calibri"/>
              </a:rPr>
              <a:t>when the server/receiver is ready (or should be        </a:t>
            </a:r>
            <a:endParaRPr/>
          </a:p>
          <a:p>
            <a:pPr indent="0" lvl="6"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ready) and </a:t>
            </a:r>
            <a:r>
              <a:rPr b="0" i="0" lang="en-US" sz="2800" u="none" cap="none" strike="noStrike">
                <a:solidFill>
                  <a:srgbClr val="FF0000"/>
                </a:solidFill>
                <a:latin typeface="Calibri"/>
                <a:ea typeface="Calibri"/>
                <a:cs typeface="Calibri"/>
                <a:sym typeface="Calibri"/>
              </a:rPr>
              <a:t>begin the 10-second count.</a:t>
            </a:r>
            <a:endParaRPr b="0" i="0" sz="2800" u="none" cap="none" strike="noStrike">
              <a:solidFill>
                <a:srgbClr val="000000"/>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2800"/>
              <a:buFont typeface="Source Sans Pro"/>
              <a:buNone/>
            </a:pPr>
            <a:r>
              <a:t/>
            </a:r>
            <a:endParaRPr b="0" i="0" sz="2800" u="none" cap="none" strike="noStrike">
              <a:solidFill>
                <a:srgbClr val="FF0000"/>
              </a:solidFill>
              <a:latin typeface="Calibri"/>
              <a:ea typeface="Calibri"/>
              <a:cs typeface="Calibri"/>
              <a:sym typeface="Calibri"/>
            </a:endParaRPr>
          </a:p>
        </p:txBody>
      </p:sp>
      <p:sp>
        <p:nvSpPr>
          <p:cNvPr id="1390" name="Google Shape;1390;p17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74"/>
          <p:cNvSpPr txBox="1"/>
          <p:nvPr>
            <p:ph type="title"/>
          </p:nvPr>
        </p:nvSpPr>
        <p:spPr>
          <a:xfrm>
            <a:off x="734482" y="168007"/>
            <a:ext cx="10723035" cy="764969"/>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100000"/>
              <a:buFont typeface="Calibri"/>
              <a:buNone/>
            </a:pPr>
            <a:r>
              <a:rPr b="1" lang="en-US"/>
              <a:t>Player Readiness  </a:t>
            </a:r>
            <a:r>
              <a:rPr i="1" lang="en-US" sz="2800"/>
              <a:t>Jan/Feb 2022 Pickleball Magazine</a:t>
            </a:r>
            <a:endParaRPr/>
          </a:p>
        </p:txBody>
      </p:sp>
      <p:sp>
        <p:nvSpPr>
          <p:cNvPr id="1396" name="Google Shape;1396;p17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397" name="Google Shape;1397;p174"/>
          <p:cNvPicPr preferRelativeResize="0"/>
          <p:nvPr/>
        </p:nvPicPr>
        <p:blipFill rotWithShape="1">
          <a:blip r:embed="rId3">
            <a:alphaModFix/>
          </a:blip>
          <a:srcRect b="0" l="0" r="0" t="0"/>
          <a:stretch/>
        </p:blipFill>
        <p:spPr>
          <a:xfrm>
            <a:off x="3051901" y="846034"/>
            <a:ext cx="6196416" cy="584395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75"/>
          <p:cNvSpPr txBox="1"/>
          <p:nvPr/>
        </p:nvSpPr>
        <p:spPr>
          <a:xfrm>
            <a:off x="310718" y="243512"/>
            <a:ext cx="11540623" cy="69249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(MTO)</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Play Continues to </a:t>
            </a:r>
            <a:r>
              <a:rPr b="0" i="0" lang="en-US" sz="3200" u="none" cap="none" strike="noStrike">
                <a:solidFill>
                  <a:srgbClr val="FF0000"/>
                </a:solidFill>
                <a:latin typeface="Calibri"/>
                <a:ea typeface="Calibri"/>
                <a:cs typeface="Calibri"/>
                <a:sym typeface="Calibri"/>
              </a:rPr>
              <a:t>End of Rally </a:t>
            </a:r>
            <a:r>
              <a:rPr b="0" i="1" lang="en-US" sz="3200" u="none" cap="none" strike="noStrike">
                <a:solidFill>
                  <a:srgbClr val="18579B"/>
                </a:solidFill>
                <a:latin typeface="Calibri"/>
                <a:ea typeface="Calibri"/>
                <a:cs typeface="Calibri"/>
                <a:sym typeface="Calibri"/>
              </a:rPr>
              <a:t>– do not stop ongoing rally</a:t>
            </a:r>
            <a:endParaRPr/>
          </a:p>
          <a:p>
            <a:pPr indent="-642938" lvl="0" marL="903288" marR="0" rtl="0" algn="l">
              <a:lnSpc>
                <a:spcPct val="100000"/>
              </a:lnSpc>
              <a:spcBef>
                <a:spcPts val="0"/>
              </a:spcBef>
              <a:spcAft>
                <a:spcPts val="0"/>
              </a:spcAft>
              <a:buClr>
                <a:srgbClr val="18579B"/>
              </a:buClr>
              <a:buSzPts val="1200"/>
              <a:buFont typeface="Arial"/>
              <a:buNone/>
            </a:pPr>
            <a:r>
              <a:t/>
            </a:r>
            <a:endParaRPr b="0" i="1" sz="12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If Player is </a:t>
            </a:r>
            <a:r>
              <a:rPr b="0" i="0" lang="en-US" sz="3200" u="none" cap="none" strike="noStrike">
                <a:solidFill>
                  <a:srgbClr val="FF0000"/>
                </a:solidFill>
                <a:latin typeface="Calibri"/>
                <a:ea typeface="Calibri"/>
                <a:cs typeface="Calibri"/>
                <a:sym typeface="Calibri"/>
              </a:rPr>
              <a:t>Accidentally Injured, or Requests </a:t>
            </a:r>
            <a:r>
              <a:rPr b="0" i="0" lang="en-US" sz="3200" u="none" cap="none" strike="noStrike">
                <a:solidFill>
                  <a:srgbClr val="18579B"/>
                </a:solidFill>
                <a:latin typeface="Calibri"/>
                <a:ea typeface="Calibri"/>
                <a:cs typeface="Calibri"/>
                <a:sym typeface="Calibri"/>
              </a:rPr>
              <a:t>a Medical Time-Out, Announce </a:t>
            </a:r>
            <a:r>
              <a:rPr b="0" i="1" lang="en-US" sz="3200" u="none" cap="none" strike="noStrike">
                <a:solidFill>
                  <a:srgbClr val="FF0000"/>
                </a:solidFill>
                <a:latin typeface="Calibri"/>
                <a:ea typeface="Calibri"/>
                <a:cs typeface="Calibri"/>
                <a:sym typeface="Calibri"/>
              </a:rPr>
              <a:t>"</a:t>
            </a:r>
            <a:r>
              <a:rPr b="1" i="1" lang="en-US" sz="3200" u="none" cap="none" strike="noStrike">
                <a:solidFill>
                  <a:srgbClr val="FF0000"/>
                </a:solidFill>
                <a:latin typeface="Calibri"/>
                <a:ea typeface="Calibri"/>
                <a:cs typeface="Calibri"/>
                <a:sym typeface="Calibri"/>
              </a:rPr>
              <a:t>Medical Time-Out” &amp; Give Score.</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a:t>
            </a:r>
            <a:r>
              <a:rPr b="0" i="0" lang="en-US" sz="2800" u="none" cap="none" strike="noStrike">
                <a:solidFill>
                  <a:srgbClr val="18579B"/>
                </a:solidFill>
                <a:latin typeface="Calibri"/>
                <a:ea typeface="Calibri"/>
                <a:cs typeface="Calibri"/>
                <a:sym typeface="Calibri"/>
              </a:rPr>
              <a:t>f Player doesn’t ask for a MT but the referee is concerned that a player is in distress, referee may call a RTO and request an assessment for the player by Medical Staff – MTO is NOT assessed against the player)</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One 15-Minute or Less </a:t>
            </a:r>
            <a:r>
              <a:rPr b="0" i="0" lang="en-US" sz="3200" u="none" cap="none" strike="noStrike">
                <a:solidFill>
                  <a:srgbClr val="FF0000"/>
                </a:solidFill>
                <a:latin typeface="Calibri"/>
                <a:ea typeface="Calibri"/>
                <a:cs typeface="Calibri"/>
                <a:sym typeface="Calibri"/>
              </a:rPr>
              <a:t>per Player per Match</a:t>
            </a:r>
            <a:endParaRPr b="0" i="0" sz="3200" u="none" cap="none" strike="noStrike">
              <a:solidFill>
                <a:srgbClr val="FF0000"/>
              </a:solidFill>
              <a:latin typeface="Calibri"/>
              <a:ea typeface="Calibri"/>
              <a:cs typeface="Calibri"/>
              <a:sym typeface="Calibri"/>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FF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Summon Medical Personnel </a:t>
            </a:r>
            <a:r>
              <a:rPr b="0" i="0" lang="en-US" sz="3200" u="none" cap="none" strike="noStrike">
                <a:solidFill>
                  <a:srgbClr val="18579B"/>
                </a:solidFill>
                <a:latin typeface="Calibri"/>
                <a:ea typeface="Calibri"/>
                <a:cs typeface="Calibri"/>
                <a:sym typeface="Calibri"/>
              </a:rPr>
              <a:t>(or Tournament Director) to </a:t>
            </a:r>
            <a:r>
              <a:rPr b="0" i="0" lang="en-US" sz="3200" u="none" cap="none" strike="noStrike">
                <a:solidFill>
                  <a:srgbClr val="FF0000"/>
                </a:solidFill>
                <a:latin typeface="Calibri"/>
                <a:ea typeface="Calibri"/>
                <a:cs typeface="Calibri"/>
                <a:sym typeface="Calibri"/>
              </a:rPr>
              <a:t>Assess </a:t>
            </a:r>
            <a:r>
              <a:rPr b="0" i="0" lang="en-US" sz="3200" u="none" cap="none" strike="noStrike">
                <a:solidFill>
                  <a:srgbClr val="18579B"/>
                </a:solidFill>
                <a:latin typeface="Calibri"/>
                <a:ea typeface="Calibri"/>
                <a:cs typeface="Calibri"/>
                <a:sym typeface="Calibri"/>
              </a:rPr>
              <a:t>Validity of Request</a:t>
            </a:r>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Start </a:t>
            </a:r>
            <a:r>
              <a:rPr b="0" i="0" lang="en-US" sz="3200" u="none" cap="none" strike="noStrike">
                <a:solidFill>
                  <a:srgbClr val="FF0000"/>
                </a:solidFill>
                <a:latin typeface="Calibri"/>
                <a:ea typeface="Calibri"/>
                <a:cs typeface="Calibri"/>
                <a:sym typeface="Calibri"/>
              </a:rPr>
              <a:t>15-Minute Timer </a:t>
            </a:r>
            <a:r>
              <a:rPr b="0" i="0" lang="en-US" sz="3200" u="none" cap="none" strike="noStrike">
                <a:solidFill>
                  <a:srgbClr val="18579B"/>
                </a:solidFill>
                <a:latin typeface="Calibri"/>
                <a:ea typeface="Calibri"/>
                <a:cs typeface="Calibri"/>
                <a:sym typeface="Calibri"/>
              </a:rPr>
              <a:t>upon Their Arrival</a:t>
            </a:r>
            <a:endParaRPr b="0" i="0" sz="3200" u="none" cap="none" strike="noStrike">
              <a:solidFill>
                <a:srgbClr val="000000"/>
              </a:solidFill>
              <a:latin typeface="Calibri"/>
              <a:ea typeface="Calibri"/>
              <a:cs typeface="Calibri"/>
              <a:sym typeface="Calibri"/>
            </a:endParaRPr>
          </a:p>
        </p:txBody>
      </p:sp>
      <p:sp>
        <p:nvSpPr>
          <p:cNvPr id="1403" name="Google Shape;1403;p17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6"/>
          <p:cNvSpPr txBox="1"/>
          <p:nvPr/>
        </p:nvSpPr>
        <p:spPr>
          <a:xfrm>
            <a:off x="310718" y="243512"/>
            <a:ext cx="11540623"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(MTO)</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Summon</a:t>
            </a:r>
            <a:r>
              <a:rPr b="0" i="0" lang="en-US" sz="3200" u="none" cap="none" strike="noStrike">
                <a:solidFill>
                  <a:srgbClr val="FF0000"/>
                </a:solidFill>
                <a:latin typeface="Calibri"/>
                <a:ea typeface="Calibri"/>
                <a:cs typeface="Calibri"/>
                <a:sym typeface="Calibri"/>
              </a:rPr>
              <a:t> Medical Personnel </a:t>
            </a:r>
            <a:r>
              <a:rPr b="0" i="0" lang="en-US" sz="3200" u="none" cap="none" strike="noStrike">
                <a:solidFill>
                  <a:srgbClr val="18579B"/>
                </a:solidFill>
                <a:latin typeface="Calibri"/>
                <a:ea typeface="Calibri"/>
                <a:cs typeface="Calibri"/>
                <a:sym typeface="Calibri"/>
              </a:rPr>
              <a:t>(or Tournament Director) to </a:t>
            </a:r>
            <a:r>
              <a:rPr b="0" i="0" lang="en-US" sz="3200" u="none" cap="none" strike="noStrike">
                <a:solidFill>
                  <a:srgbClr val="FF0000"/>
                </a:solidFill>
                <a:latin typeface="Calibri"/>
                <a:ea typeface="Calibri"/>
                <a:cs typeface="Calibri"/>
                <a:sym typeface="Calibri"/>
              </a:rPr>
              <a:t>Assess </a:t>
            </a:r>
            <a:r>
              <a:rPr b="0" i="0" lang="en-US" sz="3200" u="none" cap="none" strike="noStrike">
                <a:solidFill>
                  <a:srgbClr val="18579B"/>
                </a:solidFill>
                <a:latin typeface="Calibri"/>
                <a:ea typeface="Calibri"/>
                <a:cs typeface="Calibri"/>
                <a:sym typeface="Calibri"/>
              </a:rPr>
              <a:t>Validity of Request</a:t>
            </a:r>
            <a:endParaRPr b="0" i="0" sz="3200" u="none" cap="none" strike="noStrike">
              <a:solidFill>
                <a:srgbClr val="000000"/>
              </a:solidFill>
              <a:latin typeface="Calibri"/>
              <a:ea typeface="Calibri"/>
              <a:cs typeface="Calibri"/>
              <a:sym typeface="Calibri"/>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Start </a:t>
            </a:r>
            <a:r>
              <a:rPr b="0" i="0" lang="en-US" sz="3200" u="none" cap="none" strike="noStrike">
                <a:solidFill>
                  <a:srgbClr val="FF0000"/>
                </a:solidFill>
                <a:latin typeface="Calibri"/>
                <a:ea typeface="Calibri"/>
                <a:cs typeface="Calibri"/>
                <a:sym typeface="Calibri"/>
              </a:rPr>
              <a:t>15-Minute Timer </a:t>
            </a:r>
            <a:r>
              <a:rPr b="0" i="0" lang="en-US" sz="3200" u="none" cap="none" strike="noStrike">
                <a:solidFill>
                  <a:srgbClr val="18579B"/>
                </a:solidFill>
                <a:latin typeface="Calibri"/>
                <a:ea typeface="Calibri"/>
                <a:cs typeface="Calibri"/>
                <a:sym typeface="Calibri"/>
              </a:rPr>
              <a:t>upon Their Arrival</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A </a:t>
            </a:r>
            <a:r>
              <a:rPr b="0" i="0" lang="en-US" sz="3200" u="none" cap="none" strike="noStrike">
                <a:solidFill>
                  <a:srgbClr val="FF0000"/>
                </a:solidFill>
                <a:latin typeface="Calibri"/>
                <a:ea typeface="Calibri"/>
                <a:cs typeface="Calibri"/>
                <a:sym typeface="Calibri"/>
              </a:rPr>
              <a:t>player may rescind the request </a:t>
            </a:r>
            <a:r>
              <a:rPr b="0" i="0" lang="en-US" sz="3200" u="none" cap="none" strike="noStrike">
                <a:solidFill>
                  <a:srgbClr val="18579B"/>
                </a:solidFill>
                <a:latin typeface="Calibri"/>
                <a:ea typeface="Calibri"/>
                <a:cs typeface="Calibri"/>
                <a:sym typeface="Calibri"/>
              </a:rPr>
              <a:t>for a MTO if they do so </a:t>
            </a:r>
            <a:r>
              <a:rPr b="0" i="0" lang="en-US" sz="3200" u="none" cap="none" strike="noStrike">
                <a:solidFill>
                  <a:srgbClr val="FF0000"/>
                </a:solidFill>
                <a:latin typeface="Calibri"/>
                <a:ea typeface="Calibri"/>
                <a:cs typeface="Calibri"/>
                <a:sym typeface="Calibri"/>
              </a:rPr>
              <a:t>before</a:t>
            </a:r>
            <a:r>
              <a:rPr b="0" i="0" lang="en-US" sz="3200" u="none" cap="none" strike="noStrike">
                <a:solidFill>
                  <a:srgbClr val="18579B"/>
                </a:solidFill>
                <a:latin typeface="Calibri"/>
                <a:ea typeface="Calibri"/>
                <a:cs typeface="Calibri"/>
                <a:sym typeface="Calibri"/>
              </a:rPr>
              <a:t> the Medical Personnel/TD arrive.</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If the injured player is taken </a:t>
            </a:r>
            <a:r>
              <a:rPr b="0" i="0" lang="en-US" sz="3200" u="none" cap="none" strike="noStrike">
                <a:solidFill>
                  <a:srgbClr val="FF0000"/>
                </a:solidFill>
                <a:latin typeface="Calibri"/>
                <a:ea typeface="Calibri"/>
                <a:cs typeface="Calibri"/>
                <a:sym typeface="Calibri"/>
              </a:rPr>
              <a:t>away from the court </a:t>
            </a:r>
            <a:r>
              <a:rPr b="0" i="0" lang="en-US" sz="3200" u="none" cap="none" strike="noStrike">
                <a:solidFill>
                  <a:srgbClr val="18579B"/>
                </a:solidFill>
                <a:latin typeface="Calibri"/>
                <a:ea typeface="Calibri"/>
                <a:cs typeface="Calibri"/>
                <a:sym typeface="Calibri"/>
              </a:rPr>
              <a:t>for treatment, </a:t>
            </a:r>
            <a:r>
              <a:rPr b="0" i="0" lang="en-US" sz="3200" u="none" cap="none" strike="noStrike">
                <a:solidFill>
                  <a:srgbClr val="FF0000"/>
                </a:solidFill>
                <a:latin typeface="Calibri"/>
                <a:ea typeface="Calibri"/>
                <a:cs typeface="Calibri"/>
                <a:sym typeface="Calibri"/>
              </a:rPr>
              <a:t>go with them </a:t>
            </a:r>
            <a:r>
              <a:rPr b="0" i="0" lang="en-US" sz="3200" u="none" cap="none" strike="noStrike">
                <a:solidFill>
                  <a:srgbClr val="18579B"/>
                </a:solidFill>
                <a:latin typeface="Calibri"/>
                <a:ea typeface="Calibri"/>
                <a:cs typeface="Calibri"/>
                <a:sym typeface="Calibri"/>
              </a:rPr>
              <a:t>and </a:t>
            </a:r>
            <a:r>
              <a:rPr b="0" i="0" lang="en-US" sz="3200" u="none" cap="none" strike="noStrike">
                <a:solidFill>
                  <a:srgbClr val="FF0000"/>
                </a:solidFill>
                <a:latin typeface="Calibri"/>
                <a:ea typeface="Calibri"/>
                <a:cs typeface="Calibri"/>
                <a:sym typeface="Calibri"/>
              </a:rPr>
              <a:t>pause the timer </a:t>
            </a:r>
            <a:r>
              <a:rPr b="0" i="0" lang="en-US" sz="3200" u="none" cap="none" strike="noStrike">
                <a:solidFill>
                  <a:srgbClr val="18579B"/>
                </a:solidFill>
                <a:latin typeface="Calibri"/>
                <a:ea typeface="Calibri"/>
                <a:cs typeface="Calibri"/>
                <a:sym typeface="Calibri"/>
              </a:rPr>
              <a:t>so the player isn’t penalized for “travel” time. </a:t>
            </a:r>
            <a:r>
              <a:rPr b="0" i="0" lang="en-US" sz="3200" u="none" cap="none" strike="noStrike">
                <a:solidFill>
                  <a:srgbClr val="FF0000"/>
                </a:solidFill>
                <a:latin typeface="Calibri"/>
                <a:ea typeface="Calibri"/>
                <a:cs typeface="Calibri"/>
                <a:sym typeface="Calibri"/>
              </a:rPr>
              <a:t>Resume your timer</a:t>
            </a:r>
            <a:r>
              <a:rPr b="0" i="0" lang="en-US" sz="3200" u="none" cap="none" strike="noStrike">
                <a:solidFill>
                  <a:srgbClr val="18579B"/>
                </a:solidFill>
                <a:latin typeface="Calibri"/>
                <a:ea typeface="Calibri"/>
                <a:cs typeface="Calibri"/>
                <a:sym typeface="Calibri"/>
              </a:rPr>
              <a:t> upon arrival </a:t>
            </a:r>
            <a:endParaRPr/>
          </a:p>
          <a:p>
            <a:pPr indent="0" lvl="0"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at the treatment location.</a:t>
            </a:r>
            <a:endParaRPr b="0" i="0" sz="3200" u="none" cap="none" strike="noStrike">
              <a:solidFill>
                <a:srgbClr val="000000"/>
              </a:solidFill>
              <a:latin typeface="Calibri"/>
              <a:ea typeface="Calibri"/>
              <a:cs typeface="Calibri"/>
              <a:sym typeface="Calibri"/>
            </a:endParaRPr>
          </a:p>
        </p:txBody>
      </p:sp>
      <p:sp>
        <p:nvSpPr>
          <p:cNvPr id="1409" name="Google Shape;1409;p17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77"/>
          <p:cNvSpPr txBox="1"/>
          <p:nvPr/>
        </p:nvSpPr>
        <p:spPr>
          <a:xfrm>
            <a:off x="1219200" y="0"/>
            <a:ext cx="9753600" cy="67095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a:t>
            </a:r>
            <a:r>
              <a:rPr b="1" i="0" lang="en-US" sz="4400" u="none" cap="none" strike="noStrike">
                <a:solidFill>
                  <a:srgbClr val="18579B"/>
                </a:solidFill>
                <a:latin typeface="Calibri"/>
                <a:ea typeface="Calibri"/>
                <a:cs typeface="Calibri"/>
                <a:sym typeface="Calibri"/>
              </a:rPr>
              <a:t> </a:t>
            </a:r>
            <a:r>
              <a:rPr b="1" i="1" lang="en-US" sz="2800" u="none" cap="none" strike="noStrike">
                <a:solidFill>
                  <a:srgbClr val="18579B"/>
                </a:solidFill>
                <a:latin typeface="Calibri"/>
                <a:ea typeface="Calibri"/>
                <a:cs typeface="Calibri"/>
                <a:sym typeface="Calibri"/>
              </a:rPr>
              <a:t>(cont'd)</a:t>
            </a:r>
            <a:endParaRPr b="1" i="1" sz="2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If Injury is Assessed to Be </a:t>
            </a:r>
            <a:r>
              <a:rPr b="1" i="1" lang="en-US" sz="4000" u="none" cap="none" strike="noStrike">
                <a:solidFill>
                  <a:srgbClr val="FF0000"/>
                </a:solidFill>
                <a:latin typeface="Calibri"/>
                <a:ea typeface="Calibri"/>
                <a:cs typeface="Calibri"/>
                <a:sym typeface="Calibri"/>
              </a:rPr>
              <a:t>Valid</a:t>
            </a:r>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Remind All Players </a:t>
            </a:r>
            <a:r>
              <a:rPr b="0" i="0" lang="en-US" sz="3600" u="none" cap="none" strike="noStrike">
                <a:solidFill>
                  <a:srgbClr val="18579B"/>
                </a:solidFill>
                <a:latin typeface="Calibri"/>
                <a:ea typeface="Calibri"/>
                <a:cs typeface="Calibri"/>
                <a:sym typeface="Calibri"/>
              </a:rPr>
              <a:t>- Once Injured Player is Ready, </a:t>
            </a:r>
            <a:r>
              <a:rPr b="0" i="0" lang="en-US" sz="3600" u="none" cap="none" strike="noStrike">
                <a:solidFill>
                  <a:srgbClr val="FF0000"/>
                </a:solidFill>
                <a:latin typeface="Calibri"/>
                <a:ea typeface="Calibri"/>
                <a:cs typeface="Calibri"/>
                <a:sym typeface="Calibri"/>
              </a:rPr>
              <a:t>Play will Resume</a:t>
            </a:r>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Bleeding </a:t>
            </a:r>
            <a:r>
              <a:rPr b="0" i="0" lang="en-US" sz="3600" u="none" cap="none" strike="noStrike">
                <a:solidFill>
                  <a:srgbClr val="18579B"/>
                </a:solidFill>
                <a:latin typeface="Calibri"/>
                <a:ea typeface="Calibri"/>
                <a:cs typeface="Calibri"/>
                <a:sym typeface="Calibri"/>
              </a:rPr>
              <a:t>must be treated</a:t>
            </a:r>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Blood on Court </a:t>
            </a:r>
            <a:r>
              <a:rPr b="0" i="0" lang="en-US" sz="3600" u="none" cap="none" strike="noStrike">
                <a:solidFill>
                  <a:srgbClr val="18579B"/>
                </a:solidFill>
                <a:latin typeface="Calibri"/>
                <a:ea typeface="Calibri"/>
                <a:cs typeface="Calibri"/>
                <a:sym typeface="Calibri"/>
              </a:rPr>
              <a:t>Cleaned Prior to Resuming Play (Referee T/O)</a:t>
            </a:r>
            <a:endParaRPr b="0" i="0" sz="36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Place an </a:t>
            </a:r>
            <a:r>
              <a:rPr b="0" i="0" lang="en-US" sz="3600" u="none" cap="none" strike="noStrike">
                <a:solidFill>
                  <a:srgbClr val="FF0000"/>
                </a:solidFill>
                <a:latin typeface="Calibri"/>
                <a:ea typeface="Calibri"/>
                <a:cs typeface="Calibri"/>
                <a:sym typeface="Calibri"/>
              </a:rPr>
              <a:t>“X”</a:t>
            </a:r>
            <a:r>
              <a:rPr b="0" i="0" lang="en-US" sz="3600" u="none" cap="none" strike="noStrike">
                <a:solidFill>
                  <a:srgbClr val="18579B"/>
                </a:solidFill>
                <a:latin typeface="Calibri"/>
                <a:ea typeface="Calibri"/>
                <a:cs typeface="Calibri"/>
                <a:sym typeface="Calibri"/>
              </a:rPr>
              <a:t> in the  </a:t>
            </a:r>
            <a:r>
              <a:rPr b="0" i="0" lang="en-US" sz="3600" u="none" cap="none" strike="noStrike">
                <a:solidFill>
                  <a:srgbClr val="FF0000"/>
                </a:solidFill>
                <a:latin typeface="Calibri"/>
                <a:ea typeface="Calibri"/>
                <a:cs typeface="Calibri"/>
                <a:sym typeface="Calibri"/>
              </a:rPr>
              <a:t>“MT” </a:t>
            </a:r>
            <a:r>
              <a:rPr b="0" i="0" lang="en-US" sz="3600" u="none" cap="none" strike="noStrike">
                <a:solidFill>
                  <a:srgbClr val="18579B"/>
                </a:solidFill>
                <a:latin typeface="Calibri"/>
                <a:ea typeface="Calibri"/>
                <a:cs typeface="Calibri"/>
                <a:sym typeface="Calibri"/>
              </a:rPr>
              <a:t>box under Player’s Name &amp; Pertinent info on back of Scoresheet </a:t>
            </a:r>
            <a:r>
              <a:rPr b="0" i="0" lang="en-US" sz="3600" u="none" cap="none" strike="noStrike">
                <a:solidFill>
                  <a:srgbClr val="FF0000"/>
                </a:solidFill>
                <a:latin typeface="Calibri"/>
                <a:ea typeface="Calibri"/>
                <a:cs typeface="Calibri"/>
                <a:sym typeface="Calibri"/>
              </a:rPr>
              <a:t>(Do NOT remove Server Clip)</a:t>
            </a:r>
            <a:endParaRPr/>
          </a:p>
        </p:txBody>
      </p:sp>
      <p:sp>
        <p:nvSpPr>
          <p:cNvPr id="1415" name="Google Shape;1415;p17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78"/>
          <p:cNvSpPr txBox="1"/>
          <p:nvPr/>
        </p:nvSpPr>
        <p:spPr>
          <a:xfrm>
            <a:off x="1219200" y="304800"/>
            <a:ext cx="9584266"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Scoresheet Marking</a:t>
            </a:r>
            <a:endParaRPr b="1" i="0" sz="2800" u="none" cap="none" strike="noStrike">
              <a:solidFill>
                <a:srgbClr val="000000"/>
              </a:solidFill>
              <a:latin typeface="Calibri"/>
              <a:ea typeface="Calibri"/>
              <a:cs typeface="Calibri"/>
              <a:sym typeface="Calibri"/>
            </a:endParaRPr>
          </a:p>
        </p:txBody>
      </p:sp>
      <p:pic>
        <p:nvPicPr>
          <p:cNvPr descr="A picture containing diagram&#10;&#10;Description automatically generated" id="1421" name="Google Shape;1421;p178"/>
          <p:cNvPicPr preferRelativeResize="0"/>
          <p:nvPr/>
        </p:nvPicPr>
        <p:blipFill rotWithShape="1">
          <a:blip r:embed="rId3">
            <a:alphaModFix/>
          </a:blip>
          <a:srcRect b="0" l="0" r="0" t="0"/>
          <a:stretch/>
        </p:blipFill>
        <p:spPr>
          <a:xfrm>
            <a:off x="1930037" y="1074241"/>
            <a:ext cx="8331926" cy="5685598"/>
          </a:xfrm>
          <a:prstGeom prst="rect">
            <a:avLst/>
          </a:prstGeom>
          <a:noFill/>
          <a:ln>
            <a:noFill/>
          </a:ln>
        </p:spPr>
      </p:pic>
      <p:sp>
        <p:nvSpPr>
          <p:cNvPr id="1422" name="Google Shape;1422;p17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79"/>
          <p:cNvSpPr txBox="1"/>
          <p:nvPr/>
        </p:nvSpPr>
        <p:spPr>
          <a:xfrm>
            <a:off x="1253066" y="304801"/>
            <a:ext cx="9795933" cy="58785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a:t>
            </a:r>
            <a:r>
              <a:rPr b="1" i="1" lang="en-US" sz="2800" u="none" cap="none" strike="noStrike">
                <a:solidFill>
                  <a:srgbClr val="18579B"/>
                </a:solidFill>
                <a:latin typeface="Calibri"/>
                <a:ea typeface="Calibri"/>
                <a:cs typeface="Calibri"/>
                <a:sym typeface="Calibri"/>
              </a:rPr>
              <a:t>(cont'd)</a:t>
            </a:r>
            <a:endParaRPr b="1" i="1" sz="2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If Injury is Assessed to Be </a:t>
            </a:r>
            <a:r>
              <a:rPr b="1" i="1" lang="en-US" sz="4000" u="none" cap="none" strike="noStrike">
                <a:solidFill>
                  <a:srgbClr val="FF0000"/>
                </a:solidFill>
                <a:latin typeface="Calibri"/>
                <a:ea typeface="Calibri"/>
                <a:cs typeface="Calibri"/>
                <a:sym typeface="Calibri"/>
              </a:rPr>
              <a:t>Invalid</a:t>
            </a:r>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Charge a </a:t>
            </a:r>
            <a:r>
              <a:rPr b="0" i="0" lang="en-US" sz="3600" u="none" cap="none" strike="noStrike">
                <a:solidFill>
                  <a:srgbClr val="FF0000"/>
                </a:solidFill>
                <a:latin typeface="Calibri"/>
                <a:ea typeface="Calibri"/>
                <a:cs typeface="Calibri"/>
                <a:sym typeface="Calibri"/>
              </a:rPr>
              <a:t>Standard Time-Out </a:t>
            </a:r>
            <a:r>
              <a:rPr b="0" i="0" lang="en-US" sz="3600" u="none" cap="none" strike="noStrike">
                <a:solidFill>
                  <a:srgbClr val="18579B"/>
                </a:solidFill>
                <a:latin typeface="Calibri"/>
                <a:ea typeface="Calibri"/>
                <a:cs typeface="Calibri"/>
                <a:sym typeface="Calibri"/>
              </a:rPr>
              <a:t>Against Player/Team</a:t>
            </a:r>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Issue a </a:t>
            </a:r>
            <a:r>
              <a:rPr b="0" i="0" lang="en-US" sz="3600" u="none" cap="none" strike="noStrike">
                <a:solidFill>
                  <a:srgbClr val="FF0000"/>
                </a:solidFill>
                <a:latin typeface="Calibri"/>
                <a:ea typeface="Calibri"/>
                <a:cs typeface="Calibri"/>
                <a:sym typeface="Calibri"/>
              </a:rPr>
              <a:t>Technical Warning </a:t>
            </a:r>
            <a:r>
              <a:rPr b="0" i="0" lang="en-US" sz="3600" u="none" cap="none" strike="noStrike">
                <a:solidFill>
                  <a:srgbClr val="18579B"/>
                </a:solidFill>
                <a:latin typeface="Calibri"/>
                <a:ea typeface="Calibri"/>
                <a:cs typeface="Calibri"/>
                <a:sym typeface="Calibri"/>
              </a:rPr>
              <a:t>Against Player/Team</a:t>
            </a:r>
            <a:endParaRPr b="0" i="0" sz="36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If </a:t>
            </a:r>
            <a:r>
              <a:rPr b="0" i="0" lang="en-US" sz="3600" u="none" cap="none" strike="noStrike">
                <a:solidFill>
                  <a:srgbClr val="FF0000"/>
                </a:solidFill>
                <a:latin typeface="Calibri"/>
                <a:ea typeface="Calibri"/>
                <a:cs typeface="Calibri"/>
                <a:sym typeface="Calibri"/>
              </a:rPr>
              <a:t>no standard Time-Outs remain</a:t>
            </a:r>
            <a:r>
              <a:rPr b="0" i="0" lang="en-US" sz="3600" u="none" cap="none" strike="noStrike">
                <a:solidFill>
                  <a:srgbClr val="18579B"/>
                </a:solidFill>
                <a:latin typeface="Calibri"/>
                <a:ea typeface="Calibri"/>
                <a:cs typeface="Calibri"/>
                <a:sym typeface="Calibri"/>
              </a:rPr>
              <a:t>, a </a:t>
            </a:r>
            <a:r>
              <a:rPr b="0" i="0" lang="en-US" sz="3600" u="none" cap="none" strike="noStrike">
                <a:solidFill>
                  <a:srgbClr val="FF0000"/>
                </a:solidFill>
                <a:latin typeface="Calibri"/>
                <a:ea typeface="Calibri"/>
                <a:cs typeface="Calibri"/>
                <a:sym typeface="Calibri"/>
              </a:rPr>
              <a:t>Technical Foul</a:t>
            </a:r>
            <a:r>
              <a:rPr b="0" i="0" lang="en-US" sz="3600" u="none" cap="none" strike="noStrike">
                <a:solidFill>
                  <a:srgbClr val="18579B"/>
                </a:solidFill>
                <a:latin typeface="Calibri"/>
                <a:ea typeface="Calibri"/>
                <a:cs typeface="Calibri"/>
                <a:sym typeface="Calibri"/>
              </a:rPr>
              <a:t> will be assessed </a:t>
            </a:r>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Medical Time-Out is </a:t>
            </a:r>
            <a:r>
              <a:rPr b="0" i="0" lang="en-US" sz="3600" u="none" cap="none" strike="noStrike">
                <a:solidFill>
                  <a:srgbClr val="FF0000"/>
                </a:solidFill>
                <a:latin typeface="Calibri"/>
                <a:ea typeface="Calibri"/>
                <a:cs typeface="Calibri"/>
                <a:sym typeface="Calibri"/>
              </a:rPr>
              <a:t>no longer Available </a:t>
            </a:r>
            <a:r>
              <a:rPr b="0" i="0" lang="en-US" sz="3600" u="none" cap="none" strike="noStrike">
                <a:solidFill>
                  <a:srgbClr val="18579B"/>
                </a:solidFill>
                <a:latin typeface="Calibri"/>
                <a:ea typeface="Calibri"/>
                <a:cs typeface="Calibri"/>
                <a:sym typeface="Calibri"/>
              </a:rPr>
              <a:t>for that Player for remainder of Match</a:t>
            </a:r>
            <a:endParaRPr b="0" i="0" sz="3600" u="none" cap="none" strike="noStrike">
              <a:solidFill>
                <a:srgbClr val="18579B"/>
              </a:solidFill>
              <a:latin typeface="Calibri"/>
              <a:ea typeface="Calibri"/>
              <a:cs typeface="Calibri"/>
              <a:sym typeface="Calibri"/>
            </a:endParaRPr>
          </a:p>
        </p:txBody>
      </p:sp>
      <p:sp>
        <p:nvSpPr>
          <p:cNvPr id="1428" name="Google Shape;1428;p17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nvSpPr>
        <p:spPr>
          <a:xfrm>
            <a:off x="121920" y="0"/>
            <a:ext cx="11991703" cy="7771358"/>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Key 2023 Rules Changes</a:t>
            </a:r>
            <a:endParaRPr/>
          </a:p>
          <a:p>
            <a:pPr indent="0" lvl="0" marL="457200" marR="0" rtl="0" algn="l">
              <a:lnSpc>
                <a:spcPct val="100000"/>
              </a:lnSpc>
              <a:spcBef>
                <a:spcPts val="563"/>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Serve</a:t>
            </a:r>
            <a:endParaRPr b="0" i="0" sz="4000" u="none" cap="none" strike="noStrike">
              <a:solidFill>
                <a:srgbClr val="000000"/>
              </a:solidFill>
              <a:latin typeface="Source Sans Pro"/>
              <a:ea typeface="Source Sans Pro"/>
              <a:cs typeface="Source Sans Pro"/>
              <a:sym typeface="Source Sans Pro"/>
            </a:endParaRPr>
          </a:p>
          <a:p>
            <a:pPr indent="-177800" lvl="0" marL="33338" marR="0" rtl="0" algn="l">
              <a:lnSpc>
                <a:spcPct val="100000"/>
              </a:lnSpc>
              <a:spcBef>
                <a:spcPts val="600"/>
              </a:spcBef>
              <a:spcAft>
                <a:spcPts val="0"/>
              </a:spcAft>
              <a:buClr>
                <a:srgbClr val="18579B"/>
              </a:buClr>
              <a:buSzPts val="2800"/>
              <a:buFont typeface="Arial"/>
              <a:buChar char="•"/>
            </a:pPr>
            <a:r>
              <a:rPr b="1" i="0" lang="en-US" sz="2800" u="none" cap="none" strike="noStrike">
                <a:solidFill>
                  <a:srgbClr val="18579B"/>
                </a:solidFill>
                <a:latin typeface="Calibri"/>
                <a:ea typeface="Calibri"/>
                <a:cs typeface="Calibri"/>
                <a:sym typeface="Calibri"/>
              </a:rPr>
              <a:t>   Spin Serve </a:t>
            </a:r>
            <a:r>
              <a:rPr b="0" i="0" lang="en-US" sz="2800" u="none" cap="none" strike="noStrike">
                <a:solidFill>
                  <a:srgbClr val="18579B"/>
                </a:solidFill>
                <a:latin typeface="Calibri"/>
                <a:ea typeface="Calibri"/>
                <a:cs typeface="Calibri"/>
                <a:sym typeface="Calibri"/>
              </a:rPr>
              <a:t>- One-handed spin serve is prohibited for both the Volley and </a:t>
            </a:r>
            <a:endParaRPr b="1" i="0" sz="2800" u="none" cap="none" strike="noStrike">
              <a:solidFill>
                <a:srgbClr val="18579B"/>
              </a:solidFill>
              <a:latin typeface="Arial"/>
              <a:ea typeface="Arial"/>
              <a:cs typeface="Arial"/>
              <a:sym typeface="Arial"/>
            </a:endParaRPr>
          </a:p>
          <a:p>
            <a:pPr indent="0" lvl="0"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the Drop Serves (4.A.5.e and 4.A.7.c).</a:t>
            </a:r>
            <a:endParaRPr b="0" i="0" sz="2800" u="none" cap="none" strike="noStrike">
              <a:solidFill>
                <a:srgbClr val="000000"/>
              </a:solidFill>
              <a:latin typeface="Source Sans Pro"/>
              <a:ea typeface="Source Sans Pro"/>
              <a:cs typeface="Source Sans Pro"/>
              <a:sym typeface="Source Sans Pro"/>
            </a:endParaRPr>
          </a:p>
          <a:p>
            <a:pPr indent="457200" lvl="1"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“while some natural rotation of the ball is expected during any release </a:t>
            </a:r>
            <a:endParaRPr b="0" i="0" sz="2800" u="none" cap="none" strike="noStrike">
              <a:solidFill>
                <a:srgbClr val="000000"/>
              </a:solidFill>
              <a:latin typeface="Source Sans Pro"/>
              <a:ea typeface="Source Sans Pro"/>
              <a:cs typeface="Source Sans Pro"/>
              <a:sym typeface="Source Sans Pro"/>
            </a:endParaRPr>
          </a:p>
          <a:p>
            <a:pPr indent="457200" lvl="1"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of the ball from the hand, the server shall not impart manipulation or </a:t>
            </a:r>
            <a:endParaRPr/>
          </a:p>
          <a:p>
            <a:pPr indent="457200" lvl="1"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spin on the release of the ball prior to the serve”.</a:t>
            </a:r>
            <a:endParaRPr/>
          </a:p>
          <a:p>
            <a:pPr indent="457200" lvl="1" marL="84138" marR="0" rtl="0" algn="l">
              <a:lnSpc>
                <a:spcPct val="100000"/>
              </a:lnSpc>
              <a:spcBef>
                <a:spcPts val="600"/>
              </a:spcBef>
              <a:spcAft>
                <a:spcPts val="0"/>
              </a:spcAft>
              <a:buClr>
                <a:srgbClr val="000000"/>
              </a:buClr>
              <a:buSzPts val="2800"/>
              <a:buFont typeface="Source Sans Pro"/>
              <a:buNone/>
            </a:pPr>
            <a:r>
              <a:t/>
            </a:r>
            <a:endParaRPr b="0" i="0" sz="2800" u="none" cap="none" strike="noStrike">
              <a:solidFill>
                <a:srgbClr val="000000"/>
              </a:solidFill>
              <a:latin typeface="Source Sans Pro"/>
              <a:ea typeface="Source Sans Pro"/>
              <a:cs typeface="Source Sans Pro"/>
              <a:sym typeface="Source Sans Pro"/>
            </a:endParaRPr>
          </a:p>
          <a:p>
            <a:pPr indent="-177800" lvl="0" marL="33338" marR="0" rtl="0" algn="l">
              <a:lnSpc>
                <a:spcPct val="100000"/>
              </a:lnSpc>
              <a:spcBef>
                <a:spcPts val="60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   </a:t>
            </a:r>
            <a:r>
              <a:rPr b="1" i="0" lang="en-US" sz="2800" u="none" cap="none" strike="noStrike">
                <a:solidFill>
                  <a:srgbClr val="18579B"/>
                </a:solidFill>
                <a:latin typeface="Calibri"/>
                <a:ea typeface="Calibri"/>
                <a:cs typeface="Calibri"/>
                <a:sym typeface="Calibri"/>
              </a:rPr>
              <a:t>Replay or Fault on the Serve </a:t>
            </a:r>
            <a:r>
              <a:rPr b="0" i="0" lang="en-US" sz="2800" u="none" cap="none" strike="noStrike">
                <a:solidFill>
                  <a:srgbClr val="18579B"/>
                </a:solidFill>
                <a:latin typeface="Calibri"/>
                <a:ea typeface="Calibri"/>
                <a:cs typeface="Calibri"/>
                <a:sym typeface="Calibri"/>
              </a:rPr>
              <a:t>– if the referee is not certain whether a </a:t>
            </a:r>
            <a:endParaRPr b="0" i="0" sz="2800" u="none" cap="none" strike="noStrike">
              <a:solidFill>
                <a:srgbClr val="18579B"/>
              </a:solidFill>
              <a:latin typeface="Arial"/>
              <a:ea typeface="Arial"/>
              <a:cs typeface="Arial"/>
              <a:sym typeface="Arial"/>
            </a:endParaRPr>
          </a:p>
          <a:p>
            <a:pPr indent="0" lvl="0"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serving motion violation occurred, the referee may call a replay. The </a:t>
            </a:r>
            <a:endParaRPr b="0" i="0" sz="2800" u="none" cap="none" strike="noStrike">
              <a:solidFill>
                <a:srgbClr val="000000"/>
              </a:solidFill>
              <a:latin typeface="Source Sans Pro"/>
              <a:ea typeface="Source Sans Pro"/>
              <a:cs typeface="Source Sans Pro"/>
              <a:sym typeface="Source Sans Pro"/>
            </a:endParaRPr>
          </a:p>
          <a:p>
            <a:pPr indent="0" lvl="0"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referee may also call an immediate fault if the referee is certain that a </a:t>
            </a:r>
            <a:endParaRPr b="0" i="0" sz="2800" u="none" cap="none" strike="noStrike">
              <a:solidFill>
                <a:srgbClr val="000000"/>
              </a:solidFill>
              <a:latin typeface="Source Sans Pro"/>
              <a:ea typeface="Source Sans Pro"/>
              <a:cs typeface="Source Sans Pro"/>
              <a:sym typeface="Source Sans Pro"/>
            </a:endParaRPr>
          </a:p>
          <a:p>
            <a:pPr indent="0" lvl="0" marL="84138"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service violation occurred (4.A.6 and 4.A.8) (Does NOT include foot faults)</a:t>
            </a:r>
            <a:endParaRPr b="0" i="0" sz="2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4000"/>
              <a:buFont typeface="Source Sans Pro"/>
              <a:buNone/>
            </a:pPr>
            <a:br>
              <a:rPr b="0" i="0" lang="en-US" sz="4000" u="none" cap="none" strike="noStrike">
                <a:solidFill>
                  <a:srgbClr val="000000"/>
                </a:solidFill>
                <a:latin typeface="Source Sans Pro"/>
                <a:ea typeface="Source Sans Pro"/>
                <a:cs typeface="Source Sans Pro"/>
                <a:sym typeface="Source Sans Pro"/>
              </a:rPr>
            </a:br>
            <a:endParaRPr b="1" i="0" sz="4000" u="none" cap="none" strike="noStrike">
              <a:solidFill>
                <a:srgbClr val="18579B"/>
              </a:solidFill>
              <a:latin typeface="Calibri"/>
              <a:ea typeface="Calibri"/>
              <a:cs typeface="Calibri"/>
              <a:sym typeface="Calibri"/>
            </a:endParaRPr>
          </a:p>
        </p:txBody>
      </p:sp>
      <p:sp>
        <p:nvSpPr>
          <p:cNvPr id="174" name="Google Shape;174;p1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nvSpPr>
        <p:spPr>
          <a:xfrm>
            <a:off x="842151" y="132510"/>
            <a:ext cx="10374489"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(MT) </a:t>
            </a:r>
            <a:r>
              <a:rPr b="1" i="1" lang="en-US" sz="2800" u="none" cap="none" strike="noStrike">
                <a:solidFill>
                  <a:srgbClr val="18579B"/>
                </a:solidFill>
                <a:latin typeface="Calibri"/>
                <a:ea typeface="Calibri"/>
                <a:cs typeface="Calibri"/>
                <a:sym typeface="Calibri"/>
              </a:rPr>
              <a:t>(cont'd)</a:t>
            </a:r>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If the injured player </a:t>
            </a:r>
            <a:r>
              <a:rPr b="0" i="0" lang="en-US" sz="3600" u="none" cap="none" strike="noStrike">
                <a:solidFill>
                  <a:srgbClr val="FF0000"/>
                </a:solidFill>
                <a:latin typeface="Calibri"/>
                <a:ea typeface="Calibri"/>
                <a:cs typeface="Calibri"/>
                <a:sym typeface="Calibri"/>
              </a:rPr>
              <a:t>is able to resume </a:t>
            </a:r>
            <a:r>
              <a:rPr b="0" i="0" lang="en-US" sz="3600" u="none" cap="none" strike="noStrike">
                <a:solidFill>
                  <a:srgbClr val="18579B"/>
                </a:solidFill>
                <a:latin typeface="Calibri"/>
                <a:ea typeface="Calibri"/>
                <a:cs typeface="Calibri"/>
                <a:sym typeface="Calibri"/>
              </a:rPr>
              <a:t>play to continue before 15 minutes is over:</a:t>
            </a:r>
            <a:endParaRPr/>
          </a:p>
          <a:p>
            <a:pPr indent="-571500" lvl="0" marL="7556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give </a:t>
            </a:r>
            <a:r>
              <a:rPr b="0" i="0" lang="en-US" sz="3600" u="none" cap="none" strike="noStrike">
                <a:solidFill>
                  <a:srgbClr val="FF0000"/>
                </a:solidFill>
                <a:latin typeface="Calibri"/>
                <a:ea typeface="Calibri"/>
                <a:cs typeface="Calibri"/>
                <a:sym typeface="Calibri"/>
              </a:rPr>
              <a:t>15-second</a:t>
            </a:r>
            <a:r>
              <a:rPr b="0" i="0" lang="en-US" sz="3600" u="none" cap="none" strike="noStrike">
                <a:solidFill>
                  <a:srgbClr val="18579B"/>
                </a:solidFill>
                <a:latin typeface="Calibri"/>
                <a:ea typeface="Calibri"/>
                <a:cs typeface="Calibri"/>
                <a:sym typeface="Calibri"/>
              </a:rPr>
              <a:t> warning</a:t>
            </a:r>
            <a:endParaRPr/>
          </a:p>
          <a:p>
            <a:pPr indent="-571500" lvl="0" marL="7556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check line judge and player </a:t>
            </a:r>
            <a:r>
              <a:rPr b="0" i="0" lang="en-US" sz="3600" u="none" cap="none" strike="noStrike">
                <a:solidFill>
                  <a:srgbClr val="FF0000"/>
                </a:solidFill>
                <a:latin typeface="Calibri"/>
                <a:ea typeface="Calibri"/>
                <a:cs typeface="Calibri"/>
                <a:sym typeface="Calibri"/>
              </a:rPr>
              <a:t>readiness</a:t>
            </a:r>
            <a:endParaRPr/>
          </a:p>
          <a:p>
            <a:pPr indent="-571500" lvl="0" marL="7556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announce </a:t>
            </a:r>
            <a:r>
              <a:rPr b="0" i="0" lang="en-US" sz="3600" u="none" cap="none" strike="noStrike">
                <a:solidFill>
                  <a:srgbClr val="FF0000"/>
                </a:solidFill>
                <a:latin typeface="Calibri"/>
                <a:ea typeface="Calibri"/>
                <a:cs typeface="Calibri"/>
                <a:sym typeface="Calibri"/>
              </a:rPr>
              <a:t>“time-in”</a:t>
            </a:r>
            <a:endParaRPr/>
          </a:p>
          <a:p>
            <a:pPr indent="-571500" lvl="0" marL="7556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call the score</a:t>
            </a:r>
            <a:endParaRPr/>
          </a:p>
          <a:p>
            <a:pPr indent="0" lvl="0" marL="1841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If the injured player </a:t>
            </a:r>
            <a:r>
              <a:rPr b="0" i="0" lang="en-US" sz="3600" u="none" cap="none" strike="noStrike">
                <a:solidFill>
                  <a:srgbClr val="FF0000"/>
                </a:solidFill>
                <a:latin typeface="Calibri"/>
                <a:ea typeface="Calibri"/>
                <a:cs typeface="Calibri"/>
                <a:sym typeface="Calibri"/>
              </a:rPr>
              <a:t>is not able to resume </a:t>
            </a:r>
            <a:r>
              <a:rPr b="0" i="0" lang="en-US" sz="3600" u="none" cap="none" strike="noStrike">
                <a:solidFill>
                  <a:srgbClr val="18579B"/>
                </a:solidFill>
                <a:latin typeface="Calibri"/>
                <a:ea typeface="Calibri"/>
                <a:cs typeface="Calibri"/>
                <a:sym typeface="Calibri"/>
              </a:rPr>
              <a:t>play within 15 minutes, call a match </a:t>
            </a:r>
            <a:r>
              <a:rPr b="0" i="0" lang="en-US" sz="3600" u="none" cap="none" strike="noStrike">
                <a:solidFill>
                  <a:srgbClr val="FF0000"/>
                </a:solidFill>
                <a:latin typeface="Calibri"/>
                <a:ea typeface="Calibri"/>
                <a:cs typeface="Calibri"/>
                <a:sym typeface="Calibri"/>
              </a:rPr>
              <a:t>“Retirement” </a:t>
            </a:r>
            <a:r>
              <a:rPr b="0" i="0" lang="en-US" sz="3600" u="none" cap="none" strike="noStrike">
                <a:solidFill>
                  <a:srgbClr val="18579B"/>
                </a:solidFill>
                <a:latin typeface="Calibri"/>
                <a:ea typeface="Calibri"/>
                <a:cs typeface="Calibri"/>
                <a:sym typeface="Calibri"/>
              </a:rPr>
              <a:t>in favor of the opponent.</a:t>
            </a:r>
            <a:endParaRPr/>
          </a:p>
        </p:txBody>
      </p:sp>
      <p:sp>
        <p:nvSpPr>
          <p:cNvPr id="1434" name="Google Shape;1434;p18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81"/>
          <p:cNvSpPr txBox="1"/>
          <p:nvPr/>
        </p:nvSpPr>
        <p:spPr>
          <a:xfrm>
            <a:off x="842151" y="132510"/>
            <a:ext cx="10374489" cy="64325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Medical Time-Out (MT) </a:t>
            </a:r>
            <a:r>
              <a:rPr b="1" i="1" lang="en-US" sz="2800" u="none" cap="none" strike="noStrike">
                <a:solidFill>
                  <a:srgbClr val="18579B"/>
                </a:solidFill>
                <a:latin typeface="Calibri"/>
                <a:ea typeface="Calibri"/>
                <a:cs typeface="Calibri"/>
                <a:sym typeface="Calibri"/>
              </a:rPr>
              <a:t>(cont'd)</a:t>
            </a:r>
            <a:endParaRPr/>
          </a:p>
          <a:p>
            <a:pPr indent="-285750" lvl="0" marL="28575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If player has already used their MT and later in the game/match, the referee feels </a:t>
            </a:r>
            <a:r>
              <a:rPr b="0" i="0" lang="en-US" sz="3600" u="none" cap="none" strike="noStrike">
                <a:solidFill>
                  <a:srgbClr val="FF0000"/>
                </a:solidFill>
                <a:latin typeface="Calibri"/>
                <a:ea typeface="Calibri"/>
                <a:cs typeface="Calibri"/>
                <a:sym typeface="Calibri"/>
              </a:rPr>
              <a:t>another medical assessment</a:t>
            </a:r>
            <a:r>
              <a:rPr b="0" i="0" lang="en-US" sz="3600" u="none" cap="none" strike="noStrike">
                <a:solidFill>
                  <a:srgbClr val="18579B"/>
                </a:solidFill>
                <a:latin typeface="Calibri"/>
                <a:ea typeface="Calibri"/>
                <a:cs typeface="Calibri"/>
                <a:sym typeface="Calibri"/>
              </a:rPr>
              <a:t> is necessary for </a:t>
            </a:r>
            <a:r>
              <a:rPr b="0" i="0" lang="en-US" sz="3600" u="none" cap="none" strike="noStrike">
                <a:solidFill>
                  <a:srgbClr val="FF0000"/>
                </a:solidFill>
                <a:latin typeface="Calibri"/>
                <a:ea typeface="Calibri"/>
                <a:cs typeface="Calibri"/>
                <a:sym typeface="Calibri"/>
              </a:rPr>
              <a:t>player safety</a:t>
            </a:r>
            <a:r>
              <a:rPr b="0" i="0" lang="en-US" sz="3600" u="none" cap="none" strike="noStrike">
                <a:solidFill>
                  <a:srgbClr val="18579B"/>
                </a:solidFill>
                <a:latin typeface="Calibri"/>
                <a:ea typeface="Calibri"/>
                <a:cs typeface="Calibri"/>
                <a:sym typeface="Calibri"/>
              </a:rPr>
              <a:t>, the referee can call a referee time-out and have the player </a:t>
            </a:r>
            <a:r>
              <a:rPr b="0" i="0" lang="en-US" sz="3600" u="none" cap="none" strike="noStrike">
                <a:solidFill>
                  <a:srgbClr val="FF0000"/>
                </a:solidFill>
                <a:latin typeface="Calibri"/>
                <a:ea typeface="Calibri"/>
                <a:cs typeface="Calibri"/>
                <a:sym typeface="Calibri"/>
              </a:rPr>
              <a:t>assessed again</a:t>
            </a:r>
            <a:r>
              <a:rPr b="0" i="0" lang="en-US" sz="3600" u="none" cap="none" strike="noStrike">
                <a:solidFill>
                  <a:srgbClr val="18579B"/>
                </a:solidFill>
                <a:latin typeface="Calibri"/>
                <a:ea typeface="Calibri"/>
                <a:cs typeface="Calibri"/>
                <a:sym typeface="Calibri"/>
              </a:rPr>
              <a:t>.  If medical team says player is </a:t>
            </a:r>
            <a:r>
              <a:rPr b="0" i="0" lang="en-US" sz="3600" u="none" cap="none" strike="noStrike">
                <a:solidFill>
                  <a:srgbClr val="FF0000"/>
                </a:solidFill>
                <a:latin typeface="Calibri"/>
                <a:ea typeface="Calibri"/>
                <a:cs typeface="Calibri"/>
                <a:sym typeface="Calibri"/>
              </a:rPr>
              <a:t>okay to play, </a:t>
            </a:r>
            <a:r>
              <a:rPr b="0" i="0" lang="en-US" sz="3600" u="none" cap="none" strike="noStrike">
                <a:solidFill>
                  <a:srgbClr val="18579B"/>
                </a:solidFill>
                <a:latin typeface="Calibri"/>
                <a:ea typeface="Calibri"/>
                <a:cs typeface="Calibri"/>
                <a:sym typeface="Calibri"/>
              </a:rPr>
              <a:t>then</a:t>
            </a:r>
            <a:r>
              <a:rPr b="0" i="0" lang="en-US" sz="3600" u="none" cap="none" strike="noStrike">
                <a:solidFill>
                  <a:srgbClr val="FF0000"/>
                </a:solidFill>
                <a:latin typeface="Calibri"/>
                <a:ea typeface="Calibri"/>
                <a:cs typeface="Calibri"/>
                <a:sym typeface="Calibri"/>
              </a:rPr>
              <a:t> play continues </a:t>
            </a:r>
            <a:r>
              <a:rPr b="0" i="0" lang="en-US" sz="3600" u="none" cap="none" strike="noStrike">
                <a:solidFill>
                  <a:srgbClr val="18579B"/>
                </a:solidFill>
                <a:latin typeface="Calibri"/>
                <a:ea typeface="Calibri"/>
                <a:cs typeface="Calibri"/>
                <a:sym typeface="Calibri"/>
              </a:rPr>
              <a:t>immediately.  If </a:t>
            </a:r>
            <a:r>
              <a:rPr b="0" i="0" lang="en-US" sz="3600" u="none" cap="none" strike="noStrike">
                <a:solidFill>
                  <a:srgbClr val="FF0000"/>
                </a:solidFill>
                <a:latin typeface="Calibri"/>
                <a:ea typeface="Calibri"/>
                <a:cs typeface="Calibri"/>
                <a:sym typeface="Calibri"/>
              </a:rPr>
              <a:t>not okay to play</a:t>
            </a:r>
            <a:r>
              <a:rPr b="0" i="0" lang="en-US" sz="3600" u="none" cap="none" strike="noStrike">
                <a:solidFill>
                  <a:srgbClr val="18579B"/>
                </a:solidFill>
                <a:latin typeface="Calibri"/>
                <a:ea typeface="Calibri"/>
                <a:cs typeface="Calibri"/>
                <a:sym typeface="Calibri"/>
              </a:rPr>
              <a:t>, then the result is a </a:t>
            </a:r>
            <a:r>
              <a:rPr b="0" i="0" lang="en-US" sz="3600" u="none" cap="none" strike="noStrike">
                <a:solidFill>
                  <a:srgbClr val="FF0000"/>
                </a:solidFill>
                <a:latin typeface="Calibri"/>
                <a:ea typeface="Calibri"/>
                <a:cs typeface="Calibri"/>
                <a:sym typeface="Calibri"/>
              </a:rPr>
              <a:t>“Retirement”.</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FF0000"/>
              </a:solidFill>
              <a:latin typeface="Calibri"/>
              <a:ea typeface="Calibri"/>
              <a:cs typeface="Calibri"/>
              <a:sym typeface="Calibri"/>
            </a:endParaRPr>
          </a:p>
          <a:p>
            <a:pPr indent="0" lvl="0" marL="184150" marR="0" rtl="0" algn="ctr">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Note: A player may rescind the request for a MTO before the medical personnel/TD arrives.</a:t>
            </a:r>
            <a:endParaRPr b="0" i="0" sz="2800" u="none" cap="none" strike="noStrike">
              <a:solidFill>
                <a:srgbClr val="FF0000"/>
              </a:solidFill>
              <a:latin typeface="Calibri"/>
              <a:ea typeface="Calibri"/>
              <a:cs typeface="Calibri"/>
              <a:sym typeface="Calibri"/>
            </a:endParaRPr>
          </a:p>
        </p:txBody>
      </p:sp>
      <p:sp>
        <p:nvSpPr>
          <p:cNvPr id="1440" name="Google Shape;1440;p18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82"/>
          <p:cNvSpPr txBox="1"/>
          <p:nvPr/>
        </p:nvSpPr>
        <p:spPr>
          <a:xfrm>
            <a:off x="1254034" y="504599"/>
            <a:ext cx="9838267" cy="489364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Bleeding And/Or Blood On Court</a:t>
            </a:r>
            <a:endParaRPr b="1"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4400"/>
              <a:buFont typeface="Source Sans Pro"/>
              <a:buNone/>
            </a:pPr>
            <a:r>
              <a:t/>
            </a:r>
            <a:endParaRPr b="1" i="0" sz="4400" u="none" cap="none" strike="noStrike">
              <a:solidFill>
                <a:srgbClr val="000000"/>
              </a:solidFill>
              <a:latin typeface="Calibri"/>
              <a:ea typeface="Calibri"/>
              <a:cs typeface="Calibri"/>
              <a:sym typeface="Calibri"/>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Do not stop </a:t>
            </a:r>
            <a:r>
              <a:rPr b="0" i="0" lang="en-US" sz="3600" u="none" cap="none" strike="noStrike">
                <a:solidFill>
                  <a:srgbClr val="18579B"/>
                </a:solidFill>
                <a:latin typeface="Calibri"/>
                <a:ea typeface="Calibri"/>
                <a:cs typeface="Calibri"/>
                <a:sym typeface="Calibri"/>
              </a:rPr>
              <a:t>ongoing rally</a:t>
            </a:r>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Bleeding/Blood must be </a:t>
            </a:r>
            <a:r>
              <a:rPr b="0" i="0" lang="en-US" sz="3600" u="none" cap="none" strike="noStrike">
                <a:solidFill>
                  <a:srgbClr val="FF0000"/>
                </a:solidFill>
                <a:latin typeface="Calibri"/>
                <a:ea typeface="Calibri"/>
                <a:cs typeface="Calibri"/>
                <a:sym typeface="Calibri"/>
              </a:rPr>
              <a:t>stopped/cleaned </a:t>
            </a:r>
            <a:r>
              <a:rPr b="0" i="0" lang="en-US" sz="3600" u="none" cap="none" strike="noStrike">
                <a:solidFill>
                  <a:srgbClr val="18579B"/>
                </a:solidFill>
                <a:latin typeface="Calibri"/>
                <a:ea typeface="Calibri"/>
                <a:cs typeface="Calibri"/>
                <a:sym typeface="Calibri"/>
              </a:rPr>
              <a:t>up </a:t>
            </a:r>
            <a:r>
              <a:rPr b="0" i="0" lang="en-US" sz="3600" u="none" cap="none" strike="noStrike">
                <a:solidFill>
                  <a:srgbClr val="FF0000"/>
                </a:solidFill>
                <a:latin typeface="Calibri"/>
                <a:ea typeface="Calibri"/>
                <a:cs typeface="Calibri"/>
                <a:sym typeface="Calibri"/>
              </a:rPr>
              <a:t>before play resumes</a:t>
            </a:r>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Referee Time-Out </a:t>
            </a:r>
            <a:r>
              <a:rPr b="0" i="1" lang="en-US" sz="3200" u="none" cap="none" strike="noStrike">
                <a:solidFill>
                  <a:srgbClr val="18579B"/>
                </a:solidFill>
                <a:latin typeface="Calibri"/>
                <a:ea typeface="Calibri"/>
                <a:cs typeface="Calibri"/>
                <a:sym typeface="Calibri"/>
              </a:rPr>
              <a:t>(Not Recorded on Scoresheet)</a:t>
            </a:r>
            <a:endParaRPr/>
          </a:p>
          <a:p>
            <a:pPr indent="0" lvl="0" marL="1841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sp>
        <p:nvSpPr>
          <p:cNvPr id="1446" name="Google Shape;1446;p18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83"/>
          <p:cNvSpPr txBox="1"/>
          <p:nvPr/>
        </p:nvSpPr>
        <p:spPr>
          <a:xfrm>
            <a:off x="1227666" y="381000"/>
            <a:ext cx="9849555" cy="606319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Hydration Breaks</a:t>
            </a:r>
            <a:endParaRPr b="1" i="0" sz="4400" u="none" cap="none" strike="noStrike">
              <a:solidFill>
                <a:srgbClr val="18579B"/>
              </a:solidFill>
              <a:latin typeface="Calibri"/>
              <a:ea typeface="Calibri"/>
              <a:cs typeface="Calibri"/>
              <a:sym typeface="Calibri"/>
            </a:endParaRPr>
          </a:p>
          <a:p>
            <a:pPr indent="-90328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No longer permitted </a:t>
            </a:r>
            <a:r>
              <a:rPr b="0" i="0" lang="en-US" sz="3600" u="none" cap="none" strike="noStrike">
                <a:solidFill>
                  <a:srgbClr val="18579B"/>
                </a:solidFill>
                <a:latin typeface="Calibri"/>
                <a:ea typeface="Calibri"/>
                <a:cs typeface="Calibri"/>
                <a:sym typeface="Calibri"/>
              </a:rPr>
              <a:t>nor identified as such</a:t>
            </a:r>
            <a:endParaRPr b="0" i="0" sz="3600" u="none" cap="none" strike="sng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Okay for players to grab a quick drink </a:t>
            </a:r>
            <a:r>
              <a:rPr b="0" i="0" lang="en-US" sz="3600" u="none" cap="none" strike="noStrike">
                <a:solidFill>
                  <a:srgbClr val="18579B"/>
                </a:solidFill>
                <a:latin typeface="Calibri"/>
                <a:ea typeface="Calibri"/>
                <a:cs typeface="Calibri"/>
                <a:sym typeface="Calibri"/>
              </a:rPr>
              <a:t>when needed between rallies </a:t>
            </a:r>
            <a:r>
              <a:rPr b="0" i="0" lang="en-US" sz="3600" u="none" cap="none" strike="noStrike">
                <a:solidFill>
                  <a:srgbClr val="FF0000"/>
                </a:solidFill>
                <a:latin typeface="Calibri"/>
                <a:ea typeface="Calibri"/>
                <a:cs typeface="Calibri"/>
                <a:sym typeface="Calibri"/>
              </a:rPr>
              <a:t>(usually when someone is retrieving the ball) </a:t>
            </a:r>
            <a:r>
              <a:rPr b="0" i="0" lang="en-US" sz="3600" u="none" cap="none" strike="noStrike">
                <a:solidFill>
                  <a:srgbClr val="18579B"/>
                </a:solidFill>
                <a:latin typeface="Calibri"/>
                <a:ea typeface="Calibri"/>
                <a:cs typeface="Calibri"/>
                <a:sym typeface="Calibri"/>
              </a:rPr>
              <a:t>like they do when they towel off</a:t>
            </a:r>
            <a:endParaRPr b="0" i="0" sz="3600" u="none" cap="none" strike="noStrike">
              <a:solidFill>
                <a:srgbClr val="FF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No announcement or </a:t>
            </a:r>
            <a:r>
              <a:rPr b="0" i="0" lang="en-US" sz="3600" u="none" cap="none" strike="noStrike">
                <a:solidFill>
                  <a:srgbClr val="FF0000"/>
                </a:solidFill>
                <a:latin typeface="Calibri"/>
                <a:ea typeface="Calibri"/>
                <a:cs typeface="Calibri"/>
                <a:sym typeface="Calibri"/>
              </a:rPr>
              <a:t>stoppage of play.</a:t>
            </a:r>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Be alert and call score to resume play after allowing </a:t>
            </a:r>
            <a:r>
              <a:rPr b="0" i="0" lang="en-US" sz="3600" u="none" cap="none" strike="noStrike">
                <a:solidFill>
                  <a:srgbClr val="FF0000"/>
                </a:solidFill>
                <a:latin typeface="Calibri"/>
                <a:ea typeface="Calibri"/>
                <a:cs typeface="Calibri"/>
                <a:sym typeface="Calibri"/>
              </a:rPr>
              <a:t>a reasonable time </a:t>
            </a:r>
            <a:r>
              <a:rPr b="0" i="0" lang="en-US" sz="3600" u="none" cap="none" strike="noStrike">
                <a:solidFill>
                  <a:srgbClr val="18579B"/>
                </a:solidFill>
                <a:latin typeface="Calibri"/>
                <a:ea typeface="Calibri"/>
                <a:cs typeface="Calibri"/>
                <a:sym typeface="Calibri"/>
              </a:rPr>
              <a:t>according to the conditions.</a:t>
            </a:r>
            <a:endParaRPr/>
          </a:p>
        </p:txBody>
      </p:sp>
      <p:sp>
        <p:nvSpPr>
          <p:cNvPr id="1452" name="Google Shape;1452;p18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84"/>
          <p:cNvSpPr txBox="1"/>
          <p:nvPr/>
        </p:nvSpPr>
        <p:spPr>
          <a:xfrm>
            <a:off x="252548" y="0"/>
            <a:ext cx="11782698" cy="661719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Referee Time-Outs (RTO) </a:t>
            </a:r>
            <a:endParaRPr/>
          </a:p>
          <a:p>
            <a:pPr indent="0" lvl="0" marL="0" marR="0" rtl="0" algn="ctr">
              <a:lnSpc>
                <a:spcPct val="100000"/>
              </a:lnSpc>
              <a:spcBef>
                <a:spcPts val="0"/>
              </a:spcBef>
              <a:spcAft>
                <a:spcPts val="0"/>
              </a:spcAft>
              <a:buClr>
                <a:srgbClr val="18579B"/>
              </a:buClr>
              <a:buSzPts val="1200"/>
              <a:buFont typeface="Source Sans Pro"/>
              <a:buNone/>
            </a:pPr>
            <a:r>
              <a:t/>
            </a:r>
            <a:endParaRPr b="1" i="0" sz="1200" u="none" cap="none" strike="noStrike">
              <a:solidFill>
                <a:srgbClr val="18579B"/>
              </a:solidFill>
              <a:latin typeface="Calibri"/>
              <a:ea typeface="Calibri"/>
              <a:cs typeface="Calibri"/>
              <a:sym typeface="Calibri"/>
            </a:endParaRPr>
          </a:p>
          <a:p>
            <a:pPr indent="-903288" lvl="0" marL="903288"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Used to address </a:t>
            </a:r>
            <a:r>
              <a:rPr b="0" i="0" lang="en-US" sz="3200" u="none" cap="none" strike="noStrike">
                <a:solidFill>
                  <a:srgbClr val="FF0000"/>
                </a:solidFill>
                <a:latin typeface="Calibri"/>
                <a:ea typeface="Calibri"/>
                <a:cs typeface="Calibri"/>
                <a:sym typeface="Calibri"/>
              </a:rPr>
              <a:t>extenuating circumstances </a:t>
            </a:r>
            <a:r>
              <a:rPr b="0" i="0" lang="en-US" sz="3200" u="none" cap="none" strike="noStrike">
                <a:solidFill>
                  <a:srgbClr val="18579B"/>
                </a:solidFill>
                <a:latin typeface="Calibri"/>
                <a:ea typeface="Calibri"/>
                <a:cs typeface="Calibri"/>
                <a:sym typeface="Calibri"/>
              </a:rPr>
              <a:t>(active bleeding, potential medical situation, etc.) – no TO/MT will be charged to the player(s) for a RTO.</a:t>
            </a:r>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Allow </a:t>
            </a:r>
            <a:r>
              <a:rPr b="0" i="0" lang="en-US" sz="3200" u="none" cap="none" strike="noStrike">
                <a:solidFill>
                  <a:srgbClr val="FF0000"/>
                </a:solidFill>
                <a:latin typeface="Calibri"/>
                <a:ea typeface="Calibri"/>
                <a:cs typeface="Calibri"/>
                <a:sym typeface="Calibri"/>
              </a:rPr>
              <a:t>rally to complete</a:t>
            </a:r>
            <a:r>
              <a:rPr b="0" i="0" lang="en-US" sz="3200" u="none" cap="none" strike="noStrike">
                <a:solidFill>
                  <a:srgbClr val="18579B"/>
                </a:solidFill>
                <a:latin typeface="Calibri"/>
                <a:ea typeface="Calibri"/>
                <a:cs typeface="Calibri"/>
                <a:sym typeface="Calibri"/>
              </a:rPr>
              <a:t>, then stop play</a:t>
            </a:r>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Call a </a:t>
            </a:r>
            <a:r>
              <a:rPr b="0" i="0" lang="en-US" sz="3200" u="none" cap="none" strike="noStrike">
                <a:solidFill>
                  <a:srgbClr val="FF0000"/>
                </a:solidFill>
                <a:latin typeface="Calibri"/>
                <a:ea typeface="Calibri"/>
                <a:cs typeface="Calibri"/>
                <a:sym typeface="Calibri"/>
              </a:rPr>
              <a:t>referee time-out </a:t>
            </a:r>
            <a:r>
              <a:rPr b="0" i="0" lang="en-US" sz="3200" u="none" cap="none" strike="noStrike">
                <a:solidFill>
                  <a:srgbClr val="18579B"/>
                </a:solidFill>
                <a:latin typeface="Calibri"/>
                <a:ea typeface="Calibri"/>
                <a:cs typeface="Calibri"/>
                <a:sym typeface="Calibri"/>
              </a:rPr>
              <a:t>if no player calls a time-out</a:t>
            </a:r>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Announce the </a:t>
            </a:r>
            <a:r>
              <a:rPr b="0" i="0" lang="en-US" sz="3200" u="none" cap="none" strike="noStrike">
                <a:solidFill>
                  <a:srgbClr val="FF0000"/>
                </a:solidFill>
                <a:latin typeface="Calibri"/>
                <a:ea typeface="Calibri"/>
                <a:cs typeface="Calibri"/>
                <a:sym typeface="Calibri"/>
              </a:rPr>
              <a:t>reason for the time-out </a:t>
            </a:r>
            <a:r>
              <a:rPr b="0" i="0" lang="en-US" sz="3200" u="none" cap="none" strike="noStrike">
                <a:solidFill>
                  <a:srgbClr val="18579B"/>
                </a:solidFill>
                <a:latin typeface="Calibri"/>
                <a:ea typeface="Calibri"/>
                <a:cs typeface="Calibri"/>
                <a:sym typeface="Calibri"/>
              </a:rPr>
              <a:t>and the score</a:t>
            </a:r>
            <a:endParaRPr/>
          </a:p>
          <a:p>
            <a:pPr indent="-719138" lvl="0"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Collect the ball </a:t>
            </a:r>
            <a:r>
              <a:rPr b="0" i="0" lang="en-US" sz="3200" u="none" cap="none" strike="noStrike">
                <a:solidFill>
                  <a:srgbClr val="18579B"/>
                </a:solidFill>
                <a:latin typeface="Calibri"/>
                <a:ea typeface="Calibri"/>
                <a:cs typeface="Calibri"/>
                <a:sym typeface="Calibri"/>
              </a:rPr>
              <a:t>if not placed on court under a player’s paddle</a:t>
            </a:r>
            <a:endParaRPr/>
          </a:p>
          <a:p>
            <a:pPr indent="-719138" lvl="0"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No maximum num</a:t>
            </a:r>
            <a:r>
              <a:rPr b="0" i="0" lang="en-US" sz="3200" u="none" cap="none" strike="noStrike">
                <a:solidFill>
                  <a:srgbClr val="18579B"/>
                </a:solidFill>
                <a:latin typeface="Calibri"/>
                <a:ea typeface="Calibri"/>
                <a:cs typeface="Calibri"/>
                <a:sym typeface="Calibri"/>
              </a:rPr>
              <a:t>ber of RTOs and </a:t>
            </a:r>
            <a:r>
              <a:rPr b="0" i="0" lang="en-US" sz="3200" u="none" cap="none" strike="noStrike">
                <a:solidFill>
                  <a:srgbClr val="FF0000"/>
                </a:solidFill>
                <a:latin typeface="Calibri"/>
                <a:ea typeface="Calibri"/>
                <a:cs typeface="Calibri"/>
                <a:sym typeface="Calibri"/>
              </a:rPr>
              <a:t>No time limit</a:t>
            </a:r>
            <a:endParaRPr/>
          </a:p>
          <a:p>
            <a:pPr indent="-719138" lvl="0"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No scoresheet notations </a:t>
            </a:r>
            <a:r>
              <a:rPr b="0" i="0" lang="en-US" sz="3200" u="none" cap="none" strike="noStrike">
                <a:solidFill>
                  <a:srgbClr val="18579B"/>
                </a:solidFill>
                <a:latin typeface="Calibri"/>
                <a:ea typeface="Calibri"/>
                <a:cs typeface="Calibri"/>
                <a:sym typeface="Calibri"/>
              </a:rPr>
              <a:t>required</a:t>
            </a:r>
            <a:endParaRPr/>
          </a:p>
          <a:p>
            <a:pPr indent="-719138" lvl="0"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When situation is resolved, give </a:t>
            </a:r>
            <a:r>
              <a:rPr b="0" i="0" lang="en-US" sz="3200" u="none" cap="none" strike="noStrike">
                <a:solidFill>
                  <a:srgbClr val="FF0000"/>
                </a:solidFill>
                <a:latin typeface="Calibri"/>
                <a:ea typeface="Calibri"/>
                <a:cs typeface="Calibri"/>
                <a:sym typeface="Calibri"/>
              </a:rPr>
              <a:t>15 second warning</a:t>
            </a:r>
            <a:r>
              <a:rPr b="0" i="0" lang="en-US" sz="3200" u="none" cap="none" strike="noStrike">
                <a:solidFill>
                  <a:srgbClr val="18579B"/>
                </a:solidFill>
                <a:latin typeface="Calibri"/>
                <a:ea typeface="Calibri"/>
                <a:cs typeface="Calibri"/>
                <a:sym typeface="Calibri"/>
              </a:rPr>
              <a:t>, announce </a:t>
            </a:r>
            <a:r>
              <a:rPr b="0" i="0" lang="en-US" sz="3200" u="none" cap="none" strike="noStrike">
                <a:solidFill>
                  <a:srgbClr val="FF0000"/>
                </a:solidFill>
                <a:latin typeface="Calibri"/>
                <a:ea typeface="Calibri"/>
                <a:cs typeface="Calibri"/>
                <a:sym typeface="Calibri"/>
              </a:rPr>
              <a:t>“time in” </a:t>
            </a:r>
            <a:r>
              <a:rPr b="0" i="0" lang="en-US" sz="3200" u="none" cap="none" strike="noStrike">
                <a:solidFill>
                  <a:srgbClr val="18579B"/>
                </a:solidFill>
                <a:latin typeface="Calibri"/>
                <a:ea typeface="Calibri"/>
                <a:cs typeface="Calibri"/>
                <a:sym typeface="Calibri"/>
              </a:rPr>
              <a:t>and </a:t>
            </a:r>
            <a:r>
              <a:rPr b="0" i="0" lang="en-US" sz="3200" u="none" cap="none" strike="noStrike">
                <a:solidFill>
                  <a:srgbClr val="FF0000"/>
                </a:solidFill>
                <a:latin typeface="Calibri"/>
                <a:ea typeface="Calibri"/>
                <a:cs typeface="Calibri"/>
                <a:sym typeface="Calibri"/>
              </a:rPr>
              <a:t>call the score</a:t>
            </a:r>
            <a:r>
              <a:rPr b="0" i="0" lang="en-US" sz="3200" u="none" cap="none" strike="noStrike">
                <a:solidFill>
                  <a:srgbClr val="18579B"/>
                </a:solidFill>
                <a:latin typeface="Calibri"/>
                <a:ea typeface="Calibri"/>
                <a:cs typeface="Calibri"/>
                <a:sym typeface="Calibri"/>
              </a:rPr>
              <a:t>.</a:t>
            </a:r>
            <a:endParaRPr/>
          </a:p>
        </p:txBody>
      </p:sp>
      <p:sp>
        <p:nvSpPr>
          <p:cNvPr id="1458" name="Google Shape;1458;p18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85"/>
          <p:cNvSpPr txBox="1"/>
          <p:nvPr/>
        </p:nvSpPr>
        <p:spPr>
          <a:xfrm>
            <a:off x="222191" y="151179"/>
            <a:ext cx="11442818" cy="624786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Equipment Time-Out</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At </a:t>
            </a:r>
            <a:r>
              <a:rPr b="0" i="0" lang="en-US" sz="3600" u="none" cap="none" strike="noStrike">
                <a:solidFill>
                  <a:srgbClr val="FF0000"/>
                </a:solidFill>
                <a:latin typeface="Calibri"/>
                <a:ea typeface="Calibri"/>
                <a:cs typeface="Calibri"/>
                <a:sym typeface="Calibri"/>
              </a:rPr>
              <a:t>Referee's Discretion </a:t>
            </a:r>
            <a:r>
              <a:rPr b="0" i="0" lang="en-US" sz="3600" u="none" cap="none" strike="noStrike">
                <a:solidFill>
                  <a:srgbClr val="18579B"/>
                </a:solidFill>
                <a:latin typeface="Calibri"/>
                <a:ea typeface="Calibri"/>
                <a:cs typeface="Calibri"/>
                <a:sym typeface="Calibri"/>
              </a:rPr>
              <a:t>if necessary for fair and safe continuation of play</a:t>
            </a:r>
            <a:endParaRPr b="0" i="0" sz="3600" u="none" cap="none" strike="noStrike">
              <a:solidFill>
                <a:srgbClr val="000000"/>
              </a:solidFill>
              <a:latin typeface="Calibri"/>
              <a:ea typeface="Calibri"/>
              <a:cs typeface="Calibri"/>
              <a:sym typeface="Calibri"/>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Reasonable duration to correct the issue</a:t>
            </a:r>
            <a:endParaRPr b="0" i="0" sz="3600" u="none" cap="none" strike="noStrike">
              <a:solidFill>
                <a:srgbClr val="FF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No Limit </a:t>
            </a:r>
            <a:r>
              <a:rPr b="0" i="0" lang="en-US" sz="3600" u="none" cap="none" strike="noStrike">
                <a:solidFill>
                  <a:srgbClr val="18579B"/>
                </a:solidFill>
                <a:latin typeface="Calibri"/>
                <a:ea typeface="Calibri"/>
                <a:cs typeface="Calibri"/>
                <a:sym typeface="Calibri"/>
              </a:rPr>
              <a:t>On Number</a:t>
            </a:r>
            <a:endParaRPr b="0" i="0" sz="3600" u="none" cap="none" strike="noStrike">
              <a:solidFill>
                <a:srgbClr val="000000"/>
              </a:solidFill>
              <a:latin typeface="Calibri"/>
              <a:ea typeface="Calibri"/>
              <a:cs typeface="Calibri"/>
              <a:sym typeface="Calibri"/>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1" lang="en-US" sz="3600" u="none" cap="none" strike="noStrike">
                <a:solidFill>
                  <a:srgbClr val="FF0000"/>
                </a:solidFill>
                <a:latin typeface="Calibri"/>
                <a:ea typeface="Calibri"/>
                <a:cs typeface="Calibri"/>
                <a:sym typeface="Calibri"/>
              </a:rPr>
              <a:t>Examples of valid reasons: </a:t>
            </a:r>
            <a:r>
              <a:rPr b="0" i="0" lang="en-US" sz="3600" u="none" cap="none" strike="noStrike">
                <a:solidFill>
                  <a:srgbClr val="18579B"/>
                </a:solidFill>
                <a:latin typeface="Calibri"/>
                <a:ea typeface="Calibri"/>
                <a:cs typeface="Calibri"/>
                <a:sym typeface="Calibri"/>
              </a:rPr>
              <a:t>broken paddle, broken shoestring, ripped shorts, dislodged contact lens, etc.</a:t>
            </a:r>
            <a:endParaRPr/>
          </a:p>
          <a:p>
            <a:pPr indent="-642938" lvl="0" marL="90328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When situation is remedied, resume play by giving a </a:t>
            </a:r>
            <a:r>
              <a:rPr b="0" i="1" lang="en-US" sz="3600" u="none" cap="none" strike="noStrike">
                <a:solidFill>
                  <a:srgbClr val="FF0000"/>
                </a:solidFill>
                <a:latin typeface="Calibri"/>
                <a:ea typeface="Calibri"/>
                <a:cs typeface="Calibri"/>
                <a:sym typeface="Calibri"/>
              </a:rPr>
              <a:t>15-second warning, followed by “time in” and call the score</a:t>
            </a:r>
            <a:endParaRPr b="0" i="1" sz="3600" u="none" cap="none" strike="noStrike">
              <a:solidFill>
                <a:srgbClr val="FF0000"/>
              </a:solidFill>
              <a:latin typeface="Calibri"/>
              <a:ea typeface="Calibri"/>
              <a:cs typeface="Calibri"/>
              <a:sym typeface="Calibri"/>
            </a:endParaRPr>
          </a:p>
        </p:txBody>
      </p:sp>
      <p:sp>
        <p:nvSpPr>
          <p:cNvPr id="1464" name="Google Shape;1464;p18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86"/>
          <p:cNvSpPr txBox="1"/>
          <p:nvPr/>
        </p:nvSpPr>
        <p:spPr>
          <a:xfrm>
            <a:off x="452487" y="457200"/>
            <a:ext cx="11142481" cy="569386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2023 USAP Officiating Handbook  </a:t>
            </a:r>
            <a:endParaRPr/>
          </a:p>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Key Appendices</a:t>
            </a:r>
            <a:endParaRPr/>
          </a:p>
          <a:p>
            <a:pPr indent="0" lvl="0" marL="184150" marR="0" rtl="0" algn="l">
              <a:lnSpc>
                <a:spcPct val="100000"/>
              </a:lnSpc>
              <a:spcBef>
                <a:spcPts val="0"/>
              </a:spcBef>
              <a:spcAft>
                <a:spcPts val="0"/>
              </a:spcAft>
              <a:buClr>
                <a:srgbClr val="18579B"/>
              </a:buClr>
              <a:buSzPts val="4400"/>
              <a:buFont typeface="Source Sans Pro"/>
              <a:buNone/>
            </a:pPr>
            <a:r>
              <a:t/>
            </a:r>
            <a:endParaRPr b="1" i="0" sz="44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200"/>
              <a:buFont typeface="Calibri"/>
              <a:buNone/>
            </a:pPr>
            <a:r>
              <a:rPr b="1" i="1" lang="en-US" sz="3200" u="none" cap="none" strike="noStrike">
                <a:solidFill>
                  <a:srgbClr val="18579B"/>
                </a:solidFill>
                <a:latin typeface="Calibri"/>
                <a:ea typeface="Calibri"/>
                <a:cs typeface="Calibri"/>
                <a:sym typeface="Calibri"/>
              </a:rPr>
              <a:t>Appendix B – Penalties for Unsportsmanlike Conduct &amp; Inappropriate Behavior</a:t>
            </a:r>
            <a:endParaRPr/>
          </a:p>
          <a:p>
            <a:pPr indent="0" lvl="0" marL="184150" marR="0" rtl="0" algn="l">
              <a:lnSpc>
                <a:spcPct val="100000"/>
              </a:lnSpc>
              <a:spcBef>
                <a:spcPts val="0"/>
              </a:spcBef>
              <a:spcAft>
                <a:spcPts val="0"/>
              </a:spcAft>
              <a:buClr>
                <a:srgbClr val="18579B"/>
              </a:buClr>
              <a:buSzPts val="3200"/>
              <a:buFont typeface="Source Sans Pro"/>
              <a:buNone/>
            </a:pPr>
            <a:r>
              <a:t/>
            </a:r>
            <a:endParaRPr b="1" i="1" sz="32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200"/>
              <a:buFont typeface="Calibri"/>
              <a:buNone/>
            </a:pPr>
            <a:r>
              <a:rPr b="1" i="1" lang="en-US" sz="3200" u="none" cap="none" strike="noStrike">
                <a:solidFill>
                  <a:srgbClr val="18579B"/>
                </a:solidFill>
                <a:latin typeface="Calibri"/>
                <a:ea typeface="Calibri"/>
                <a:cs typeface="Calibri"/>
                <a:sym typeface="Calibri"/>
              </a:rPr>
              <a:t>Appendix C – Standardized Calls &amp; Announcements</a:t>
            </a:r>
            <a:endParaRPr/>
          </a:p>
          <a:p>
            <a:pPr indent="0" lvl="0" marL="184150" marR="0" rtl="0" algn="l">
              <a:lnSpc>
                <a:spcPct val="100000"/>
              </a:lnSpc>
              <a:spcBef>
                <a:spcPts val="0"/>
              </a:spcBef>
              <a:spcAft>
                <a:spcPts val="0"/>
              </a:spcAft>
              <a:buClr>
                <a:srgbClr val="18579B"/>
              </a:buClr>
              <a:buSzPts val="3200"/>
              <a:buFont typeface="Source Sans Pro"/>
              <a:buNone/>
            </a:pPr>
            <a:r>
              <a:t/>
            </a:r>
            <a:endParaRPr b="1" i="1" sz="3200" u="none" cap="none" strike="noStrike">
              <a:solidFill>
                <a:srgbClr val="18579B"/>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200"/>
              <a:buFont typeface="Calibri"/>
              <a:buNone/>
            </a:pPr>
            <a:r>
              <a:rPr b="1" i="1" lang="en-US" sz="3200" u="none" cap="none" strike="noStrike">
                <a:solidFill>
                  <a:srgbClr val="18579B"/>
                </a:solidFill>
                <a:latin typeface="Calibri"/>
                <a:ea typeface="Calibri"/>
                <a:cs typeface="Calibri"/>
                <a:sym typeface="Calibri"/>
              </a:rPr>
              <a:t>Appendix D – Sample Pre-Match Briefings</a:t>
            </a:r>
            <a:endParaRPr/>
          </a:p>
          <a:p>
            <a:pPr indent="0" lvl="0" marL="184150"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18579B"/>
              </a:solidFill>
              <a:latin typeface="Calibri"/>
              <a:ea typeface="Calibri"/>
              <a:cs typeface="Calibri"/>
              <a:sym typeface="Calibri"/>
            </a:endParaRPr>
          </a:p>
        </p:txBody>
      </p:sp>
      <p:sp>
        <p:nvSpPr>
          <p:cNvPr id="1470" name="Google Shape;1470;p18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87"/>
          <p:cNvSpPr txBox="1"/>
          <p:nvPr/>
        </p:nvSpPr>
        <p:spPr>
          <a:xfrm>
            <a:off x="1180011" y="1299510"/>
            <a:ext cx="9831977" cy="36009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End of Day 2 -Questions</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1476" name="Google Shape;1476;p187"/>
          <p:cNvPicPr preferRelativeResize="0"/>
          <p:nvPr/>
        </p:nvPicPr>
        <p:blipFill rotWithShape="1">
          <a:blip r:embed="rId3">
            <a:alphaModFix/>
          </a:blip>
          <a:srcRect b="0" l="0" r="0" t="0"/>
          <a:stretch/>
        </p:blipFill>
        <p:spPr>
          <a:xfrm>
            <a:off x="4702471" y="5114681"/>
            <a:ext cx="2282271" cy="1430382"/>
          </a:xfrm>
          <a:prstGeom prst="rect">
            <a:avLst/>
          </a:prstGeom>
          <a:noFill/>
          <a:ln>
            <a:noFill/>
          </a:ln>
        </p:spPr>
      </p:pic>
      <p:sp>
        <p:nvSpPr>
          <p:cNvPr id="1477" name="Google Shape;1477;p18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8"/>
          <p:cNvSpPr txBox="1"/>
          <p:nvPr/>
        </p:nvSpPr>
        <p:spPr>
          <a:xfrm>
            <a:off x="124287" y="731162"/>
            <a:ext cx="11993732" cy="378565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Officiating Pickleball</a:t>
            </a:r>
            <a:endParaRPr/>
          </a:p>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2023</a:t>
            </a:r>
            <a:endParaRPr/>
          </a:p>
          <a:p>
            <a:pPr indent="0" lvl="0" marL="0" marR="0" rtl="0" algn="ctr">
              <a:lnSpc>
                <a:spcPct val="100000"/>
              </a:lnSpc>
              <a:spcBef>
                <a:spcPts val="0"/>
              </a:spcBef>
              <a:spcAft>
                <a:spcPts val="0"/>
              </a:spcAft>
              <a:buClr>
                <a:srgbClr val="FF0000"/>
              </a:buClr>
              <a:buSzPts val="8000"/>
              <a:buFont typeface="Source Sans Pro"/>
              <a:buNone/>
            </a:pPr>
            <a:r>
              <a:rPr b="1" i="0" lang="en-US" sz="8000" u="none" cap="none" strike="noStrike">
                <a:solidFill>
                  <a:srgbClr val="FF0000"/>
                </a:solidFill>
                <a:latin typeface="Source Sans Pro"/>
                <a:ea typeface="Source Sans Pro"/>
                <a:cs typeface="Source Sans Pro"/>
                <a:sym typeface="Source Sans Pro"/>
              </a:rPr>
              <a:t>Day 3</a:t>
            </a:r>
            <a:endParaRPr b="0" i="0" sz="1800" u="none" cap="none" strike="noStrike">
              <a:solidFill>
                <a:srgbClr val="FF0000"/>
              </a:solidFill>
              <a:latin typeface="Source Sans Pro"/>
              <a:ea typeface="Source Sans Pro"/>
              <a:cs typeface="Source Sans Pro"/>
              <a:sym typeface="Source Sans Pro"/>
            </a:endParaRPr>
          </a:p>
        </p:txBody>
      </p:sp>
      <p:sp>
        <p:nvSpPr>
          <p:cNvPr id="1483" name="Google Shape;1483;p188"/>
          <p:cNvSpPr txBox="1"/>
          <p:nvPr/>
        </p:nvSpPr>
        <p:spPr>
          <a:xfrm>
            <a:off x="8588631" y="6203334"/>
            <a:ext cx="2437436" cy="64633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2023  USA Pickleball</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6" id="1484" name="Google Shape;1484;p188"/>
          <p:cNvPicPr preferRelativeResize="0"/>
          <p:nvPr/>
        </p:nvPicPr>
        <p:blipFill rotWithShape="1">
          <a:blip r:embed="rId3">
            <a:alphaModFix/>
          </a:blip>
          <a:srcRect b="0" l="0" r="0" t="0"/>
          <a:stretch/>
        </p:blipFill>
        <p:spPr>
          <a:xfrm>
            <a:off x="1258958" y="4305129"/>
            <a:ext cx="3124605" cy="1958303"/>
          </a:xfrm>
          <a:prstGeom prst="rect">
            <a:avLst/>
          </a:prstGeom>
          <a:noFill/>
          <a:ln>
            <a:noFill/>
          </a:ln>
        </p:spPr>
      </p:pic>
      <p:sp>
        <p:nvSpPr>
          <p:cNvPr id="1485" name="Google Shape;1485;p18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89"/>
          <p:cNvSpPr txBox="1"/>
          <p:nvPr/>
        </p:nvSpPr>
        <p:spPr>
          <a:xfrm>
            <a:off x="628441" y="1742046"/>
            <a:ext cx="11222900" cy="4293483"/>
          </a:xfrm>
          <a:prstGeom prst="rect">
            <a:avLst/>
          </a:prstGeom>
          <a:noFill/>
          <a:ln>
            <a:noFill/>
          </a:ln>
        </p:spPr>
        <p:txBody>
          <a:bodyPr anchorCtr="0" anchor="t" bIns="45700" lIns="45700" spcFirstLastPara="1" rIns="45700" wrap="square" tIns="45700">
            <a:spAutoFit/>
          </a:bodyPr>
          <a:lstStyle/>
          <a:p>
            <a:pPr indent="0" lvl="0" marL="184150" marR="0" rtl="0" algn="l">
              <a:lnSpc>
                <a:spcPct val="100000"/>
              </a:lnSpc>
              <a:spcBef>
                <a:spcPts val="0"/>
              </a:spcBef>
              <a:spcAft>
                <a:spcPts val="0"/>
              </a:spcAft>
              <a:buClr>
                <a:srgbClr val="18579B"/>
              </a:buClr>
              <a:buSzPts val="1700"/>
              <a:buFont typeface="Source Sans Pro"/>
              <a:buNone/>
            </a:pPr>
            <a:r>
              <a:t/>
            </a:r>
            <a:endParaRPr b="0" i="0" sz="1700" u="none" cap="none" strike="noStrike">
              <a:solidFill>
                <a:srgbClr val="FF0000"/>
              </a:solidFill>
              <a:latin typeface="Calibri"/>
              <a:ea typeface="Calibri"/>
              <a:cs typeface="Calibri"/>
              <a:sym typeface="Calibri"/>
            </a:endParaRPr>
          </a:p>
          <a:p>
            <a:pPr indent="0" lvl="0" marL="184150" marR="0" rtl="0" algn="l">
              <a:lnSpc>
                <a:spcPct val="100000"/>
              </a:lnSpc>
              <a:spcBef>
                <a:spcPts val="0"/>
              </a:spcBef>
              <a:spcAft>
                <a:spcPts val="0"/>
              </a:spcAft>
              <a:buClr>
                <a:srgbClr val="FF0000"/>
              </a:buClr>
              <a:buSzPts val="2400"/>
              <a:buFont typeface="Calibri"/>
              <a:buNone/>
            </a:pPr>
            <a:r>
              <a:rPr b="1" i="1" lang="en-US" sz="2400" u="none" cap="none" strike="noStrike">
                <a:solidFill>
                  <a:srgbClr val="FF0000"/>
                </a:solidFill>
                <a:latin typeface="Calibri"/>
                <a:ea typeface="Calibri"/>
                <a:cs typeface="Calibri"/>
                <a:sym typeface="Calibri"/>
              </a:rPr>
              <a:t>Day 3:</a:t>
            </a:r>
            <a:endParaRPr/>
          </a:p>
          <a:p>
            <a:pPr indent="-342900" lvl="0" marL="527050" marR="0" rtl="0" algn="l">
              <a:lnSpc>
                <a:spcPct val="100000"/>
              </a:lnSpc>
              <a:spcBef>
                <a:spcPts val="0"/>
              </a:spcBef>
              <a:spcAft>
                <a:spcPts val="0"/>
              </a:spcAft>
              <a:buClr>
                <a:srgbClr val="FF0000"/>
              </a:buClr>
              <a:buSzPts val="2400"/>
              <a:buFont typeface="Arial"/>
              <a:buChar char="•"/>
            </a:pPr>
            <a:r>
              <a:rPr b="0" i="1" lang="en-US" sz="2400" u="none" cap="none" strike="noStrike">
                <a:solidFill>
                  <a:srgbClr val="FF0000"/>
                </a:solidFill>
                <a:latin typeface="Calibri"/>
                <a:ea typeface="Calibri"/>
                <a:cs typeface="Calibri"/>
                <a:sym typeface="Calibri"/>
              </a:rPr>
              <a:t>        </a:t>
            </a:r>
            <a:r>
              <a:rPr b="1" i="1" lang="en-US" sz="2400" u="none" cap="none" strike="noStrike">
                <a:solidFill>
                  <a:srgbClr val="FF0000"/>
                </a:solidFill>
                <a:latin typeface="Calibri"/>
                <a:ea typeface="Calibri"/>
                <a:cs typeface="Calibri"/>
                <a:sym typeface="Calibri"/>
              </a:rPr>
              <a:t>Follow-up from Day 2 </a:t>
            </a:r>
            <a:r>
              <a:rPr b="0" i="1" lang="en-US" sz="2400" u="none" cap="none" strike="noStrike">
                <a:solidFill>
                  <a:srgbClr val="FF0000"/>
                </a:solidFill>
                <a:latin typeface="Calibri"/>
                <a:ea typeface="Calibri"/>
                <a:cs typeface="Calibri"/>
                <a:sym typeface="Calibri"/>
              </a:rPr>
              <a:t>(slides 188 - 198</a:t>
            </a:r>
            <a:endParaRPr/>
          </a:p>
          <a:p>
            <a:pPr indent="-571500" lvl="0" marL="755650" marR="0" rtl="0" algn="l">
              <a:lnSpc>
                <a:spcPct val="100000"/>
              </a:lnSpc>
              <a:spcBef>
                <a:spcPts val="0"/>
              </a:spcBef>
              <a:spcAft>
                <a:spcPts val="0"/>
              </a:spcAft>
              <a:buClr>
                <a:srgbClr val="FF0000"/>
              </a:buClr>
              <a:buSzPts val="2400"/>
              <a:buFont typeface="Arial"/>
              <a:buChar char="•"/>
            </a:pPr>
            <a:r>
              <a:rPr b="0" i="1" lang="en-US" sz="2400" u="none" cap="none" strike="noStrike">
                <a:solidFill>
                  <a:srgbClr val="FF0000"/>
                </a:solidFill>
                <a:latin typeface="Calibri"/>
                <a:ea typeface="Calibri"/>
                <a:cs typeface="Calibri"/>
                <a:sym typeface="Calibri"/>
              </a:rPr>
              <a:t>   </a:t>
            </a:r>
            <a:r>
              <a:rPr b="1" i="1" lang="en-US" sz="2400" u="none" cap="none" strike="noStrike">
                <a:solidFill>
                  <a:srgbClr val="FF0000"/>
                </a:solidFill>
                <a:latin typeface="Calibri"/>
                <a:ea typeface="Calibri"/>
                <a:cs typeface="Calibri"/>
                <a:sym typeface="Calibri"/>
              </a:rPr>
              <a:t>Section 5:  Key Situations and Rules Violations </a:t>
            </a:r>
            <a:r>
              <a:rPr b="0" i="1" lang="en-US" sz="2400" u="none" cap="none" strike="noStrike">
                <a:solidFill>
                  <a:srgbClr val="FF0000"/>
                </a:solidFill>
                <a:latin typeface="Calibri"/>
                <a:ea typeface="Calibri"/>
                <a:cs typeface="Calibri"/>
                <a:sym typeface="Calibri"/>
              </a:rPr>
              <a:t>(slides 198 – 211)</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Section 6:  Player Behavior and Remedies </a:t>
            </a:r>
            <a:r>
              <a:rPr b="0" i="1" lang="en-US" sz="2400" u="none" cap="none" strike="noStrike">
                <a:solidFill>
                  <a:srgbClr val="FF0000"/>
                </a:solidFill>
                <a:latin typeface="Calibri"/>
                <a:ea typeface="Calibri"/>
                <a:cs typeface="Calibri"/>
                <a:sym typeface="Calibri"/>
              </a:rPr>
              <a:t>(slides 212 – 245)</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Section 7:  Dual Referee Option and New Sanctioning Formats </a:t>
            </a:r>
            <a:r>
              <a:rPr b="0" i="1" lang="en-US" sz="2400" u="none" cap="none" strike="noStrike">
                <a:solidFill>
                  <a:srgbClr val="FF0000"/>
                </a:solidFill>
                <a:latin typeface="Calibri"/>
                <a:ea typeface="Calibri"/>
                <a:cs typeface="Calibri"/>
                <a:sym typeface="Calibri"/>
              </a:rPr>
              <a:t>(slides 246 – 250)</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Section 8:  Medal Matches with Line Judges </a:t>
            </a:r>
            <a:r>
              <a:rPr b="0" i="1" lang="en-US" sz="2400" u="none" cap="none" strike="noStrike">
                <a:solidFill>
                  <a:srgbClr val="FF0000"/>
                </a:solidFill>
                <a:latin typeface="Calibri"/>
                <a:ea typeface="Calibri"/>
                <a:cs typeface="Calibri"/>
                <a:sym typeface="Calibri"/>
              </a:rPr>
              <a:t>(slides 251 – 271)</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End of Day 3 – Conclusion, Next Steps &amp; Questions </a:t>
            </a:r>
            <a:r>
              <a:rPr b="0" i="1" lang="en-US" sz="2400" u="none" cap="none" strike="noStrike">
                <a:solidFill>
                  <a:srgbClr val="FF0000"/>
                </a:solidFill>
                <a:latin typeface="Calibri"/>
                <a:ea typeface="Calibri"/>
                <a:cs typeface="Calibri"/>
                <a:sym typeface="Calibri"/>
              </a:rPr>
              <a:t>(slides 272 – 277)</a:t>
            </a:r>
            <a:endParaRPr/>
          </a:p>
          <a:p>
            <a:pPr indent="-650875" lvl="0" marL="987425" marR="0" rtl="0" algn="l">
              <a:lnSpc>
                <a:spcPct val="100000"/>
              </a:lnSpc>
              <a:spcBef>
                <a:spcPts val="0"/>
              </a:spcBef>
              <a:spcAft>
                <a:spcPts val="0"/>
              </a:spcAft>
              <a:buClr>
                <a:srgbClr val="18579B"/>
              </a:buClr>
              <a:buSzPts val="2400"/>
              <a:buFont typeface="Arial"/>
              <a:buNone/>
            </a:pPr>
            <a:r>
              <a:t/>
            </a:r>
            <a:endParaRPr b="0" i="0" sz="2400" u="none" cap="none" strike="noStrike">
              <a:solidFill>
                <a:srgbClr val="FF0000"/>
              </a:solidFill>
              <a:latin typeface="Calibri"/>
              <a:ea typeface="Calibri"/>
              <a:cs typeface="Calibri"/>
              <a:sym typeface="Calibri"/>
            </a:endParaRPr>
          </a:p>
          <a:p>
            <a:pPr indent="-419100" lvl="0" marL="755650" marR="0" rtl="0" algn="l">
              <a:lnSpc>
                <a:spcPct val="100000"/>
              </a:lnSpc>
              <a:spcBef>
                <a:spcPts val="0"/>
              </a:spcBef>
              <a:spcAft>
                <a:spcPts val="0"/>
              </a:spcAft>
              <a:buClr>
                <a:srgbClr val="18579B"/>
              </a:buClr>
              <a:buSzPts val="2400"/>
              <a:buFont typeface="Arial"/>
              <a:buNone/>
            </a:pPr>
            <a:r>
              <a:t/>
            </a:r>
            <a:endParaRPr b="0" i="0" sz="2400" u="none" cap="none" strike="noStrike">
              <a:solidFill>
                <a:srgbClr val="000000"/>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1" sz="2000" u="none" cap="none" strike="noStrike">
              <a:solidFill>
                <a:srgbClr val="18579B"/>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491" name="Google Shape;1491;p18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492" name="Google Shape;1492;p189"/>
          <p:cNvSpPr txBox="1"/>
          <p:nvPr/>
        </p:nvSpPr>
        <p:spPr>
          <a:xfrm>
            <a:off x="1782182" y="-86415"/>
            <a:ext cx="6895476" cy="961800"/>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General Course Outline – Day 3</a:t>
            </a:r>
            <a:endParaRPr/>
          </a:p>
          <a:p>
            <a:pPr indent="0" lvl="0" marL="184150" marR="0" rtl="0" algn="ctr">
              <a:lnSpc>
                <a:spcPct val="100000"/>
              </a:lnSpc>
              <a:spcBef>
                <a:spcPts val="0"/>
              </a:spcBef>
              <a:spcAft>
                <a:spcPts val="0"/>
              </a:spcAft>
              <a:buClr>
                <a:srgbClr val="18579B"/>
              </a:buClr>
              <a:buSzPts val="1650"/>
              <a:buFont typeface="Calibri"/>
              <a:buNone/>
            </a:pPr>
            <a:r>
              <a:rPr b="1" i="1" lang="en-US" sz="1650" u="none" cap="none" strike="noStrike">
                <a:solidFill>
                  <a:srgbClr val="18579B"/>
                </a:solidFill>
                <a:latin typeface="Calibri"/>
                <a:ea typeface="Calibri"/>
                <a:cs typeface="Calibri"/>
                <a:sym typeface="Calibri"/>
              </a:rPr>
              <a:t>(Section References correspond the USAP Officiating Handbook)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nvSpPr>
        <p:spPr>
          <a:xfrm>
            <a:off x="1016000" y="558800"/>
            <a:ext cx="9197100" cy="584776"/>
          </a:xfrm>
          <a:prstGeom prst="rect">
            <a:avLst/>
          </a:prstGeom>
          <a:noFill/>
          <a:ln>
            <a:noFill/>
          </a:ln>
        </p:spPr>
        <p:txBody>
          <a:bodyPr anchorCtr="0" anchor="t" bIns="45700" lIns="45700" spcFirstLastPara="1" rIns="45700" wrap="square" tIns="45700">
            <a:spAutoFit/>
          </a:bodyPr>
          <a:lstStyle/>
          <a:p>
            <a:pPr indent="-339725" lvl="0" marL="342900" marR="0" rtl="0" algn="l">
              <a:lnSpc>
                <a:spcPct val="100000"/>
              </a:lnSpc>
              <a:spcBef>
                <a:spcPts val="0"/>
              </a:spcBef>
              <a:spcAft>
                <a:spcPts val="0"/>
              </a:spcAft>
              <a:buClr>
                <a:srgbClr val="000000"/>
              </a:buClr>
              <a:buSzPts val="3200"/>
              <a:buFont typeface="Source Sans Pro"/>
              <a:buNone/>
            </a:pPr>
            <a:r>
              <a:t/>
            </a:r>
            <a:endParaRPr b="0" i="0" sz="3200" u="none" cap="none" strike="noStrike">
              <a:solidFill>
                <a:srgbClr val="00B0F0"/>
              </a:solidFill>
              <a:latin typeface="Cambria"/>
              <a:ea typeface="Cambria"/>
              <a:cs typeface="Cambria"/>
              <a:sym typeface="Cambria"/>
            </a:endParaRPr>
          </a:p>
        </p:txBody>
      </p:sp>
      <p:sp>
        <p:nvSpPr>
          <p:cNvPr id="180" name="Google Shape;180;p19"/>
          <p:cNvSpPr/>
          <p:nvPr/>
        </p:nvSpPr>
        <p:spPr>
          <a:xfrm>
            <a:off x="358922" y="78377"/>
            <a:ext cx="11682101" cy="6309420"/>
          </a:xfrm>
          <a:prstGeom prst="rect">
            <a:avLst/>
          </a:prstGeom>
          <a:noFill/>
          <a:ln>
            <a:noFill/>
          </a:ln>
        </p:spPr>
        <p:txBody>
          <a:bodyPr anchorCtr="0" anchor="t" bIns="45700" lIns="91425" spcFirstLastPara="1" rIns="91425"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Key 2023 Rules Changes (cont’d)</a:t>
            </a:r>
            <a:endParaRPr/>
          </a:p>
          <a:p>
            <a:pPr indent="-339725" lvl="0" marL="342900" marR="0" rtl="0" algn="ctr">
              <a:lnSpc>
                <a:spcPct val="100000"/>
              </a:lnSpc>
              <a:spcBef>
                <a:spcPts val="0"/>
              </a:spcBef>
              <a:spcAft>
                <a:spcPts val="0"/>
              </a:spcAft>
              <a:buClr>
                <a:srgbClr val="000000"/>
              </a:buClr>
              <a:buSzPts val="2400"/>
              <a:buFont typeface="Source Sans Pro"/>
              <a:buNone/>
            </a:pPr>
            <a:r>
              <a:t/>
            </a:r>
            <a:endParaRPr b="1" i="0" sz="2400" u="none" cap="none" strike="noStrike">
              <a:solidFill>
                <a:srgbClr val="18579B"/>
              </a:solidFill>
              <a:latin typeface="Calibri"/>
              <a:ea typeface="Calibri"/>
              <a:cs typeface="Calibri"/>
              <a:sym typeface="Calibri"/>
            </a:endParaRPr>
          </a:p>
          <a:p>
            <a:pPr indent="-339725" lvl="0" marL="342900" marR="0" rtl="0" algn="l">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Player Questions about Correct Server/Receiver or Position </a:t>
            </a:r>
            <a:r>
              <a:rPr b="0" i="0" lang="en-US" sz="4000" u="none" cap="none" strike="noStrike">
                <a:solidFill>
                  <a:srgbClr val="18579B"/>
                </a:solidFill>
                <a:latin typeface="Calibri"/>
                <a:ea typeface="Calibri"/>
                <a:cs typeface="Calibri"/>
                <a:sym typeface="Calibri"/>
              </a:rPr>
              <a:t>(4.B.8)</a:t>
            </a:r>
            <a:endParaRPr/>
          </a:p>
          <a:p>
            <a:pPr indent="-339725" lvl="0" marL="342900" marR="0" rtl="0" algn="l">
              <a:lnSpc>
                <a:spcPct val="100000"/>
              </a:lnSpc>
              <a:spcBef>
                <a:spcPts val="0"/>
              </a:spcBef>
              <a:spcAft>
                <a:spcPts val="0"/>
              </a:spcAft>
              <a:buClr>
                <a:srgbClr val="000000"/>
              </a:buClr>
              <a:buSzPts val="4000"/>
              <a:buFont typeface="Source Sans Pro"/>
              <a:buNone/>
            </a:pPr>
            <a:r>
              <a:t/>
            </a:r>
            <a:endParaRPr b="0" i="0" sz="4000" u="none" cap="none" strike="noStrike">
              <a:solidFill>
                <a:srgbClr val="000000"/>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3600"/>
              <a:buFont typeface="Arial"/>
              <a:buChar char="•"/>
            </a:pPr>
            <a:r>
              <a:rPr b="0" i="1" lang="en-US" sz="3600" u="none" cap="none" strike="noStrike">
                <a:solidFill>
                  <a:srgbClr val="18579B"/>
                </a:solidFill>
                <a:latin typeface="Calibri"/>
                <a:ea typeface="Calibri"/>
                <a:cs typeface="Calibri"/>
                <a:sym typeface="Calibri"/>
              </a:rPr>
              <a:t>Before the serve occurs</a:t>
            </a:r>
            <a:r>
              <a:rPr b="0" i="0" lang="en-US" sz="3600" u="none" cap="none" strike="noStrike">
                <a:solidFill>
                  <a:srgbClr val="18579B"/>
                </a:solidFill>
                <a:latin typeface="Calibri"/>
                <a:ea typeface="Calibri"/>
                <a:cs typeface="Calibri"/>
                <a:sym typeface="Calibri"/>
              </a:rPr>
              <a:t>, any player may ask the referee who is the correct server or receiver or whether any player is in an incorrect position. A generic question like “Am I good” may be asked and shall be considered to encapsulate both the correct server question and the correct position questions if asked by the serving team. </a:t>
            </a:r>
            <a:endParaRPr b="1" i="0" sz="3600" u="none" cap="none" strike="noStrike">
              <a:solidFill>
                <a:srgbClr val="18579B"/>
              </a:solidFill>
              <a:latin typeface="Calibri"/>
              <a:ea typeface="Calibri"/>
              <a:cs typeface="Calibri"/>
              <a:sym typeface="Calibri"/>
            </a:endParaRPr>
          </a:p>
        </p:txBody>
      </p:sp>
      <p:sp>
        <p:nvSpPr>
          <p:cNvPr id="181" name="Google Shape;181;p1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9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498" name="Google Shape;1498;p190"/>
          <p:cNvSpPr txBox="1"/>
          <p:nvPr/>
        </p:nvSpPr>
        <p:spPr>
          <a:xfrm>
            <a:off x="2946843"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b="1" i="0" sz="2000" u="none" cap="none" strike="noStrike">
              <a:solidFill>
                <a:srgbClr val="000000"/>
              </a:solidFill>
              <a:latin typeface="Calibri"/>
              <a:ea typeface="Calibri"/>
              <a:cs typeface="Calibri"/>
              <a:sym typeface="Calibri"/>
            </a:endParaRPr>
          </a:p>
        </p:txBody>
      </p:sp>
      <p:pic>
        <p:nvPicPr>
          <p:cNvPr id="1499" name="Google Shape;1499;p190"/>
          <p:cNvPicPr preferRelativeResize="0"/>
          <p:nvPr/>
        </p:nvPicPr>
        <p:blipFill rotWithShape="1">
          <a:blip r:embed="rId3">
            <a:alphaModFix/>
          </a:blip>
          <a:srcRect b="0" l="0" r="0" t="0"/>
          <a:stretch/>
        </p:blipFill>
        <p:spPr>
          <a:xfrm>
            <a:off x="863600" y="706063"/>
            <a:ext cx="9433962" cy="5752168"/>
          </a:xfrm>
          <a:prstGeom prst="rect">
            <a:avLst/>
          </a:prstGeom>
          <a:noFill/>
          <a:ln>
            <a:noFill/>
          </a:ln>
        </p:spPr>
      </p:pic>
      <p:sp>
        <p:nvSpPr>
          <p:cNvPr id="1500" name="Google Shape;1500;p190"/>
          <p:cNvSpPr/>
          <p:nvPr/>
        </p:nvSpPr>
        <p:spPr>
          <a:xfrm>
            <a:off x="3807951" y="5180892"/>
            <a:ext cx="7101840" cy="1455701"/>
          </a:xfrm>
          <a:prstGeom prst="ellipse">
            <a:avLst/>
          </a:prstGeom>
          <a:solidFill>
            <a:srgbClr val="FFFFFF">
              <a:alpha val="0"/>
            </a:srgbClr>
          </a:solidFill>
          <a:ln cap="flat" cmpd="sng" w="5080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9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06" name="Google Shape;1506;p191"/>
          <p:cNvSpPr txBox="1"/>
          <p:nvPr/>
        </p:nvSpPr>
        <p:spPr>
          <a:xfrm>
            <a:off x="2967163" y="10655"/>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b="1" i="0" sz="2000" u="none" cap="none" strike="noStrike">
              <a:solidFill>
                <a:srgbClr val="000000"/>
              </a:solidFill>
              <a:latin typeface="Calibri"/>
              <a:ea typeface="Calibri"/>
              <a:cs typeface="Calibri"/>
              <a:sym typeface="Calibri"/>
            </a:endParaRPr>
          </a:p>
        </p:txBody>
      </p:sp>
      <p:pic>
        <p:nvPicPr>
          <p:cNvPr id="1507" name="Google Shape;1507;p191"/>
          <p:cNvPicPr preferRelativeResize="0"/>
          <p:nvPr/>
        </p:nvPicPr>
        <p:blipFill rotWithShape="1">
          <a:blip r:embed="rId3">
            <a:alphaModFix/>
          </a:blip>
          <a:srcRect b="0" l="0" r="0" t="0"/>
          <a:stretch/>
        </p:blipFill>
        <p:spPr>
          <a:xfrm>
            <a:off x="340659" y="1167905"/>
            <a:ext cx="11741336" cy="4971556"/>
          </a:xfrm>
          <a:prstGeom prst="rect">
            <a:avLst/>
          </a:prstGeom>
          <a:noFill/>
          <a:ln>
            <a:noFill/>
          </a:ln>
        </p:spPr>
      </p:pic>
      <p:sp>
        <p:nvSpPr>
          <p:cNvPr id="1508" name="Google Shape;1508;p191"/>
          <p:cNvSpPr/>
          <p:nvPr/>
        </p:nvSpPr>
        <p:spPr>
          <a:xfrm>
            <a:off x="650240" y="1784844"/>
            <a:ext cx="10952480" cy="3234196"/>
          </a:xfrm>
          <a:prstGeom prst="ellipse">
            <a:avLst/>
          </a:prstGeom>
          <a:solidFill>
            <a:srgbClr val="FFFFFF">
              <a:alpha val="0"/>
            </a:srgbClr>
          </a:solidFill>
          <a:ln cap="flat" cmpd="sng" w="4445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9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15" name="Google Shape;1515;p192"/>
          <p:cNvPicPr preferRelativeResize="0"/>
          <p:nvPr/>
        </p:nvPicPr>
        <p:blipFill rotWithShape="1">
          <a:blip r:embed="rId3">
            <a:alphaModFix/>
          </a:blip>
          <a:srcRect b="0" l="0" r="0" t="0"/>
          <a:stretch/>
        </p:blipFill>
        <p:spPr>
          <a:xfrm>
            <a:off x="264160" y="876619"/>
            <a:ext cx="10584221" cy="568451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9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21" name="Google Shape;1521;p193"/>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22" name="Google Shape;1522;p193"/>
          <p:cNvPicPr preferRelativeResize="0"/>
          <p:nvPr/>
        </p:nvPicPr>
        <p:blipFill rotWithShape="1">
          <a:blip r:embed="rId3">
            <a:alphaModFix/>
          </a:blip>
          <a:srcRect b="0" l="0" r="0" t="0"/>
          <a:stretch/>
        </p:blipFill>
        <p:spPr>
          <a:xfrm>
            <a:off x="616483" y="868465"/>
            <a:ext cx="10173438" cy="3640594"/>
          </a:xfrm>
          <a:prstGeom prst="rect">
            <a:avLst/>
          </a:prstGeom>
          <a:noFill/>
          <a:ln>
            <a:noFill/>
          </a:ln>
        </p:spPr>
      </p:pic>
      <p:pic>
        <p:nvPicPr>
          <p:cNvPr id="1523" name="Google Shape;1523;p193"/>
          <p:cNvPicPr preferRelativeResize="0"/>
          <p:nvPr/>
        </p:nvPicPr>
        <p:blipFill rotWithShape="1">
          <a:blip r:embed="rId4">
            <a:alphaModFix/>
          </a:blip>
          <a:srcRect b="0" l="0" r="0" t="0"/>
          <a:stretch/>
        </p:blipFill>
        <p:spPr>
          <a:xfrm>
            <a:off x="616483" y="4542360"/>
            <a:ext cx="10167165" cy="649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9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29" name="Google Shape;1529;p194"/>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30" name="Google Shape;1530;p194"/>
          <p:cNvPicPr preferRelativeResize="0"/>
          <p:nvPr/>
        </p:nvPicPr>
        <p:blipFill rotWithShape="1">
          <a:blip r:embed="rId3">
            <a:alphaModFix/>
          </a:blip>
          <a:srcRect b="0" l="0" r="0" t="0"/>
          <a:stretch/>
        </p:blipFill>
        <p:spPr>
          <a:xfrm>
            <a:off x="1005840" y="595666"/>
            <a:ext cx="9011920" cy="625256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9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36" name="Google Shape;1536;p195"/>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37" name="Google Shape;1537;p195"/>
          <p:cNvPicPr preferRelativeResize="0"/>
          <p:nvPr/>
        </p:nvPicPr>
        <p:blipFill rotWithShape="1">
          <a:blip r:embed="rId3">
            <a:alphaModFix/>
          </a:blip>
          <a:srcRect b="0" l="0" r="0" t="0"/>
          <a:stretch/>
        </p:blipFill>
        <p:spPr>
          <a:xfrm>
            <a:off x="465438" y="707883"/>
            <a:ext cx="9826641" cy="588421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9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44" name="Google Shape;1544;p196"/>
          <p:cNvPicPr preferRelativeResize="0"/>
          <p:nvPr/>
        </p:nvPicPr>
        <p:blipFill rotWithShape="1">
          <a:blip r:embed="rId3">
            <a:alphaModFix/>
          </a:blip>
          <a:srcRect b="0" l="0" r="0" t="0"/>
          <a:stretch/>
        </p:blipFill>
        <p:spPr>
          <a:xfrm>
            <a:off x="565707" y="782320"/>
            <a:ext cx="10915092" cy="524764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9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1550" name="Google Shape;1550;p197"/>
          <p:cNvSpPr txBox="1"/>
          <p:nvPr/>
        </p:nvSpPr>
        <p:spPr>
          <a:xfrm>
            <a:off x="2946839" y="0"/>
            <a:ext cx="4524635" cy="707884"/>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Updates from Day 2</a:t>
            </a:r>
            <a:endParaRPr/>
          </a:p>
        </p:txBody>
      </p:sp>
      <p:pic>
        <p:nvPicPr>
          <p:cNvPr id="1551" name="Google Shape;1551;p197"/>
          <p:cNvPicPr preferRelativeResize="0"/>
          <p:nvPr/>
        </p:nvPicPr>
        <p:blipFill rotWithShape="1">
          <a:blip r:embed="rId3">
            <a:alphaModFix/>
          </a:blip>
          <a:srcRect b="0" l="0" r="0" t="0"/>
          <a:stretch/>
        </p:blipFill>
        <p:spPr>
          <a:xfrm>
            <a:off x="1188720" y="654542"/>
            <a:ext cx="9235440" cy="6166218"/>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98"/>
          <p:cNvSpPr txBox="1"/>
          <p:nvPr/>
        </p:nvSpPr>
        <p:spPr>
          <a:xfrm>
            <a:off x="222191" y="151179"/>
            <a:ext cx="11442818" cy="107721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Stopping Play</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p:txBody>
      </p:sp>
      <p:sp>
        <p:nvSpPr>
          <p:cNvPr id="1557" name="Google Shape;1557;p19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558" name="Google Shape;1558;p198"/>
          <p:cNvPicPr preferRelativeResize="0"/>
          <p:nvPr/>
        </p:nvPicPr>
        <p:blipFill rotWithShape="1">
          <a:blip r:embed="rId3">
            <a:alphaModFix/>
          </a:blip>
          <a:srcRect b="0" l="0" r="0" t="0"/>
          <a:stretch/>
        </p:blipFill>
        <p:spPr>
          <a:xfrm>
            <a:off x="1184519" y="854580"/>
            <a:ext cx="9472158" cy="576396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99"/>
          <p:cNvSpPr txBox="1"/>
          <p:nvPr/>
        </p:nvSpPr>
        <p:spPr>
          <a:xfrm>
            <a:off x="1219200" y="156240"/>
            <a:ext cx="9753600" cy="661719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Questioned Calls/Rulings</a:t>
            </a:r>
            <a:endParaRPr b="1"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4400"/>
              <a:buFont typeface="Source Sans Pro"/>
              <a:buNone/>
            </a:pPr>
            <a:r>
              <a:t/>
            </a:r>
            <a:endParaRPr b="1" i="0" sz="4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719138"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Call Players To </a:t>
            </a:r>
            <a:r>
              <a:rPr b="0" i="0" lang="en-US" sz="3600" u="none" cap="none" strike="noStrike">
                <a:solidFill>
                  <a:srgbClr val="18579B"/>
                </a:solidFill>
                <a:latin typeface="Calibri"/>
                <a:ea typeface="Calibri"/>
                <a:cs typeface="Calibri"/>
                <a:sym typeface="Calibri"/>
              </a:rPr>
              <a:t>Net To Discuss</a:t>
            </a:r>
            <a:endParaRPr b="0" i="0" sz="1800" u="none" cap="none" strike="noStrike">
              <a:solidFill>
                <a:srgbClr val="000000"/>
              </a:solidFill>
              <a:latin typeface="Calibri"/>
              <a:ea typeface="Calibri"/>
              <a:cs typeface="Calibri"/>
              <a:sym typeface="Calibri"/>
            </a:endParaRPr>
          </a:p>
          <a:p>
            <a:pPr indent="-592138" lvl="1"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1"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Ignore</a:t>
            </a:r>
            <a:r>
              <a:rPr b="0" i="0" lang="en-US" sz="3600" u="none" cap="none" strike="noStrike">
                <a:solidFill>
                  <a:srgbClr val="18579B"/>
                </a:solidFill>
                <a:latin typeface="Calibri"/>
                <a:ea typeface="Calibri"/>
                <a:cs typeface="Calibri"/>
                <a:sym typeface="Calibri"/>
              </a:rPr>
              <a:t> Spectator Input</a:t>
            </a:r>
            <a:endParaRPr b="0" i="0" sz="1800" u="none" cap="none" strike="noStrike">
              <a:solidFill>
                <a:srgbClr val="18579B"/>
              </a:solidFill>
              <a:latin typeface="Calibri"/>
              <a:ea typeface="Calibri"/>
              <a:cs typeface="Calibri"/>
              <a:sym typeface="Calibri"/>
            </a:endParaRPr>
          </a:p>
          <a:p>
            <a:pPr indent="-592138" lvl="1"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89000" lvl="1" marL="107315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Consult Line Judges</a:t>
            </a:r>
            <a:r>
              <a:rPr b="0" i="0" lang="en-US" sz="3600" u="none" cap="none" strike="noStrike">
                <a:solidFill>
                  <a:srgbClr val="18579B"/>
                </a:solidFill>
                <a:latin typeface="Calibri"/>
                <a:ea typeface="Calibri"/>
                <a:cs typeface="Calibri"/>
                <a:sym typeface="Calibri"/>
              </a:rPr>
              <a:t>, when in use</a:t>
            </a:r>
            <a:endParaRPr/>
          </a:p>
          <a:p>
            <a:pPr indent="-762000" lvl="1" marL="10731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89000" lvl="1" marL="10731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When </a:t>
            </a:r>
            <a:r>
              <a:rPr b="0" i="0" lang="en-US" sz="3600" u="none" cap="none" strike="noStrike">
                <a:solidFill>
                  <a:srgbClr val="FF0000"/>
                </a:solidFill>
                <a:latin typeface="Calibri"/>
                <a:ea typeface="Calibri"/>
                <a:cs typeface="Calibri"/>
                <a:sym typeface="Calibri"/>
              </a:rPr>
              <a:t>Requested or Necessary </a:t>
            </a:r>
            <a:r>
              <a:rPr b="0" i="0" lang="en-US" sz="3600" u="none" cap="none" strike="noStrike">
                <a:solidFill>
                  <a:srgbClr val="18579B"/>
                </a:solidFill>
                <a:latin typeface="Calibri"/>
                <a:ea typeface="Calibri"/>
                <a:cs typeface="Calibri"/>
                <a:sym typeface="Calibri"/>
              </a:rPr>
              <a:t>to Resolve 	  	    Dispute, </a:t>
            </a:r>
            <a:r>
              <a:rPr b="0" i="0" lang="en-US" sz="3600" u="none" cap="none" strike="noStrike">
                <a:solidFill>
                  <a:srgbClr val="FF0000"/>
                </a:solidFill>
                <a:latin typeface="Calibri"/>
                <a:ea typeface="Calibri"/>
                <a:cs typeface="Calibri"/>
                <a:sym typeface="Calibri"/>
              </a:rPr>
              <a:t>Summon Head Referee or TD</a:t>
            </a:r>
            <a:endParaRPr/>
          </a:p>
          <a:p>
            <a:pPr indent="-592138" lvl="1"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0" lvl="1" marL="184150" marR="0" rtl="0" algn="l">
              <a:lnSpc>
                <a:spcPct val="100000"/>
              </a:lnSpc>
              <a:spcBef>
                <a:spcPts val="0"/>
              </a:spcBef>
              <a:spcAft>
                <a:spcPts val="0"/>
              </a:spcAft>
              <a:buClr>
                <a:srgbClr val="18579B"/>
              </a:buClr>
              <a:buSzPts val="1800"/>
              <a:buFont typeface="Source Sans Pro"/>
              <a:buNone/>
            </a:pPr>
            <a:r>
              <a:t/>
            </a:r>
            <a:endParaRPr b="0" i="0" sz="1800" u="none" cap="none" strike="sngStrike">
              <a:solidFill>
                <a:srgbClr val="18579B"/>
              </a:solidFill>
              <a:latin typeface="Calibri"/>
              <a:ea typeface="Calibri"/>
              <a:cs typeface="Calibri"/>
              <a:sym typeface="Calibri"/>
            </a:endParaRPr>
          </a:p>
        </p:txBody>
      </p:sp>
      <p:sp>
        <p:nvSpPr>
          <p:cNvPr id="1564" name="Google Shape;1564;p19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1834848" y="138758"/>
            <a:ext cx="8610600" cy="1371599"/>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70512"/>
              <a:buFont typeface="Calibri"/>
              <a:buNone/>
            </a:pPr>
            <a:br>
              <a:rPr lang="en-US"/>
            </a:br>
            <a:br>
              <a:rPr lang="en-US"/>
            </a:br>
            <a:br>
              <a:rPr lang="en-US"/>
            </a:br>
            <a:br>
              <a:rPr lang="en-US"/>
            </a:br>
            <a:r>
              <a:rPr b="1" lang="en-US" sz="5333" u="none">
                <a:latin typeface="Calibri"/>
                <a:ea typeface="Calibri"/>
                <a:cs typeface="Calibri"/>
                <a:sym typeface="Calibri"/>
              </a:rPr>
              <a:t> 2023 Referee Training</a:t>
            </a:r>
            <a:br>
              <a:rPr b="1" lang="en-US" sz="3120" u="none"/>
            </a:br>
            <a:endParaRPr b="1" sz="3120" u="none"/>
          </a:p>
        </p:txBody>
      </p:sp>
      <p:sp>
        <p:nvSpPr>
          <p:cNvPr id="72" name="Google Shape;72;p2"/>
          <p:cNvSpPr txBox="1"/>
          <p:nvPr/>
        </p:nvSpPr>
        <p:spPr>
          <a:xfrm>
            <a:off x="1834848" y="1647372"/>
            <a:ext cx="8610600" cy="309315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200"/>
              <a:buFont typeface="Source Sans Pro"/>
              <a:buNone/>
            </a:pPr>
            <a:r>
              <a:rPr b="0" i="1" lang="en-US" sz="3200" u="none" cap="none" strike="noStrike">
                <a:solidFill>
                  <a:srgbClr val="18579B"/>
                </a:solidFill>
                <a:latin typeface="Source Sans Pro"/>
                <a:ea typeface="Source Sans Pro"/>
                <a:cs typeface="Source Sans Pro"/>
                <a:sym typeface="Source Sans Pro"/>
              </a:rPr>
              <a:t>Hosted and Presented by</a:t>
            </a:r>
            <a:endParaRPr/>
          </a:p>
          <a:p>
            <a:pPr indent="0" lvl="0" marL="0" marR="0" rtl="0" algn="ctr">
              <a:lnSpc>
                <a:spcPct val="100000"/>
              </a:lnSpc>
              <a:spcBef>
                <a:spcPts val="0"/>
              </a:spcBef>
              <a:spcAft>
                <a:spcPts val="0"/>
              </a:spcAft>
              <a:buClr>
                <a:srgbClr val="18579B"/>
              </a:buClr>
              <a:buSzPts val="3200"/>
              <a:buFont typeface="Source Sans Pro"/>
              <a:buNone/>
            </a:pPr>
            <a:r>
              <a:t/>
            </a:r>
            <a:endParaRPr b="0" i="1" sz="3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3200"/>
              <a:buFont typeface="Source Sans Pro"/>
              <a:buNone/>
            </a:pPr>
            <a:r>
              <a:rPr b="1" i="1" lang="en-US" sz="3200" u="sng" cap="none" strike="noStrike">
                <a:solidFill>
                  <a:schemeClr val="dk1"/>
                </a:solidFill>
                <a:latin typeface="Source Sans Pro"/>
                <a:ea typeface="Source Sans Pro"/>
                <a:cs typeface="Source Sans Pro"/>
                <a:sym typeface="Source Sans Pro"/>
              </a:rPr>
              <a:t>_____________________</a:t>
            </a:r>
            <a:endParaRPr b="0" i="0" sz="11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1100"/>
              <a:buFont typeface="Source Sans Pro"/>
              <a:buNone/>
            </a:pPr>
            <a:r>
              <a:t/>
            </a:r>
            <a:endParaRPr b="0" i="0" sz="1100" u="none" cap="none" strike="noStrike">
              <a:solidFill>
                <a:srgbClr val="FF7F7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2400"/>
              <a:buFont typeface="Source Sans Pro"/>
              <a:buNone/>
            </a:pPr>
            <a:r>
              <a:t/>
            </a:r>
            <a:endParaRPr b="0" i="1" sz="24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2400"/>
              <a:buFont typeface="Source Sans Pro"/>
              <a:buNone/>
            </a:pPr>
            <a:r>
              <a:rPr b="0" i="1" lang="en-US" sz="2400" u="none" cap="none" strike="noStrike">
                <a:solidFill>
                  <a:srgbClr val="18579B"/>
                </a:solidFill>
                <a:latin typeface="Source Sans Pro"/>
                <a:ea typeface="Source Sans Pro"/>
                <a:cs typeface="Source Sans Pro"/>
                <a:sym typeface="Source Sans Pro"/>
              </a:rPr>
              <a:t>USA Pickleball Registered Trainer</a:t>
            </a:r>
            <a:endParaRPr/>
          </a:p>
          <a:p>
            <a:pPr indent="0" lvl="0" marL="0" marR="0" rtl="0" algn="ctr">
              <a:lnSpc>
                <a:spcPct val="100000"/>
              </a:lnSpc>
              <a:spcBef>
                <a:spcPts val="0"/>
              </a:spcBef>
              <a:spcAft>
                <a:spcPts val="0"/>
              </a:spcAft>
              <a:buClr>
                <a:srgbClr val="18579B"/>
              </a:buClr>
              <a:buSzPts val="2400"/>
              <a:buFont typeface="Source Sans Pro"/>
              <a:buNone/>
            </a:pPr>
            <a:r>
              <a:rPr b="0" i="1" lang="en-US" sz="2400" u="none" cap="none" strike="noStrike">
                <a:solidFill>
                  <a:srgbClr val="18579B"/>
                </a:solidFill>
                <a:latin typeface="Source Sans Pro"/>
                <a:ea typeface="Source Sans Pro"/>
                <a:cs typeface="Source Sans Pro"/>
                <a:sym typeface="Source Sans Pro"/>
              </a:rPr>
              <a:t>USA Pickleball Certified Referee</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4" id="73" name="Google Shape;73;p2"/>
          <p:cNvPicPr preferRelativeResize="0"/>
          <p:nvPr/>
        </p:nvPicPr>
        <p:blipFill rotWithShape="1">
          <a:blip r:embed="rId3">
            <a:alphaModFix/>
          </a:blip>
          <a:srcRect b="0" l="0" r="0" t="0"/>
          <a:stretch/>
        </p:blipFill>
        <p:spPr>
          <a:xfrm>
            <a:off x="457200" y="4953000"/>
            <a:ext cx="2322427" cy="1455549"/>
          </a:xfrm>
          <a:prstGeom prst="rect">
            <a:avLst/>
          </a:prstGeom>
          <a:noFill/>
          <a:ln>
            <a:noFill/>
          </a:ln>
        </p:spPr>
      </p:pic>
      <p:sp>
        <p:nvSpPr>
          <p:cNvPr id="74" name="Google Shape;74;p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nvSpPr>
        <p:spPr>
          <a:xfrm>
            <a:off x="235131" y="140789"/>
            <a:ext cx="11721737" cy="7155357"/>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Key 2023 Rules Changes </a:t>
            </a:r>
            <a:r>
              <a:rPr b="1" i="0" lang="en-US" sz="2400" u="none" cap="none" strike="noStrike">
                <a:solidFill>
                  <a:srgbClr val="18579B"/>
                </a:solidFill>
                <a:latin typeface="Calibri"/>
                <a:ea typeface="Calibri"/>
                <a:cs typeface="Calibri"/>
                <a:sym typeface="Calibri"/>
              </a:rPr>
              <a:t>(cont’d)</a:t>
            </a:r>
            <a:endParaRPr/>
          </a:p>
          <a:p>
            <a:pPr indent="-339725" lvl="0" marL="342900" marR="0" rtl="0" algn="ctr">
              <a:lnSpc>
                <a:spcPct val="100000"/>
              </a:lnSpc>
              <a:spcBef>
                <a:spcPts val="0"/>
              </a:spcBef>
              <a:spcAft>
                <a:spcPts val="0"/>
              </a:spcAft>
              <a:buClr>
                <a:srgbClr val="000000"/>
              </a:buClr>
              <a:buSzPts val="2400"/>
              <a:buFont typeface="Source Sans Pro"/>
              <a:buNone/>
            </a:pPr>
            <a:r>
              <a:t/>
            </a:r>
            <a:endParaRPr b="1" i="0" sz="2400" u="none" cap="none" strike="noStrike">
              <a:solidFill>
                <a:srgbClr val="18579B"/>
              </a:solidFill>
              <a:latin typeface="Calibri"/>
              <a:ea typeface="Calibri"/>
              <a:cs typeface="Calibri"/>
              <a:sym typeface="Calibri"/>
            </a:endParaRPr>
          </a:p>
          <a:p>
            <a:pPr indent="0" lvl="0" marL="457200" marR="0" rtl="0" algn="l">
              <a:lnSpc>
                <a:spcPct val="100000"/>
              </a:lnSpc>
              <a:spcBef>
                <a:spcPts val="563"/>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Wrong Score Called </a:t>
            </a:r>
            <a:r>
              <a:rPr b="0" i="0" lang="en-US" sz="3600" u="none" cap="none" strike="noStrike">
                <a:solidFill>
                  <a:srgbClr val="18579B"/>
                </a:solidFill>
                <a:latin typeface="Calibri"/>
                <a:ea typeface="Calibri"/>
                <a:cs typeface="Calibri"/>
                <a:sym typeface="Calibri"/>
              </a:rPr>
              <a:t>(4.K)</a:t>
            </a:r>
            <a:endParaRPr b="0" i="0" sz="1800" u="none" cap="none" strike="noStrike">
              <a:solidFill>
                <a:srgbClr val="000000"/>
              </a:solidFill>
              <a:latin typeface="Calibri"/>
              <a:ea typeface="Calibri"/>
              <a:cs typeface="Calibri"/>
              <a:sym typeface="Calibri"/>
            </a:endParaRPr>
          </a:p>
          <a:p>
            <a:pPr indent="-457200" lvl="1" marL="490538" marR="0" rtl="0" algn="l">
              <a:lnSpc>
                <a:spcPct val="100000"/>
              </a:lnSpc>
              <a:spcBef>
                <a:spcPts val="60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The 2022 rule change prevented a player from stopping play  </a:t>
            </a:r>
            <a:endParaRPr/>
          </a:p>
          <a:p>
            <a:pPr indent="0" lvl="1" marL="33338" marR="0" rtl="0" algn="l">
              <a:lnSpc>
                <a:spcPct val="100000"/>
              </a:lnSpc>
              <a:spcBef>
                <a:spcPts val="60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after the serve due to a wrong score being called. This caused confusion for many players.</a:t>
            </a:r>
            <a:endParaRPr/>
          </a:p>
          <a:p>
            <a:pPr indent="0" lvl="1" marL="33338" marR="0" rtl="0" algn="l">
              <a:lnSpc>
                <a:spcPct val="100000"/>
              </a:lnSpc>
              <a:spcBef>
                <a:spcPts val="600"/>
              </a:spcBef>
              <a:spcAft>
                <a:spcPts val="0"/>
              </a:spcAft>
              <a:buClr>
                <a:srgbClr val="000000"/>
              </a:buClr>
              <a:buSzPts val="800"/>
              <a:buFont typeface="Source Sans Pro"/>
              <a:buNone/>
            </a:pPr>
            <a:r>
              <a:t/>
            </a:r>
            <a:endParaRPr b="0" i="0" sz="800" u="none" cap="none" strike="noStrike">
              <a:solidFill>
                <a:srgbClr val="18579B"/>
              </a:solidFill>
              <a:latin typeface="Calibri"/>
              <a:ea typeface="Calibri"/>
              <a:cs typeface="Calibri"/>
              <a:sym typeface="Calibri"/>
            </a:endParaRPr>
          </a:p>
          <a:p>
            <a:pPr indent="-457200" lvl="1" marL="490538" marR="0" rtl="0" algn="l">
              <a:lnSpc>
                <a:spcPct val="100000"/>
              </a:lnSpc>
              <a:spcBef>
                <a:spcPts val="60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 The 2023 rule change reverts back to the 2021 wording which           permitted play to be stopped to correct the score by anyone before the return of serve. </a:t>
            </a:r>
            <a:endParaRPr/>
          </a:p>
          <a:p>
            <a:pPr indent="-406400" lvl="1" marL="490538" marR="0" rtl="0" algn="l">
              <a:lnSpc>
                <a:spcPct val="100000"/>
              </a:lnSpc>
              <a:spcBef>
                <a:spcPts val="600"/>
              </a:spcBef>
              <a:spcAft>
                <a:spcPts val="0"/>
              </a:spcAft>
              <a:buClr>
                <a:srgbClr val="000000"/>
              </a:buClr>
              <a:buSzPts val="800"/>
              <a:buFont typeface="Arial"/>
              <a:buNone/>
            </a:pPr>
            <a:r>
              <a:t/>
            </a:r>
            <a:endParaRPr b="0" i="0" sz="800" u="none" cap="none" strike="noStrike">
              <a:solidFill>
                <a:srgbClr val="18579B"/>
              </a:solidFill>
              <a:latin typeface="Calibri"/>
              <a:ea typeface="Calibri"/>
              <a:cs typeface="Calibri"/>
              <a:sym typeface="Calibri"/>
            </a:endParaRPr>
          </a:p>
          <a:p>
            <a:pPr indent="-457200" lvl="1" marL="490538" marR="0" rtl="0" algn="l">
              <a:lnSpc>
                <a:spcPct val="100000"/>
              </a:lnSpc>
              <a:spcBef>
                <a:spcPts val="60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 Stopping play after the return of serve because of a wrong score called will result in a fault.</a:t>
            </a:r>
            <a:endParaRPr/>
          </a:p>
          <a:p>
            <a:pPr indent="0" lvl="0" marL="457200" marR="0" rtl="0" algn="l">
              <a:lnSpc>
                <a:spcPct val="115000"/>
              </a:lnSpc>
              <a:spcBef>
                <a:spcPts val="563"/>
              </a:spcBef>
              <a:spcAft>
                <a:spcPts val="0"/>
              </a:spcAft>
              <a:buClr>
                <a:srgbClr val="000000"/>
              </a:buClr>
              <a:buSzPts val="3600"/>
              <a:buFont typeface="Source Sans Pro"/>
              <a:buNone/>
            </a:pPr>
            <a:r>
              <a:t/>
            </a:r>
            <a:endParaRPr b="1" i="0" sz="3600" u="none" cap="none" strike="noStrike">
              <a:solidFill>
                <a:srgbClr val="18579B"/>
              </a:solidFill>
              <a:latin typeface="Calibri"/>
              <a:ea typeface="Calibri"/>
              <a:cs typeface="Calibri"/>
              <a:sym typeface="Calibri"/>
            </a:endParaRPr>
          </a:p>
        </p:txBody>
      </p:sp>
      <p:sp>
        <p:nvSpPr>
          <p:cNvPr id="187" name="Google Shape;187;p2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00"/>
          <p:cNvSpPr txBox="1"/>
          <p:nvPr/>
        </p:nvSpPr>
        <p:spPr>
          <a:xfrm>
            <a:off x="106532" y="89722"/>
            <a:ext cx="11896077" cy="667875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Questioned Calls/Rulings</a:t>
            </a:r>
            <a:r>
              <a:rPr b="0" i="0" lang="en-US" sz="4400" u="none" cap="none" strike="noStrike">
                <a:solidFill>
                  <a:srgbClr val="18579B"/>
                </a:solidFill>
                <a:latin typeface="Calibri"/>
                <a:ea typeface="Calibri"/>
                <a:cs typeface="Calibri"/>
                <a:sym typeface="Calibri"/>
              </a:rPr>
              <a:t> </a:t>
            </a:r>
            <a:r>
              <a:rPr b="1" i="0" lang="en-US" sz="2800" u="none" cap="none" strike="noStrike">
                <a:solidFill>
                  <a:srgbClr val="18579B"/>
                </a:solidFill>
                <a:latin typeface="Calibri"/>
                <a:ea typeface="Calibri"/>
                <a:cs typeface="Calibri"/>
                <a:sym typeface="Calibri"/>
              </a:rPr>
              <a:t>(cont’d)</a:t>
            </a:r>
            <a:endParaRPr/>
          </a:p>
          <a:p>
            <a:pPr indent="0" lvl="0" marL="0" marR="0" rtl="0" algn="ctr">
              <a:lnSpc>
                <a:spcPct val="100000"/>
              </a:lnSpc>
              <a:spcBef>
                <a:spcPts val="0"/>
              </a:spcBef>
              <a:spcAft>
                <a:spcPts val="0"/>
              </a:spcAft>
              <a:buClr>
                <a:srgbClr val="18579B"/>
              </a:buClr>
              <a:buSzPts val="2400"/>
              <a:buFont typeface="Source Sans Pro"/>
              <a:buNone/>
            </a:pPr>
            <a:r>
              <a:t/>
            </a:r>
            <a:endParaRPr b="1" i="0" sz="2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18579B"/>
              </a:buClr>
              <a:buSzPts val="3400"/>
              <a:buFont typeface="Calibri"/>
              <a:buNone/>
            </a:pPr>
            <a:r>
              <a:rPr b="1" i="0" lang="en-US" sz="3400" u="none" cap="none" strike="noStrike">
                <a:solidFill>
                  <a:srgbClr val="18579B"/>
                </a:solidFill>
                <a:latin typeface="Calibri"/>
                <a:ea typeface="Calibri"/>
                <a:cs typeface="Calibri"/>
                <a:sym typeface="Calibri"/>
              </a:rPr>
              <a:t>If Head Referee or Tournament Director is called:</a:t>
            </a:r>
            <a:endParaRPr b="0" i="0" sz="3400" u="none" cap="none" strike="noStrike">
              <a:solidFill>
                <a:srgbClr val="000000"/>
              </a:solidFill>
              <a:latin typeface="Calibri"/>
              <a:ea typeface="Calibri"/>
              <a:cs typeface="Calibri"/>
              <a:sym typeface="Calibri"/>
            </a:endParaRPr>
          </a:p>
          <a:p>
            <a:pPr indent="-457200" lvl="0" marL="914400" marR="0" rtl="0" algn="l">
              <a:lnSpc>
                <a:spcPct val="100000"/>
              </a:lnSpc>
              <a:spcBef>
                <a:spcPts val="0"/>
              </a:spcBef>
              <a:spcAft>
                <a:spcPts val="0"/>
              </a:spcAft>
              <a:buClr>
                <a:srgbClr val="18579B"/>
              </a:buClr>
              <a:buSzPts val="3400"/>
              <a:buFont typeface="Arial"/>
              <a:buChar char="•"/>
            </a:pPr>
            <a:r>
              <a:rPr b="0" i="0" lang="en-US" sz="3400" u="none" cap="none" strike="noStrike">
                <a:solidFill>
                  <a:srgbClr val="18579B"/>
                </a:solidFill>
                <a:latin typeface="Calibri"/>
                <a:ea typeface="Calibri"/>
                <a:cs typeface="Calibri"/>
                <a:sym typeface="Calibri"/>
              </a:rPr>
              <a:t>If </a:t>
            </a:r>
            <a:r>
              <a:rPr b="0" i="0" lang="en-US" sz="3400" u="none" cap="none" strike="noStrike">
                <a:solidFill>
                  <a:srgbClr val="FF0000"/>
                </a:solidFill>
                <a:latin typeface="Calibri"/>
                <a:ea typeface="Calibri"/>
                <a:cs typeface="Calibri"/>
                <a:sym typeface="Calibri"/>
              </a:rPr>
              <a:t>Referee’s Ruling is Correct </a:t>
            </a:r>
            <a:r>
              <a:rPr b="0" i="0" lang="en-US" sz="3400" u="none" cap="none" strike="noStrike">
                <a:solidFill>
                  <a:srgbClr val="18579B"/>
                </a:solidFill>
                <a:latin typeface="Calibri"/>
                <a:ea typeface="Calibri"/>
                <a:cs typeface="Calibri"/>
                <a:sym typeface="Calibri"/>
              </a:rPr>
              <a:t>– for the  </a:t>
            </a:r>
            <a:r>
              <a:rPr b="0" i="0" lang="en-US" sz="3400" u="none" cap="none" strike="noStrike">
                <a:solidFill>
                  <a:srgbClr val="FF0000"/>
                </a:solidFill>
                <a:latin typeface="Calibri"/>
                <a:ea typeface="Calibri"/>
                <a:cs typeface="Calibri"/>
                <a:sym typeface="Calibri"/>
              </a:rPr>
              <a:t>Disputing Team</a:t>
            </a:r>
            <a:r>
              <a:rPr b="0" i="0" lang="en-US" sz="3400" u="none" cap="none" strike="noStrike">
                <a:solidFill>
                  <a:srgbClr val="18579B"/>
                </a:solidFill>
                <a:latin typeface="Calibri"/>
                <a:ea typeface="Calibri"/>
                <a:cs typeface="Calibri"/>
                <a:sym typeface="Calibri"/>
              </a:rPr>
              <a:t>:</a:t>
            </a:r>
            <a:endParaRPr/>
          </a:p>
          <a:p>
            <a:pPr indent="-381000" lvl="3" marL="914400"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8"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 Charge a </a:t>
            </a:r>
            <a:r>
              <a:rPr b="0" i="0" lang="en-US" sz="3200" u="none" cap="none" strike="noStrike">
                <a:solidFill>
                  <a:srgbClr val="FF0000"/>
                </a:solidFill>
                <a:latin typeface="Calibri"/>
                <a:ea typeface="Calibri"/>
                <a:cs typeface="Calibri"/>
                <a:sym typeface="Calibri"/>
              </a:rPr>
              <a:t>Standard Time-Out </a:t>
            </a:r>
            <a:r>
              <a:rPr b="0" i="0" lang="en-US" sz="3200" u="none" cap="none" strike="noStrike">
                <a:solidFill>
                  <a:srgbClr val="18579B"/>
                </a:solidFill>
                <a:latin typeface="Calibri"/>
                <a:ea typeface="Calibri"/>
                <a:cs typeface="Calibri"/>
                <a:sym typeface="Calibri"/>
              </a:rPr>
              <a:t>Against Player/Team</a:t>
            </a:r>
            <a:endParaRPr/>
          </a:p>
          <a:p>
            <a:pPr indent="0" lvl="8" marL="18415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 Issue a </a:t>
            </a:r>
            <a:r>
              <a:rPr b="0" i="0" lang="en-US" sz="3200" u="none" cap="none" strike="noStrike">
                <a:solidFill>
                  <a:srgbClr val="FF0000"/>
                </a:solidFill>
                <a:latin typeface="Calibri"/>
                <a:ea typeface="Calibri"/>
                <a:cs typeface="Calibri"/>
                <a:sym typeface="Calibri"/>
              </a:rPr>
              <a:t>Technical Warning (TW) </a:t>
            </a:r>
            <a:r>
              <a:rPr b="0" i="0" lang="en-US" sz="3200" u="none" cap="none" strike="noStrike">
                <a:solidFill>
                  <a:srgbClr val="18579B"/>
                </a:solidFill>
                <a:latin typeface="Calibri"/>
                <a:ea typeface="Calibri"/>
                <a:cs typeface="Calibri"/>
                <a:sym typeface="Calibri"/>
              </a:rPr>
              <a:t>Against Player/Team</a:t>
            </a:r>
            <a:endParaRPr/>
          </a:p>
          <a:p>
            <a:pPr indent="0" lvl="0" marL="18415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 If </a:t>
            </a:r>
            <a:r>
              <a:rPr b="0" i="0" lang="en-US" sz="3200" u="none" cap="none" strike="noStrike">
                <a:solidFill>
                  <a:srgbClr val="FF0000"/>
                </a:solidFill>
                <a:latin typeface="Calibri"/>
                <a:ea typeface="Calibri"/>
                <a:cs typeface="Calibri"/>
                <a:sym typeface="Calibri"/>
              </a:rPr>
              <a:t>no standard Time-Outs remain</a:t>
            </a:r>
            <a:r>
              <a:rPr b="0" i="0" lang="en-US" sz="3200" u="none" cap="none" strike="noStrike">
                <a:solidFill>
                  <a:srgbClr val="18579B"/>
                </a:solidFill>
                <a:latin typeface="Calibri"/>
                <a:ea typeface="Calibri"/>
                <a:cs typeface="Calibri"/>
                <a:sym typeface="Calibri"/>
              </a:rPr>
              <a:t>, a </a:t>
            </a:r>
            <a:r>
              <a:rPr b="0" i="0" lang="en-US" sz="3200" u="none" cap="none" strike="noStrike">
                <a:solidFill>
                  <a:srgbClr val="FF0000"/>
                </a:solidFill>
                <a:latin typeface="Calibri"/>
                <a:ea typeface="Calibri"/>
                <a:cs typeface="Calibri"/>
                <a:sym typeface="Calibri"/>
              </a:rPr>
              <a:t>Technical Foul (TF)   </a:t>
            </a:r>
            <a:endParaRPr/>
          </a:p>
          <a:p>
            <a:pPr indent="0" lvl="0"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will be assessed </a:t>
            </a:r>
            <a:endParaRPr/>
          </a:p>
          <a:p>
            <a:pPr indent="-419100" lvl="2" marL="1485900" marR="0" rtl="0" algn="l">
              <a:lnSpc>
                <a:spcPct val="100000"/>
              </a:lnSpc>
              <a:spcBef>
                <a:spcPts val="0"/>
              </a:spcBef>
              <a:spcAft>
                <a:spcPts val="0"/>
              </a:spcAft>
              <a:buClr>
                <a:srgbClr val="18579B"/>
              </a:buClr>
              <a:buSzPts val="2400"/>
              <a:buFont typeface="Courier New"/>
              <a:buNone/>
            </a:pPr>
            <a:r>
              <a:t/>
            </a:r>
            <a:endParaRPr b="0" i="0" sz="2400" u="none" cap="none" strike="noStrike">
              <a:solidFill>
                <a:srgbClr val="000000"/>
              </a:solidFill>
              <a:latin typeface="Calibri"/>
              <a:ea typeface="Calibri"/>
              <a:cs typeface="Calibri"/>
              <a:sym typeface="Calibri"/>
            </a:endParaRPr>
          </a:p>
          <a:p>
            <a:pPr indent="-457200" lvl="1" marL="914400" marR="0" rtl="0" algn="l">
              <a:lnSpc>
                <a:spcPct val="100000"/>
              </a:lnSpc>
              <a:spcBef>
                <a:spcPts val="0"/>
              </a:spcBef>
              <a:spcAft>
                <a:spcPts val="0"/>
              </a:spcAft>
              <a:buClr>
                <a:srgbClr val="18579B"/>
              </a:buClr>
              <a:buSzPts val="3400"/>
              <a:buFont typeface="Arial"/>
              <a:buChar char="•"/>
            </a:pPr>
            <a:r>
              <a:rPr b="0" i="0" lang="en-US" sz="3400" u="none" cap="none" strike="noStrike">
                <a:solidFill>
                  <a:srgbClr val="18579B"/>
                </a:solidFill>
                <a:latin typeface="Calibri"/>
                <a:ea typeface="Calibri"/>
                <a:cs typeface="Calibri"/>
                <a:sym typeface="Calibri"/>
              </a:rPr>
              <a:t>If </a:t>
            </a:r>
            <a:r>
              <a:rPr b="0" i="0" lang="en-US" sz="3400" u="none" cap="none" strike="noStrike">
                <a:solidFill>
                  <a:srgbClr val="FF0000"/>
                </a:solidFill>
                <a:latin typeface="Calibri"/>
                <a:ea typeface="Calibri"/>
                <a:cs typeface="Calibri"/>
                <a:sym typeface="Calibri"/>
              </a:rPr>
              <a:t>Referee’s Ruling is incorrect</a:t>
            </a:r>
            <a:r>
              <a:rPr b="0" i="0" lang="en-US" sz="3400" u="none" cap="none" strike="noStrike">
                <a:solidFill>
                  <a:srgbClr val="18579B"/>
                </a:solidFill>
                <a:latin typeface="Calibri"/>
                <a:ea typeface="Calibri"/>
                <a:cs typeface="Calibri"/>
                <a:sym typeface="Calibri"/>
              </a:rPr>
              <a:t> – call </a:t>
            </a:r>
            <a:r>
              <a:rPr b="0" i="0" lang="en-US" sz="3400" u="none" cap="none" strike="noStrike">
                <a:solidFill>
                  <a:srgbClr val="FF0000"/>
                </a:solidFill>
                <a:latin typeface="Calibri"/>
                <a:ea typeface="Calibri"/>
                <a:cs typeface="Calibri"/>
                <a:sym typeface="Calibri"/>
              </a:rPr>
              <a:t>“</a:t>
            </a:r>
            <a:r>
              <a:rPr b="1" i="0" lang="en-US" sz="3400" u="none" cap="none" strike="noStrike">
                <a:solidFill>
                  <a:srgbClr val="FF0000"/>
                </a:solidFill>
                <a:latin typeface="Calibri"/>
                <a:ea typeface="Calibri"/>
                <a:cs typeface="Calibri"/>
                <a:sym typeface="Calibri"/>
              </a:rPr>
              <a:t>Correction</a:t>
            </a:r>
            <a:r>
              <a:rPr b="0" i="0" lang="en-US" sz="3400" u="none" cap="none" strike="noStrike">
                <a:solidFill>
                  <a:srgbClr val="FF0000"/>
                </a:solidFill>
                <a:latin typeface="Calibri"/>
                <a:ea typeface="Calibri"/>
                <a:cs typeface="Calibri"/>
                <a:sym typeface="Calibri"/>
              </a:rPr>
              <a:t>” </a:t>
            </a:r>
            <a:r>
              <a:rPr b="0" i="0" lang="en-US" sz="3400" u="none" cap="none" strike="noStrike">
                <a:solidFill>
                  <a:srgbClr val="18579B"/>
                </a:solidFill>
                <a:latin typeface="Calibri"/>
                <a:ea typeface="Calibri"/>
                <a:cs typeface="Calibri"/>
                <a:sym typeface="Calibri"/>
              </a:rPr>
              <a:t>and </a:t>
            </a:r>
            <a:r>
              <a:rPr b="0" i="0" lang="en-US" sz="3400" u="none" cap="none" strike="noStrike">
                <a:solidFill>
                  <a:srgbClr val="FF0000"/>
                </a:solidFill>
                <a:latin typeface="Calibri"/>
                <a:ea typeface="Calibri"/>
                <a:cs typeface="Calibri"/>
                <a:sym typeface="Calibri"/>
              </a:rPr>
              <a:t>replay the point.</a:t>
            </a:r>
            <a:endParaRPr/>
          </a:p>
          <a:p>
            <a:pPr indent="-342900" lvl="0" marL="1485900" marR="0" rtl="0" algn="l">
              <a:lnSpc>
                <a:spcPct val="100000"/>
              </a:lnSpc>
              <a:spcBef>
                <a:spcPts val="0"/>
              </a:spcBef>
              <a:spcAft>
                <a:spcPts val="0"/>
              </a:spcAft>
              <a:buClr>
                <a:srgbClr val="18579B"/>
              </a:buClr>
              <a:buSzPts val="3600"/>
              <a:buFont typeface="Courier New"/>
              <a:buNone/>
            </a:pPr>
            <a:r>
              <a:t/>
            </a:r>
            <a:endParaRPr b="0" i="0" sz="3600" u="none" cap="none" strike="noStrike">
              <a:solidFill>
                <a:srgbClr val="FF0000"/>
              </a:solidFill>
              <a:latin typeface="Calibri"/>
              <a:ea typeface="Calibri"/>
              <a:cs typeface="Calibri"/>
              <a:sym typeface="Calibri"/>
            </a:endParaRPr>
          </a:p>
        </p:txBody>
      </p:sp>
      <p:sp>
        <p:nvSpPr>
          <p:cNvPr id="1570" name="Google Shape;1570;p20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01"/>
          <p:cNvSpPr txBox="1"/>
          <p:nvPr/>
        </p:nvSpPr>
        <p:spPr>
          <a:xfrm>
            <a:off x="340658" y="0"/>
            <a:ext cx="11392717" cy="735586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Balls- Broken, Cracked, Degraded or Soft/Paddle</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600"/>
              <a:buFont typeface="Source Sans Pro"/>
              <a:buNone/>
            </a:pPr>
            <a:r>
              <a:t/>
            </a:r>
            <a:endParaRPr b="0" i="0" sz="16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Broken/Cracked Ball:  </a:t>
            </a:r>
            <a:endParaRPr/>
          </a:p>
          <a:p>
            <a:pPr indent="-571500" lvl="0" marL="571500"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Play continues to </a:t>
            </a:r>
            <a:r>
              <a:rPr b="0" i="0" lang="en-US" sz="3200" u="none" cap="none" strike="noStrike">
                <a:solidFill>
                  <a:srgbClr val="FF0000"/>
                </a:solidFill>
                <a:latin typeface="Calibri"/>
                <a:ea typeface="Calibri"/>
                <a:cs typeface="Calibri"/>
                <a:sym typeface="Calibri"/>
              </a:rPr>
              <a:t>completion of rally</a:t>
            </a:r>
            <a:endParaRPr b="0" i="0" sz="3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Referee determines </a:t>
            </a:r>
            <a:r>
              <a:rPr b="0" i="0" lang="en-US" sz="3200" u="none" cap="none" strike="noStrike">
                <a:solidFill>
                  <a:srgbClr val="18579B"/>
                </a:solidFill>
                <a:latin typeface="Calibri"/>
                <a:ea typeface="Calibri"/>
                <a:cs typeface="Calibri"/>
                <a:sym typeface="Calibri"/>
              </a:rPr>
              <a:t>if ball affected outcome</a:t>
            </a:r>
            <a:endParaRPr/>
          </a:p>
          <a:p>
            <a:pPr indent="-719138" lvl="0" marL="71913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Replay possible at </a:t>
            </a:r>
            <a:r>
              <a:rPr b="0" i="0" lang="en-US" sz="3200" u="none" cap="none" strike="noStrike">
                <a:solidFill>
                  <a:srgbClr val="FF0000"/>
                </a:solidFill>
                <a:latin typeface="Calibri"/>
                <a:ea typeface="Calibri"/>
                <a:cs typeface="Calibri"/>
                <a:sym typeface="Calibri"/>
              </a:rPr>
              <a:t>referee’s discretion</a:t>
            </a:r>
            <a:r>
              <a:rPr b="0" i="0" lang="en-US" sz="3200" u="none" cap="none" strike="noStrike">
                <a:solidFill>
                  <a:srgbClr val="18579B"/>
                </a:solidFill>
                <a:latin typeface="Calibri"/>
                <a:ea typeface="Calibri"/>
                <a:cs typeface="Calibri"/>
                <a:sym typeface="Calibri"/>
              </a:rPr>
              <a:t> only</a:t>
            </a:r>
            <a:endParaRPr/>
          </a:p>
          <a:p>
            <a:pPr indent="-719138" lvl="0" marL="71913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Fault</a:t>
            </a:r>
            <a:r>
              <a:rPr b="0" i="0" lang="en-US" sz="3200" u="none" cap="none" strike="noStrike">
                <a:solidFill>
                  <a:srgbClr val="18579B"/>
                </a:solidFill>
                <a:latin typeface="Calibri"/>
                <a:ea typeface="Calibri"/>
                <a:cs typeface="Calibri"/>
                <a:sym typeface="Calibri"/>
              </a:rPr>
              <a:t> if player stops play </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Degraded/Soft Ball:</a:t>
            </a:r>
            <a:endParaRPr/>
          </a:p>
          <a:p>
            <a:pPr indent="-571500" lvl="0" marL="5715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Play continues to </a:t>
            </a:r>
            <a:r>
              <a:rPr b="0" i="0" lang="en-US" sz="3600" u="none" cap="none" strike="noStrike">
                <a:solidFill>
                  <a:srgbClr val="FF0000"/>
                </a:solidFill>
                <a:latin typeface="Calibri"/>
                <a:ea typeface="Calibri"/>
                <a:cs typeface="Calibri"/>
                <a:sym typeface="Calibri"/>
              </a:rPr>
              <a:t>completion of rally</a:t>
            </a:r>
            <a:endParaRPr b="0" i="0" sz="36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 Fault</a:t>
            </a:r>
            <a:r>
              <a:rPr b="0" i="0" lang="en-US" sz="3600" u="none" cap="none" strike="noStrike">
                <a:solidFill>
                  <a:srgbClr val="18579B"/>
                </a:solidFill>
                <a:latin typeface="Calibri"/>
                <a:ea typeface="Calibri"/>
                <a:cs typeface="Calibri"/>
                <a:sym typeface="Calibri"/>
              </a:rPr>
              <a:t> if player </a:t>
            </a:r>
            <a:r>
              <a:rPr b="0" i="0" lang="en-US" sz="3600" u="none" cap="none" strike="noStrike">
                <a:solidFill>
                  <a:srgbClr val="FF0000"/>
                </a:solidFill>
                <a:latin typeface="Calibri"/>
                <a:ea typeface="Calibri"/>
                <a:cs typeface="Calibri"/>
                <a:sym typeface="Calibri"/>
              </a:rPr>
              <a:t>stops play </a:t>
            </a:r>
            <a:endParaRPr b="1" i="1" sz="3600" u="none" cap="none" strike="noStrike">
              <a:solidFill>
                <a:srgbClr val="FF0000"/>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 If </a:t>
            </a:r>
            <a:r>
              <a:rPr b="0" i="0" lang="en-US" sz="3200" u="none" cap="none" strike="noStrike">
                <a:solidFill>
                  <a:srgbClr val="FF0000"/>
                </a:solidFill>
                <a:latin typeface="Calibri"/>
                <a:ea typeface="Calibri"/>
                <a:cs typeface="Calibri"/>
                <a:sym typeface="Calibri"/>
              </a:rPr>
              <a:t>all players agree </a:t>
            </a:r>
            <a:r>
              <a:rPr b="0" i="0" lang="en-US" sz="3200" u="none" cap="none" strike="noStrike">
                <a:solidFill>
                  <a:srgbClr val="18579B"/>
                </a:solidFill>
                <a:latin typeface="Calibri"/>
                <a:ea typeface="Calibri"/>
                <a:cs typeface="Calibri"/>
                <a:sym typeface="Calibri"/>
              </a:rPr>
              <a:t>that the ball is </a:t>
            </a:r>
            <a:r>
              <a:rPr b="0" i="0" lang="en-US" sz="3200" u="none" cap="none" strike="noStrike">
                <a:solidFill>
                  <a:srgbClr val="FF0000"/>
                </a:solidFill>
                <a:latin typeface="Calibri"/>
                <a:ea typeface="Calibri"/>
                <a:cs typeface="Calibri"/>
                <a:sym typeface="Calibri"/>
              </a:rPr>
              <a:t>degraded or soft</a:t>
            </a:r>
            <a:r>
              <a:rPr b="0" i="0" lang="en-US" sz="3200" u="none" cap="none" strike="noStrike">
                <a:solidFill>
                  <a:srgbClr val="18579B"/>
                </a:solidFill>
                <a:latin typeface="Calibri"/>
                <a:ea typeface="Calibri"/>
                <a:cs typeface="Calibri"/>
                <a:sym typeface="Calibri"/>
              </a:rPr>
              <a:t>, the ball will  </a:t>
            </a:r>
            <a:endParaRPr/>
          </a:p>
          <a:p>
            <a:pPr indent="0" lvl="0" marL="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be replaced – </a:t>
            </a:r>
            <a:r>
              <a:rPr b="1" i="1" lang="en-US" sz="3200" u="none" cap="none" strike="noStrike">
                <a:solidFill>
                  <a:srgbClr val="FF0000"/>
                </a:solidFill>
                <a:latin typeface="Calibri"/>
                <a:ea typeface="Calibri"/>
                <a:cs typeface="Calibri"/>
                <a:sym typeface="Calibri"/>
              </a:rPr>
              <a:t>NO replay </a:t>
            </a:r>
            <a:r>
              <a:rPr b="0" i="0" lang="en-US" sz="3200" u="none" cap="none" strike="noStrike">
                <a:solidFill>
                  <a:srgbClr val="FF0000"/>
                </a:solidFill>
                <a:latin typeface="Calibri"/>
                <a:ea typeface="Calibri"/>
                <a:cs typeface="Calibri"/>
                <a:sym typeface="Calibri"/>
              </a:rPr>
              <a:t>of the prior rally</a:t>
            </a:r>
            <a:endParaRPr/>
          </a:p>
          <a:p>
            <a:pPr indent="0" lvl="0" marL="0"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18579B"/>
              </a:solidFill>
              <a:latin typeface="Calibri"/>
              <a:ea typeface="Calibri"/>
              <a:cs typeface="Calibri"/>
              <a:sym typeface="Calibri"/>
            </a:endParaRPr>
          </a:p>
          <a:p>
            <a:pPr indent="-59213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p:txBody>
      </p:sp>
      <p:sp>
        <p:nvSpPr>
          <p:cNvPr id="1576" name="Google Shape;1576;p20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02"/>
          <p:cNvSpPr txBox="1"/>
          <p:nvPr/>
        </p:nvSpPr>
        <p:spPr>
          <a:xfrm>
            <a:off x="200297" y="14707"/>
            <a:ext cx="11782697" cy="630942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Appealed Line Calls</a:t>
            </a:r>
            <a:endParaRPr b="1" i="0" sz="4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400"/>
              <a:buFont typeface="Source Sans Pro"/>
              <a:buNone/>
            </a:pPr>
            <a:r>
              <a:t/>
            </a:r>
            <a:endParaRPr b="0" i="1" sz="2400" u="none" cap="none" strike="noStrike">
              <a:solidFill>
                <a:srgbClr val="FF0000"/>
              </a:solidFill>
              <a:latin typeface="Calibri"/>
              <a:ea typeface="Calibri"/>
              <a:cs typeface="Calibri"/>
              <a:sym typeface="Calibri"/>
            </a:endParaRPr>
          </a:p>
          <a:p>
            <a:pPr indent="-457200" lvl="5" marL="457200" marR="0" rtl="0" algn="l">
              <a:lnSpc>
                <a:spcPct val="100000"/>
              </a:lnSpc>
              <a:spcBef>
                <a:spcPts val="0"/>
              </a:spcBef>
              <a:spcAft>
                <a:spcPts val="0"/>
              </a:spcAft>
              <a:buClr>
                <a:srgbClr val="FF0000"/>
              </a:buClr>
              <a:buSzPts val="2400"/>
              <a:buFont typeface="Arial"/>
              <a:buChar char="•"/>
            </a:pPr>
            <a:r>
              <a:rPr b="0" i="1" lang="en-US" sz="2400" u="none" cap="none" strike="noStrike">
                <a:solidFill>
                  <a:srgbClr val="FF0000"/>
                </a:solidFill>
                <a:latin typeface="Calibri"/>
                <a:ea typeface="Calibri"/>
                <a:cs typeface="Calibri"/>
                <a:sym typeface="Calibri"/>
              </a:rPr>
              <a:t>    </a:t>
            </a:r>
            <a:r>
              <a:rPr b="0" i="1" lang="en-US" sz="2400" u="none" cap="none" strike="noStrike">
                <a:solidFill>
                  <a:srgbClr val="18579B"/>
                </a:solidFill>
                <a:latin typeface="Calibri"/>
                <a:ea typeface="Calibri"/>
                <a:cs typeface="Calibri"/>
                <a:sym typeface="Calibri"/>
              </a:rPr>
              <a:t>Players are NOT required </a:t>
            </a:r>
            <a:r>
              <a:rPr b="1" i="1" lang="en-US" sz="2400" u="none" cap="none" strike="noStrike">
                <a:solidFill>
                  <a:srgbClr val="FF0000"/>
                </a:solidFill>
                <a:latin typeface="Calibri"/>
                <a:ea typeface="Calibri"/>
                <a:cs typeface="Calibri"/>
                <a:sym typeface="Calibri"/>
              </a:rPr>
              <a:t>to make a line call before appealing </a:t>
            </a:r>
            <a:r>
              <a:rPr b="0" i="1" lang="en-US" sz="2400" u="none" cap="none" strike="noStrike">
                <a:solidFill>
                  <a:srgbClr val="18579B"/>
                </a:solidFill>
                <a:latin typeface="Calibri"/>
                <a:ea typeface="Calibri"/>
                <a:cs typeface="Calibri"/>
                <a:sym typeface="Calibri"/>
              </a:rPr>
              <a:t>to the   </a:t>
            </a:r>
            <a:endParaRPr/>
          </a:p>
          <a:p>
            <a:pPr indent="0" lvl="5" marL="0" marR="0" rtl="0" algn="l">
              <a:lnSpc>
                <a:spcPct val="100000"/>
              </a:lnSpc>
              <a:spcBef>
                <a:spcPts val="0"/>
              </a:spcBef>
              <a:spcAft>
                <a:spcPts val="0"/>
              </a:spcAft>
              <a:buClr>
                <a:srgbClr val="18579B"/>
              </a:buClr>
              <a:buSzPts val="2400"/>
              <a:buFont typeface="Calibri"/>
              <a:buNone/>
            </a:pPr>
            <a:r>
              <a:rPr b="0" i="1" lang="en-US" sz="2400" u="none" cap="none" strike="noStrike">
                <a:solidFill>
                  <a:srgbClr val="18579B"/>
                </a:solidFill>
                <a:latin typeface="Calibri"/>
                <a:ea typeface="Calibri"/>
                <a:cs typeface="Calibri"/>
                <a:sym typeface="Calibri"/>
              </a:rPr>
              <a:t>           referee to  make the call (Rule 6.D.3)</a:t>
            </a:r>
            <a:endParaRPr/>
          </a:p>
          <a:p>
            <a:pPr indent="0" lvl="5" marL="0" marR="0" rtl="0" algn="l">
              <a:lnSpc>
                <a:spcPct val="100000"/>
              </a:lnSpc>
              <a:spcBef>
                <a:spcPts val="0"/>
              </a:spcBef>
              <a:spcAft>
                <a:spcPts val="0"/>
              </a:spcAft>
              <a:buClr>
                <a:srgbClr val="18579B"/>
              </a:buClr>
              <a:buSzPts val="1200"/>
              <a:buFont typeface="Source Sans Pro"/>
              <a:buNone/>
            </a:pPr>
            <a:r>
              <a:t/>
            </a:r>
            <a:endParaRPr b="0" i="1" sz="1200" u="none" cap="none" strike="noStrike">
              <a:solidFill>
                <a:srgbClr val="FF0000"/>
              </a:solidFill>
              <a:latin typeface="Calibri"/>
              <a:ea typeface="Calibri"/>
              <a:cs typeface="Calibri"/>
              <a:sym typeface="Calibri"/>
            </a:endParaRPr>
          </a:p>
          <a:p>
            <a:pPr indent="-719138" lvl="0" marL="719138"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ONLY</a:t>
            </a:r>
            <a:r>
              <a:rPr b="1" i="1" lang="en-US" sz="2400" u="none" cap="none" strike="noStrike">
                <a:solidFill>
                  <a:srgbClr val="18579B"/>
                </a:solidFill>
                <a:latin typeface="Calibri"/>
                <a:ea typeface="Calibri"/>
                <a:cs typeface="Calibri"/>
                <a:sym typeface="Calibri"/>
              </a:rPr>
              <a:t> </a:t>
            </a:r>
            <a:r>
              <a:rPr b="1" i="1" lang="en-US" sz="2400" u="none" cap="none" strike="noStrike">
                <a:solidFill>
                  <a:srgbClr val="FF0000"/>
                </a:solidFill>
                <a:latin typeface="Calibri"/>
                <a:ea typeface="Calibri"/>
                <a:cs typeface="Calibri"/>
                <a:sym typeface="Calibri"/>
              </a:rPr>
              <a:t>when appealed</a:t>
            </a:r>
            <a:r>
              <a:rPr b="0" i="0" lang="en-US" sz="2400" u="none" cap="none" strike="noStrike">
                <a:solidFill>
                  <a:srgbClr val="18579B"/>
                </a:solidFill>
                <a:latin typeface="Calibri"/>
                <a:ea typeface="Calibri"/>
                <a:cs typeface="Calibri"/>
                <a:sym typeface="Calibri"/>
              </a:rPr>
              <a:t>, make the call If you had a </a:t>
            </a:r>
            <a:r>
              <a:rPr b="1" i="1" lang="en-US" sz="2400" u="none" cap="none" strike="noStrike">
                <a:solidFill>
                  <a:srgbClr val="FF0000"/>
                </a:solidFill>
                <a:latin typeface="Calibri"/>
                <a:ea typeface="Calibri"/>
                <a:cs typeface="Calibri"/>
                <a:sym typeface="Calibri"/>
              </a:rPr>
              <a:t>good angle </a:t>
            </a:r>
            <a:r>
              <a:rPr b="0" i="0" lang="en-US" sz="2400" u="none" cap="none" strike="noStrike">
                <a:solidFill>
                  <a:srgbClr val="18579B"/>
                </a:solidFill>
                <a:latin typeface="Calibri"/>
                <a:ea typeface="Calibri"/>
                <a:cs typeface="Calibri"/>
                <a:sym typeface="Calibri"/>
              </a:rPr>
              <a:t>&amp;</a:t>
            </a:r>
            <a:r>
              <a:rPr b="0" i="0" lang="en-US" sz="2400" u="none" cap="none" strike="noStrike">
                <a:solidFill>
                  <a:srgbClr val="FF0000"/>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without a doubt </a:t>
            </a:r>
            <a:r>
              <a:rPr b="1" i="1" lang="en-US" sz="2400" u="none" cap="none" strike="noStrike">
                <a:solidFill>
                  <a:srgbClr val="FF0000"/>
                </a:solidFill>
                <a:latin typeface="Calibri"/>
                <a:ea typeface="Calibri"/>
                <a:cs typeface="Calibri"/>
                <a:sym typeface="Calibri"/>
              </a:rPr>
              <a:t>clearly saw the ball</a:t>
            </a:r>
            <a:r>
              <a:rPr b="0" i="0" lang="en-US" sz="2400" u="none" cap="none" strike="noStrike">
                <a:solidFill>
                  <a:srgbClr val="FF0000"/>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“In” or “Out“.  </a:t>
            </a:r>
            <a:endParaRPr/>
          </a:p>
          <a:p>
            <a:pPr indent="0" lvl="5" marL="0" marR="0" rtl="0" algn="l">
              <a:lnSpc>
                <a:spcPct val="100000"/>
              </a:lnSpc>
              <a:spcBef>
                <a:spcPts val="0"/>
              </a:spcBef>
              <a:spcAft>
                <a:spcPts val="0"/>
              </a:spcAft>
              <a:buClr>
                <a:srgbClr val="18579B"/>
              </a:buClr>
              <a:buSzPts val="2400"/>
              <a:buFont typeface="Calibri"/>
              <a:buNone/>
            </a:pPr>
            <a:r>
              <a:rPr b="1" i="0" lang="en-US" sz="2400" u="none" cap="none" strike="noStrike">
                <a:solidFill>
                  <a:srgbClr val="18579B"/>
                </a:solidFill>
                <a:latin typeface="Calibri"/>
                <a:ea typeface="Calibri"/>
                <a:cs typeface="Calibri"/>
                <a:sym typeface="Calibri"/>
              </a:rPr>
              <a:t>	</a:t>
            </a:r>
            <a:r>
              <a:rPr b="1" i="0" lang="en-US" sz="1600" u="none" cap="none" strike="noStrike">
                <a:solidFill>
                  <a:srgbClr val="18579B"/>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Note: Exception when</a:t>
            </a:r>
            <a:r>
              <a:rPr b="1" i="0" lang="en-US" sz="2400" u="none" cap="none" strike="noStrike">
                <a:solidFill>
                  <a:srgbClr val="FF0000"/>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a </a:t>
            </a:r>
            <a:r>
              <a:rPr b="0" i="1" lang="en-US" sz="2400" u="none" cap="none" strike="noStrike">
                <a:solidFill>
                  <a:srgbClr val="FF0000"/>
                </a:solidFill>
                <a:latin typeface="Calibri"/>
                <a:ea typeface="Calibri"/>
                <a:cs typeface="Calibri"/>
                <a:sym typeface="Calibri"/>
              </a:rPr>
              <a:t>Line Judge’s view was blocked </a:t>
            </a:r>
            <a:r>
              <a:rPr b="0" i="0" lang="en-US" sz="2400" u="none" cap="none" strike="noStrike">
                <a:solidFill>
                  <a:srgbClr val="18579B"/>
                </a:solidFill>
                <a:latin typeface="Calibri"/>
                <a:ea typeface="Calibri"/>
                <a:cs typeface="Calibri"/>
                <a:sym typeface="Calibri"/>
              </a:rPr>
              <a:t>you may make the call</a:t>
            </a:r>
            <a:r>
              <a:rPr b="0" i="0" lang="en-US" sz="2400" u="none" cap="none" strike="noStrike">
                <a:solidFill>
                  <a:srgbClr val="FF0000"/>
                </a:solidFill>
                <a:latin typeface="Calibri"/>
                <a:ea typeface="Calibri"/>
                <a:cs typeface="Calibri"/>
                <a:sym typeface="Calibri"/>
              </a:rPr>
              <a:t> </a:t>
            </a:r>
            <a:endParaRPr/>
          </a:p>
          <a:p>
            <a:pPr indent="0" lvl="5" marL="0" marR="0" rtl="0" algn="l">
              <a:lnSpc>
                <a:spcPct val="100000"/>
              </a:lnSpc>
              <a:spcBef>
                <a:spcPts val="0"/>
              </a:spcBef>
              <a:spcAft>
                <a:spcPts val="0"/>
              </a:spcAft>
              <a:buClr>
                <a:srgbClr val="FF0000"/>
              </a:buClr>
              <a:buSzPts val="2400"/>
              <a:buFont typeface="Calibri"/>
              <a:buNone/>
            </a:pPr>
            <a:r>
              <a:rPr b="0" i="1" lang="en-US" sz="2400" u="none" cap="none" strike="noStrike">
                <a:solidFill>
                  <a:srgbClr val="FF0000"/>
                </a:solidFill>
                <a:latin typeface="Calibri"/>
                <a:ea typeface="Calibri"/>
                <a:cs typeface="Calibri"/>
                <a:sym typeface="Calibri"/>
              </a:rPr>
              <a:t>                   immediately</a:t>
            </a:r>
            <a:r>
              <a:rPr b="0" i="0" lang="en-US" sz="2400" u="none" cap="none" strike="noStrike">
                <a:solidFill>
                  <a:srgbClr val="FF0000"/>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and</a:t>
            </a:r>
            <a:r>
              <a:rPr b="0" i="0" lang="en-US" sz="2400" u="none" cap="none" strike="noStrike">
                <a:solidFill>
                  <a:srgbClr val="FF0000"/>
                </a:solidFill>
                <a:latin typeface="Calibri"/>
                <a:ea typeface="Calibri"/>
                <a:cs typeface="Calibri"/>
                <a:sym typeface="Calibri"/>
              </a:rPr>
              <a:t> </a:t>
            </a:r>
            <a:r>
              <a:rPr b="0" i="1" lang="en-US" sz="2400" u="none" cap="none" strike="noStrike">
                <a:solidFill>
                  <a:srgbClr val="FF0000"/>
                </a:solidFill>
                <a:latin typeface="Calibri"/>
                <a:ea typeface="Calibri"/>
                <a:cs typeface="Calibri"/>
                <a:sym typeface="Calibri"/>
              </a:rPr>
              <a:t>without an appeal. </a:t>
            </a:r>
            <a:endParaRPr/>
          </a:p>
          <a:p>
            <a:pPr indent="0" lvl="5" marL="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18579B"/>
              </a:solidFill>
              <a:latin typeface="Calibri"/>
              <a:ea typeface="Calibri"/>
              <a:cs typeface="Calibri"/>
              <a:sym typeface="Calibri"/>
            </a:endParaRPr>
          </a:p>
          <a:p>
            <a:pPr indent="-342900" lvl="0" marL="3429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     If you clearly saw it, say, </a:t>
            </a:r>
            <a:r>
              <a:rPr b="1" i="1" lang="en-US" sz="2400" u="none" cap="none" strike="noStrike">
                <a:solidFill>
                  <a:srgbClr val="FF0000"/>
                </a:solidFill>
                <a:latin typeface="Calibri"/>
                <a:ea typeface="Calibri"/>
                <a:cs typeface="Calibri"/>
                <a:sym typeface="Calibri"/>
              </a:rPr>
              <a:t>“The ball was in/out” </a:t>
            </a:r>
            <a:r>
              <a:rPr b="0" i="0" lang="en-US" sz="2400" u="none" cap="none" strike="noStrike">
                <a:solidFill>
                  <a:srgbClr val="18579B"/>
                </a:solidFill>
                <a:latin typeface="Calibri"/>
                <a:ea typeface="Calibri"/>
                <a:cs typeface="Calibri"/>
                <a:sym typeface="Calibri"/>
              </a:rPr>
              <a:t>and </a:t>
            </a:r>
            <a:r>
              <a:rPr b="1" i="1" lang="en-US" sz="2400" u="none" cap="none" strike="noStrike">
                <a:solidFill>
                  <a:srgbClr val="FF0000"/>
                </a:solidFill>
                <a:latin typeface="Calibri"/>
                <a:ea typeface="Calibri"/>
                <a:cs typeface="Calibri"/>
                <a:sym typeface="Calibri"/>
              </a:rPr>
              <a:t>avoid using</a:t>
            </a:r>
            <a:r>
              <a:rPr b="0" i="0" lang="en-US" sz="2400" u="none" cap="none" strike="noStrike">
                <a:solidFill>
                  <a:srgbClr val="18579B"/>
                </a:solidFill>
                <a:latin typeface="Calibri"/>
                <a:ea typeface="Calibri"/>
                <a:cs typeface="Calibri"/>
                <a:sym typeface="Calibri"/>
              </a:rPr>
              <a:t>, “I think the ball was </a:t>
            </a:r>
            <a:endParaRPr/>
          </a:p>
          <a:p>
            <a:pPr indent="0" lvl="0" marL="0" marR="0" rtl="0" algn="l">
              <a:lnSpc>
                <a:spcPct val="100000"/>
              </a:lnSpc>
              <a:spcBef>
                <a:spcPts val="0"/>
              </a:spcBef>
              <a:spcAft>
                <a:spcPts val="0"/>
              </a:spcAft>
              <a:buClr>
                <a:srgbClr val="18579B"/>
              </a:buClr>
              <a:buSzPts val="2400"/>
              <a:buFont typeface="Calibri"/>
              <a:buNone/>
            </a:pPr>
            <a:r>
              <a:rPr b="0" i="0" lang="en-US" sz="2400" u="none" cap="none" strike="noStrike">
                <a:solidFill>
                  <a:srgbClr val="18579B"/>
                </a:solidFill>
                <a:latin typeface="Calibri"/>
                <a:ea typeface="Calibri"/>
                <a:cs typeface="Calibri"/>
                <a:sym typeface="Calibri"/>
              </a:rPr>
              <a:t>          in/out”.</a:t>
            </a:r>
            <a:endParaRPr/>
          </a:p>
          <a:p>
            <a:pPr indent="0" lvl="0" marL="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If you </a:t>
            </a:r>
            <a:r>
              <a:rPr b="1" i="1" lang="en-US" sz="2400" u="none" cap="none" strike="noStrike">
                <a:solidFill>
                  <a:srgbClr val="FF0000"/>
                </a:solidFill>
                <a:latin typeface="Calibri"/>
                <a:ea typeface="Calibri"/>
                <a:cs typeface="Calibri"/>
                <a:sym typeface="Calibri"/>
              </a:rPr>
              <a:t>didn’t clearly see it</a:t>
            </a:r>
            <a:r>
              <a:rPr b="0" i="0" lang="en-US" sz="2400" u="none" cap="none" strike="noStrike">
                <a:solidFill>
                  <a:srgbClr val="18579B"/>
                </a:solidFill>
                <a:latin typeface="Calibri"/>
                <a:ea typeface="Calibri"/>
                <a:cs typeface="Calibri"/>
                <a:sym typeface="Calibri"/>
              </a:rPr>
              <a:t>, say </a:t>
            </a:r>
            <a:r>
              <a:rPr b="1" i="0" lang="en-US" sz="2400" u="none" cap="none" strike="noStrike">
                <a:solidFill>
                  <a:srgbClr val="FF0000"/>
                </a:solidFill>
                <a:latin typeface="Calibri"/>
                <a:ea typeface="Calibri"/>
                <a:cs typeface="Calibri"/>
                <a:sym typeface="Calibri"/>
              </a:rPr>
              <a:t>“By rule, the call stands”</a:t>
            </a:r>
            <a:r>
              <a:rPr b="1" i="0" lang="en-US" sz="2400" u="none" cap="none" strike="noStrike">
                <a:solidFill>
                  <a:srgbClr val="18579B"/>
                </a:solidFill>
                <a:latin typeface="Calibri"/>
                <a:ea typeface="Calibri"/>
                <a:cs typeface="Calibri"/>
                <a:sym typeface="Calibri"/>
              </a:rPr>
              <a:t>.  </a:t>
            </a:r>
            <a:endParaRPr/>
          </a:p>
          <a:p>
            <a:pPr indent="0" lvl="0" marL="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Do Not </a:t>
            </a:r>
            <a:r>
              <a:rPr b="0" i="0" lang="en-US" sz="2400" u="none" cap="none" strike="noStrike">
                <a:solidFill>
                  <a:srgbClr val="FF0000"/>
                </a:solidFill>
                <a:latin typeface="Calibri"/>
                <a:ea typeface="Calibri"/>
                <a:cs typeface="Calibri"/>
                <a:sym typeface="Calibri"/>
              </a:rPr>
              <a:t>overrule</a:t>
            </a:r>
            <a:r>
              <a:rPr b="0" i="0" lang="en-US" sz="2400" u="none" cap="none" strike="noStrike">
                <a:solidFill>
                  <a:srgbClr val="18579B"/>
                </a:solidFill>
                <a:latin typeface="Calibri"/>
                <a:ea typeface="Calibri"/>
                <a:cs typeface="Calibri"/>
                <a:sym typeface="Calibri"/>
              </a:rPr>
              <a:t> a line call unless you are </a:t>
            </a:r>
            <a:r>
              <a:rPr b="1" i="1" lang="en-US" sz="2400" u="none" cap="none" strike="noStrike">
                <a:solidFill>
                  <a:srgbClr val="FF0000"/>
                </a:solidFill>
                <a:latin typeface="Calibri"/>
                <a:ea typeface="Calibri"/>
                <a:cs typeface="Calibri"/>
                <a:sym typeface="Calibri"/>
              </a:rPr>
              <a:t>absolutely certain </a:t>
            </a:r>
            <a:r>
              <a:rPr b="0" i="0" lang="en-US" sz="2400" u="none" cap="none" strike="noStrike">
                <a:solidFill>
                  <a:srgbClr val="18579B"/>
                </a:solidFill>
                <a:latin typeface="Calibri"/>
                <a:ea typeface="Calibri"/>
                <a:cs typeface="Calibri"/>
                <a:sym typeface="Calibri"/>
              </a:rPr>
              <a:t>the player’s call </a:t>
            </a:r>
            <a:r>
              <a:rPr b="0" i="0" lang="en-US" sz="2400" u="none" cap="none" strike="noStrike">
                <a:solidFill>
                  <a:srgbClr val="FF0000"/>
                </a:solidFill>
                <a:latin typeface="Calibri"/>
                <a:ea typeface="Calibri"/>
                <a:cs typeface="Calibri"/>
                <a:sym typeface="Calibri"/>
              </a:rPr>
              <a:t>was incorrect</a:t>
            </a:r>
            <a:endParaRPr/>
          </a:p>
        </p:txBody>
      </p:sp>
      <p:sp>
        <p:nvSpPr>
          <p:cNvPr id="1582" name="Google Shape;1582;p20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03"/>
          <p:cNvSpPr txBox="1"/>
          <p:nvPr/>
        </p:nvSpPr>
        <p:spPr>
          <a:xfrm>
            <a:off x="835709" y="148046"/>
            <a:ext cx="10902164" cy="769441"/>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LINE CALL APPEAL ACTIONS</a:t>
            </a:r>
            <a:endParaRPr/>
          </a:p>
        </p:txBody>
      </p:sp>
      <p:sp>
        <p:nvSpPr>
          <p:cNvPr id="1588" name="Google Shape;1588;p203"/>
          <p:cNvSpPr txBox="1"/>
          <p:nvPr/>
        </p:nvSpPr>
        <p:spPr>
          <a:xfrm>
            <a:off x="1157505" y="4910111"/>
            <a:ext cx="10258576" cy="64632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0" i="1" lang="en-US" sz="1800" u="none" cap="none" strike="noStrike">
                <a:solidFill>
                  <a:srgbClr val="FF0000"/>
                </a:solidFill>
                <a:latin typeface="Source Sans Pro"/>
                <a:ea typeface="Source Sans Pro"/>
                <a:cs typeface="Source Sans Pro"/>
                <a:sym typeface="Source Sans Pro"/>
              </a:rPr>
              <a:t>*Note:  An officiating error occurs when an official’s or player’s “out” call is overruled or overridden, </a:t>
            </a:r>
            <a:endParaRPr/>
          </a:p>
          <a:p>
            <a:pPr indent="0" lvl="0" marL="0" marR="0" rtl="0" algn="ctr">
              <a:lnSpc>
                <a:spcPct val="100000"/>
              </a:lnSpc>
              <a:spcBef>
                <a:spcPts val="0"/>
              </a:spcBef>
              <a:spcAft>
                <a:spcPts val="0"/>
              </a:spcAft>
              <a:buClr>
                <a:srgbClr val="FF0000"/>
              </a:buClr>
              <a:buSzPts val="1800"/>
              <a:buFont typeface="Source Sans Pro"/>
              <a:buNone/>
            </a:pPr>
            <a:r>
              <a:rPr b="0" i="1" lang="en-US" sz="1800" u="none" cap="none" strike="noStrike">
                <a:solidFill>
                  <a:srgbClr val="FF0000"/>
                </a:solidFill>
                <a:latin typeface="Source Sans Pro"/>
                <a:ea typeface="Source Sans Pro"/>
                <a:cs typeface="Source Sans Pro"/>
                <a:sym typeface="Source Sans Pro"/>
              </a:rPr>
              <a:t>resulting in the opponent being given an opportunity to replay the rally.</a:t>
            </a:r>
            <a:endParaRPr/>
          </a:p>
        </p:txBody>
      </p:sp>
      <p:pic>
        <p:nvPicPr>
          <p:cNvPr id="1589" name="Google Shape;1589;p203"/>
          <p:cNvPicPr preferRelativeResize="0"/>
          <p:nvPr/>
        </p:nvPicPr>
        <p:blipFill rotWithShape="1">
          <a:blip r:embed="rId3">
            <a:alphaModFix/>
          </a:blip>
          <a:srcRect b="0" l="0" r="0" t="0"/>
          <a:stretch/>
        </p:blipFill>
        <p:spPr>
          <a:xfrm>
            <a:off x="1318635" y="1301560"/>
            <a:ext cx="9732541" cy="3079918"/>
          </a:xfrm>
          <a:prstGeom prst="rect">
            <a:avLst/>
          </a:prstGeom>
          <a:noFill/>
          <a:ln>
            <a:noFill/>
          </a:ln>
        </p:spPr>
      </p:pic>
      <p:sp>
        <p:nvSpPr>
          <p:cNvPr id="1590" name="Google Shape;1590;p20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04"/>
          <p:cNvSpPr txBox="1"/>
          <p:nvPr/>
        </p:nvSpPr>
        <p:spPr>
          <a:xfrm>
            <a:off x="1219200" y="35719"/>
            <a:ext cx="9829800" cy="661719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Questions on the Called Score</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1" i="0" lang="en-US" sz="2800" u="none" cap="none" strike="noStrike">
                <a:solidFill>
                  <a:srgbClr val="18579B"/>
                </a:solidFill>
                <a:latin typeface="Calibri"/>
                <a:ea typeface="Calibri"/>
                <a:cs typeface="Calibri"/>
                <a:sym typeface="Calibri"/>
              </a:rPr>
              <a:t>Before the ball is served</a:t>
            </a:r>
            <a:r>
              <a:rPr b="0" i="0" lang="en-US" sz="2800" u="none" cap="none" strike="noStrike">
                <a:solidFill>
                  <a:srgbClr val="18579B"/>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all questions are to be answered</a:t>
            </a:r>
            <a:r>
              <a:rPr b="0" i="0" lang="en-US" sz="2800" u="none" cap="none" strike="noStrike">
                <a:solidFill>
                  <a:srgbClr val="18579B"/>
                </a:solidFill>
                <a:latin typeface="Calibri"/>
                <a:ea typeface="Calibri"/>
                <a:cs typeface="Calibri"/>
                <a:sym typeface="Calibri"/>
              </a:rPr>
              <a:t>. Stop play by </a:t>
            </a:r>
            <a:r>
              <a:rPr b="0" i="0" lang="en-US" sz="2800" u="none" cap="none" strike="noStrike">
                <a:solidFill>
                  <a:srgbClr val="FF0000"/>
                </a:solidFill>
                <a:latin typeface="Calibri"/>
                <a:ea typeface="Calibri"/>
                <a:cs typeface="Calibri"/>
                <a:sym typeface="Calibri"/>
              </a:rPr>
              <a:t>stepping forward and raising hand</a:t>
            </a:r>
            <a:r>
              <a:rPr b="0" i="0" lang="en-US" sz="2800" u="none" cap="none" strike="noStrike">
                <a:solidFill>
                  <a:srgbClr val="18579B"/>
                </a:solidFill>
                <a:latin typeface="Calibri"/>
                <a:ea typeface="Calibri"/>
                <a:cs typeface="Calibri"/>
                <a:sym typeface="Calibri"/>
              </a:rPr>
              <a:t>, verify score and then </a:t>
            </a:r>
            <a:r>
              <a:rPr b="0" i="0" lang="en-US" sz="2800" u="none" cap="none" strike="noStrike">
                <a:solidFill>
                  <a:srgbClr val="FF0000"/>
                </a:solidFill>
                <a:latin typeface="Calibri"/>
                <a:ea typeface="Calibri"/>
                <a:cs typeface="Calibri"/>
                <a:sym typeface="Calibri"/>
              </a:rPr>
              <a:t>recall the score</a:t>
            </a:r>
            <a:r>
              <a:rPr b="0" i="0" lang="en-US" sz="2800" u="none" cap="none" strike="noStrike">
                <a:solidFill>
                  <a:srgbClr val="18579B"/>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2800"/>
              <a:buFont typeface="Source Sans Pro"/>
              <a:buNone/>
            </a:pPr>
            <a:r>
              <a:t/>
            </a:r>
            <a:endParaRPr b="0" i="0" sz="28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1" i="0" lang="en-US" sz="2800" u="none" cap="none" strike="noStrike">
                <a:solidFill>
                  <a:srgbClr val="18579B"/>
                </a:solidFill>
                <a:latin typeface="Calibri"/>
                <a:ea typeface="Calibri"/>
                <a:cs typeface="Calibri"/>
                <a:sym typeface="Calibri"/>
              </a:rPr>
              <a:t>After the serve is made and </a:t>
            </a:r>
            <a:r>
              <a:rPr b="1" i="0" lang="en-US" sz="2800" u="none" cap="none" strike="noStrike">
                <a:solidFill>
                  <a:srgbClr val="FF0000"/>
                </a:solidFill>
                <a:latin typeface="Calibri"/>
                <a:ea typeface="Calibri"/>
                <a:cs typeface="Calibri"/>
                <a:sym typeface="Calibri"/>
              </a:rPr>
              <a:t>before the return of serve:</a:t>
            </a:r>
            <a:endParaRPr b="0" i="0" sz="2800" u="none" cap="none" strike="noStrike">
              <a:solidFill>
                <a:srgbClr val="FF0000"/>
              </a:solidFill>
              <a:latin typeface="Calibri"/>
              <a:ea typeface="Calibri"/>
              <a:cs typeface="Calibri"/>
              <a:sym typeface="Calibri"/>
            </a:endParaRPr>
          </a:p>
          <a:p>
            <a:pPr indent="-620713" lvl="3" marL="1339850" marR="0" rtl="0" algn="l">
              <a:lnSpc>
                <a:spcPct val="100000"/>
              </a:lnSpc>
              <a:spcBef>
                <a:spcPts val="0"/>
              </a:spcBef>
              <a:spcAft>
                <a:spcPts val="0"/>
              </a:spcAft>
              <a:buClr>
                <a:srgbClr val="18579B"/>
              </a:buClr>
              <a:buSzPts val="2800"/>
              <a:buFont typeface="Courier New"/>
              <a:buChar char="o"/>
            </a:pPr>
            <a:r>
              <a:rPr b="0" i="0" lang="en-US" sz="2800" u="none" cap="none" strike="noStrike">
                <a:solidFill>
                  <a:srgbClr val="18579B"/>
                </a:solidFill>
                <a:latin typeface="Calibri"/>
                <a:ea typeface="Calibri"/>
                <a:cs typeface="Calibri"/>
                <a:sym typeface="Calibri"/>
              </a:rPr>
              <a:t>Any player may </a:t>
            </a:r>
            <a:r>
              <a:rPr b="0" i="0" lang="en-US" sz="2800" u="none" cap="none" strike="noStrike">
                <a:solidFill>
                  <a:srgbClr val="FF0000"/>
                </a:solidFill>
                <a:latin typeface="Calibri"/>
                <a:ea typeface="Calibri"/>
                <a:cs typeface="Calibri"/>
                <a:sym typeface="Calibri"/>
              </a:rPr>
              <a:t>stop play </a:t>
            </a:r>
            <a:r>
              <a:rPr b="0" i="0" lang="en-US" sz="2800" u="none" cap="none" strike="noStrike">
                <a:solidFill>
                  <a:srgbClr val="18579B"/>
                </a:solidFill>
                <a:latin typeface="Calibri"/>
                <a:ea typeface="Calibri"/>
                <a:cs typeface="Calibri"/>
                <a:sym typeface="Calibri"/>
              </a:rPr>
              <a:t>to correct the score.</a:t>
            </a:r>
            <a:endParaRPr/>
          </a:p>
          <a:p>
            <a:pPr indent="-620713" lvl="3" marL="1339850" marR="0" rtl="0" algn="l">
              <a:lnSpc>
                <a:spcPct val="100000"/>
              </a:lnSpc>
              <a:spcBef>
                <a:spcPts val="0"/>
              </a:spcBef>
              <a:spcAft>
                <a:spcPts val="0"/>
              </a:spcAft>
              <a:buClr>
                <a:srgbClr val="18579B"/>
              </a:buClr>
              <a:buSzPts val="2800"/>
              <a:buFont typeface="Courier New"/>
              <a:buChar char="o"/>
            </a:pPr>
            <a:r>
              <a:rPr b="0" i="0" lang="en-US" sz="2800" u="none" cap="none" strike="noStrike">
                <a:solidFill>
                  <a:srgbClr val="18579B"/>
                </a:solidFill>
                <a:latin typeface="Calibri"/>
                <a:ea typeface="Calibri"/>
                <a:cs typeface="Calibri"/>
                <a:sym typeface="Calibri"/>
              </a:rPr>
              <a:t>Play continues to the </a:t>
            </a:r>
            <a:r>
              <a:rPr b="0" i="0" lang="en-US" sz="2800" u="none" cap="none" strike="noStrike">
                <a:solidFill>
                  <a:srgbClr val="FF0000"/>
                </a:solidFill>
                <a:latin typeface="Calibri"/>
                <a:ea typeface="Calibri"/>
                <a:cs typeface="Calibri"/>
                <a:sym typeface="Calibri"/>
              </a:rPr>
              <a:t>end of the rally </a:t>
            </a:r>
            <a:endParaRPr/>
          </a:p>
          <a:p>
            <a:pPr indent="-620713" lvl="3" marL="1339850" marR="0" rtl="0" algn="l">
              <a:lnSpc>
                <a:spcPct val="100000"/>
              </a:lnSpc>
              <a:spcBef>
                <a:spcPts val="0"/>
              </a:spcBef>
              <a:spcAft>
                <a:spcPts val="0"/>
              </a:spcAft>
              <a:buClr>
                <a:srgbClr val="FF0000"/>
              </a:buClr>
              <a:buSzPts val="2800"/>
              <a:buFont typeface="Courier New"/>
              <a:buChar char="o"/>
            </a:pPr>
            <a:r>
              <a:rPr b="0" i="0" lang="en-US" sz="2800" u="none" cap="none" strike="noStrike">
                <a:solidFill>
                  <a:srgbClr val="FF0000"/>
                </a:solidFill>
                <a:latin typeface="Calibri"/>
                <a:ea typeface="Calibri"/>
                <a:cs typeface="Calibri"/>
                <a:sym typeface="Calibri"/>
              </a:rPr>
              <a:t>Any correction </a:t>
            </a:r>
            <a:r>
              <a:rPr b="0" i="0" lang="en-US" sz="2800" u="none" cap="none" strike="noStrike">
                <a:solidFill>
                  <a:srgbClr val="18579B"/>
                </a:solidFill>
                <a:latin typeface="Calibri"/>
                <a:ea typeface="Calibri"/>
                <a:cs typeface="Calibri"/>
                <a:sym typeface="Calibri"/>
              </a:rPr>
              <a:t>is made before the </a:t>
            </a:r>
            <a:r>
              <a:rPr b="0" i="0" lang="en-US" sz="2800" u="none" cap="none" strike="noStrike">
                <a:solidFill>
                  <a:srgbClr val="FF0000"/>
                </a:solidFill>
                <a:latin typeface="Calibri"/>
                <a:ea typeface="Calibri"/>
                <a:cs typeface="Calibri"/>
                <a:sym typeface="Calibri"/>
              </a:rPr>
              <a:t>next serve</a:t>
            </a:r>
            <a:endParaRPr/>
          </a:p>
          <a:p>
            <a:pPr indent="-620713" lvl="3" marL="1339850" marR="0" rtl="0" algn="l">
              <a:lnSpc>
                <a:spcPct val="100000"/>
              </a:lnSpc>
              <a:spcBef>
                <a:spcPts val="0"/>
              </a:spcBef>
              <a:spcAft>
                <a:spcPts val="0"/>
              </a:spcAft>
              <a:buClr>
                <a:srgbClr val="18579B"/>
              </a:buClr>
              <a:buSzPts val="2800"/>
              <a:buFont typeface="Courier New"/>
              <a:buChar char="o"/>
            </a:pPr>
            <a:r>
              <a:rPr b="0" i="0" lang="en-US" sz="2800" u="none" cap="none" strike="noStrike">
                <a:solidFill>
                  <a:srgbClr val="18579B"/>
                </a:solidFill>
                <a:latin typeface="Calibri"/>
                <a:ea typeface="Calibri"/>
                <a:cs typeface="Calibri"/>
                <a:sym typeface="Calibri"/>
              </a:rPr>
              <a:t>Player </a:t>
            </a:r>
            <a:r>
              <a:rPr b="0" i="0" lang="en-US" sz="2800" u="none" cap="none" strike="noStrike">
                <a:solidFill>
                  <a:srgbClr val="FF0000"/>
                </a:solidFill>
                <a:latin typeface="Calibri"/>
                <a:ea typeface="Calibri"/>
                <a:cs typeface="Calibri"/>
                <a:sym typeface="Calibri"/>
              </a:rPr>
              <a:t>comments</a:t>
            </a:r>
            <a:r>
              <a:rPr b="0" i="0" lang="en-US" sz="2800" u="none" cap="none" strike="noStrike">
                <a:solidFill>
                  <a:srgbClr val="18579B"/>
                </a:solidFill>
                <a:latin typeface="Calibri"/>
                <a:ea typeface="Calibri"/>
                <a:cs typeface="Calibri"/>
                <a:sym typeface="Calibri"/>
              </a:rPr>
              <a:t> about the score during the rally </a:t>
            </a:r>
            <a:r>
              <a:rPr b="0" i="0" lang="en-US" sz="2800" u="none" cap="none" strike="noStrike">
                <a:solidFill>
                  <a:srgbClr val="FF0000"/>
                </a:solidFill>
                <a:latin typeface="Calibri"/>
                <a:ea typeface="Calibri"/>
                <a:cs typeface="Calibri"/>
                <a:sym typeface="Calibri"/>
              </a:rPr>
              <a:t>should be ignored.</a:t>
            </a:r>
            <a:endParaRPr/>
          </a:p>
          <a:p>
            <a:pPr indent="-620713" lvl="3" marL="1339850" marR="0" rtl="0" algn="l">
              <a:lnSpc>
                <a:spcPct val="100000"/>
              </a:lnSpc>
              <a:spcBef>
                <a:spcPts val="0"/>
              </a:spcBef>
              <a:spcAft>
                <a:spcPts val="0"/>
              </a:spcAft>
              <a:buClr>
                <a:srgbClr val="18579B"/>
              </a:buClr>
              <a:buSzPts val="2800"/>
              <a:buFont typeface="Courier New"/>
              <a:buChar char="o"/>
            </a:pPr>
            <a:r>
              <a:rPr b="0" i="0" lang="en-US" sz="2800" u="none" cap="none" strike="noStrike">
                <a:solidFill>
                  <a:srgbClr val="18579B"/>
                </a:solidFill>
                <a:latin typeface="Calibri"/>
                <a:ea typeface="Calibri"/>
                <a:cs typeface="Calibri"/>
                <a:sym typeface="Calibri"/>
              </a:rPr>
              <a:t>A </a:t>
            </a:r>
            <a:r>
              <a:rPr b="0" i="0" lang="en-US" sz="2800" u="none" cap="none" strike="noStrike">
                <a:solidFill>
                  <a:srgbClr val="FF0000"/>
                </a:solidFill>
                <a:latin typeface="Calibri"/>
                <a:ea typeface="Calibri"/>
                <a:cs typeface="Calibri"/>
                <a:sym typeface="Calibri"/>
              </a:rPr>
              <a:t>player who stops play </a:t>
            </a:r>
            <a:r>
              <a:rPr b="0" i="0" lang="en-US" sz="2800" u="none" cap="none" strike="noStrike">
                <a:solidFill>
                  <a:srgbClr val="18579B"/>
                </a:solidFill>
                <a:latin typeface="Calibri"/>
                <a:ea typeface="Calibri"/>
                <a:cs typeface="Calibri"/>
                <a:sym typeface="Calibri"/>
              </a:rPr>
              <a:t>to question the score has </a:t>
            </a:r>
            <a:r>
              <a:rPr b="0" i="0" lang="en-US" sz="2800" u="none" cap="none" strike="noStrike">
                <a:solidFill>
                  <a:srgbClr val="FF0000"/>
                </a:solidFill>
                <a:latin typeface="Calibri"/>
                <a:ea typeface="Calibri"/>
                <a:cs typeface="Calibri"/>
                <a:sym typeface="Calibri"/>
              </a:rPr>
              <a:t>committed a fault </a:t>
            </a:r>
            <a:r>
              <a:rPr b="0" i="0" lang="en-US" sz="2800" u="none" cap="none" strike="noStrike">
                <a:solidFill>
                  <a:srgbClr val="18579B"/>
                </a:solidFill>
                <a:latin typeface="Calibri"/>
                <a:ea typeface="Calibri"/>
                <a:cs typeface="Calibri"/>
                <a:sym typeface="Calibri"/>
              </a:rPr>
              <a:t>and </a:t>
            </a:r>
            <a:r>
              <a:rPr b="0" i="0" lang="en-US" sz="2800" u="none" cap="none" strike="noStrike">
                <a:solidFill>
                  <a:srgbClr val="FF0000"/>
                </a:solidFill>
                <a:latin typeface="Calibri"/>
                <a:ea typeface="Calibri"/>
                <a:cs typeface="Calibri"/>
                <a:sym typeface="Calibri"/>
              </a:rPr>
              <a:t>loses the rally. </a:t>
            </a:r>
            <a:endParaRPr b="0" i="0" sz="2000" u="none" cap="none" strike="noStrike">
              <a:solidFill>
                <a:srgbClr val="FF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Calibri"/>
              <a:ea typeface="Calibri"/>
              <a:cs typeface="Calibri"/>
              <a:sym typeface="Calibri"/>
            </a:endParaRPr>
          </a:p>
        </p:txBody>
      </p:sp>
      <p:sp>
        <p:nvSpPr>
          <p:cNvPr id="1596" name="Google Shape;1596;p20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05"/>
          <p:cNvSpPr txBox="1"/>
          <p:nvPr/>
        </p:nvSpPr>
        <p:spPr>
          <a:xfrm>
            <a:off x="1244838" y="0"/>
            <a:ext cx="9829800"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Questions on the Called Score </a:t>
            </a:r>
            <a:r>
              <a:rPr b="1" i="1" lang="en-US" sz="2400" u="none" cap="none" strike="noStrike">
                <a:solidFill>
                  <a:srgbClr val="18579B"/>
                </a:solidFill>
                <a:latin typeface="Calibri"/>
                <a:ea typeface="Calibri"/>
                <a:cs typeface="Calibri"/>
                <a:sym typeface="Calibri"/>
              </a:rPr>
              <a:t>(cont’d)</a:t>
            </a:r>
            <a:endParaRPr/>
          </a:p>
          <a:p>
            <a:pPr indent="0" lvl="0" marL="0" marR="0" rtl="0" algn="ctr">
              <a:lnSpc>
                <a:spcPct val="100000"/>
              </a:lnSpc>
              <a:spcBef>
                <a:spcPts val="0"/>
              </a:spcBef>
              <a:spcAft>
                <a:spcPts val="0"/>
              </a:spcAft>
              <a:buClr>
                <a:srgbClr val="18579B"/>
              </a:buClr>
              <a:buSzPts val="1000"/>
              <a:buFont typeface="Source Sans Pro"/>
              <a:buNone/>
            </a:pPr>
            <a:r>
              <a:t/>
            </a:r>
            <a:endParaRPr b="1" i="0" sz="10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200"/>
              <a:buFont typeface="Calibri"/>
              <a:buNone/>
            </a:pPr>
            <a:r>
              <a:rPr b="0" i="1" lang="en-US" sz="3200" u="none" cap="none" strike="noStrike">
                <a:solidFill>
                  <a:srgbClr val="18579B"/>
                </a:solidFill>
                <a:latin typeface="Calibri"/>
                <a:ea typeface="Calibri"/>
                <a:cs typeface="Calibri"/>
                <a:sym typeface="Calibri"/>
              </a:rPr>
              <a:t>Answering Player Questions After the Score is Called, but BEFORE the Ball is Served (Struck) – Raise hand and step into the court and say:</a:t>
            </a:r>
            <a:endParaRPr/>
          </a:p>
          <a:p>
            <a:pPr indent="0" lvl="0" marL="0" marR="0" rtl="0" algn="l">
              <a:lnSpc>
                <a:spcPct val="100000"/>
              </a:lnSpc>
              <a:spcBef>
                <a:spcPts val="0"/>
              </a:spcBef>
              <a:spcAft>
                <a:spcPts val="0"/>
              </a:spcAft>
              <a:buClr>
                <a:srgbClr val="000000"/>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342900" lvl="0" marL="342900" marR="0" rtl="0" algn="l">
              <a:lnSpc>
                <a:spcPct val="100000"/>
              </a:lnSpc>
              <a:spcBef>
                <a:spcPts val="0"/>
              </a:spcBef>
              <a:spcAft>
                <a:spcPts val="0"/>
              </a:spcAft>
              <a:buClr>
                <a:srgbClr val="FF0000"/>
              </a:buClr>
              <a:buSzPts val="3200"/>
              <a:buFont typeface="Noto Sans Symbols"/>
              <a:buChar char="∙"/>
            </a:pPr>
            <a:r>
              <a:rPr b="0" i="0" lang="en-US" sz="3200" u="none" cap="none" strike="noStrike">
                <a:solidFill>
                  <a:srgbClr val="FF0000"/>
                </a:solidFill>
                <a:latin typeface="Calibri"/>
                <a:ea typeface="Calibri"/>
                <a:cs typeface="Calibri"/>
                <a:sym typeface="Calibri"/>
              </a:rPr>
              <a:t>“I will recall the score.” </a:t>
            </a:r>
            <a:endParaRPr/>
          </a:p>
          <a:p>
            <a:pPr indent="-285750" lvl="1" marL="742950" marR="0" rtl="0" algn="l">
              <a:lnSpc>
                <a:spcPct val="100000"/>
              </a:lnSpc>
              <a:spcBef>
                <a:spcPts val="0"/>
              </a:spcBef>
              <a:spcAft>
                <a:spcPts val="0"/>
              </a:spcAft>
              <a:buClr>
                <a:srgbClr val="FF0000"/>
              </a:buClr>
              <a:buSzPts val="3200"/>
              <a:buFont typeface="Courier New"/>
              <a:buChar char="o"/>
            </a:pPr>
            <a:r>
              <a:rPr b="0" i="0" lang="en-US" sz="3200" u="none" cap="none" strike="noStrike">
                <a:solidFill>
                  <a:srgbClr val="FF0000"/>
                </a:solidFill>
                <a:latin typeface="Calibri"/>
                <a:ea typeface="Calibri"/>
                <a:cs typeface="Calibri"/>
                <a:sym typeface="Calibri"/>
              </a:rPr>
              <a:t>LOOK </a:t>
            </a:r>
            <a:r>
              <a:rPr b="0" i="0" lang="en-US" sz="3200" u="none" cap="none" strike="noStrike">
                <a:solidFill>
                  <a:srgbClr val="18579B"/>
                </a:solidFill>
                <a:latin typeface="Calibri"/>
                <a:ea typeface="Calibri"/>
                <a:cs typeface="Calibri"/>
                <a:sym typeface="Calibri"/>
              </a:rPr>
              <a:t>at your scoresheet </a:t>
            </a:r>
            <a:r>
              <a:rPr b="0" i="0" lang="en-US" sz="3200" u="none" cap="none" strike="noStrike">
                <a:solidFill>
                  <a:srgbClr val="FF0000"/>
                </a:solidFill>
                <a:latin typeface="Calibri"/>
                <a:ea typeface="Calibri"/>
                <a:cs typeface="Calibri"/>
                <a:sym typeface="Calibri"/>
              </a:rPr>
              <a:t>BEFORE answering </a:t>
            </a:r>
            <a:r>
              <a:rPr b="0" i="0" lang="en-US" sz="3200" u="none" cap="none" strike="noStrike">
                <a:solidFill>
                  <a:srgbClr val="18579B"/>
                </a:solidFill>
                <a:latin typeface="Calibri"/>
                <a:ea typeface="Calibri"/>
                <a:cs typeface="Calibri"/>
                <a:sym typeface="Calibri"/>
              </a:rPr>
              <a:t>the question!</a:t>
            </a:r>
            <a:endParaRPr/>
          </a:p>
          <a:p>
            <a:pPr indent="-285750" lvl="1" marL="742950" marR="0" rtl="0" algn="l">
              <a:lnSpc>
                <a:spcPct val="100000"/>
              </a:lnSpc>
              <a:spcBef>
                <a:spcPts val="0"/>
              </a:spcBef>
              <a:spcAft>
                <a:spcPts val="0"/>
              </a:spcAft>
              <a:buClr>
                <a:srgbClr val="FF0000"/>
              </a:buClr>
              <a:buSzPts val="3200"/>
              <a:buFont typeface="Courier New"/>
              <a:buChar char="o"/>
            </a:pPr>
            <a:r>
              <a:rPr b="0" i="0" lang="en-US" sz="3200" u="none" cap="none" strike="noStrike">
                <a:solidFill>
                  <a:srgbClr val="FF0000"/>
                </a:solidFill>
                <a:latin typeface="Calibri"/>
                <a:ea typeface="Calibri"/>
                <a:cs typeface="Calibri"/>
                <a:sym typeface="Calibri"/>
              </a:rPr>
              <a:t>After answering </a:t>
            </a:r>
            <a:r>
              <a:rPr b="0" i="0" lang="en-US" sz="3200" u="none" cap="none" strike="noStrike">
                <a:solidFill>
                  <a:srgbClr val="18579B"/>
                </a:solidFill>
                <a:latin typeface="Calibri"/>
                <a:ea typeface="Calibri"/>
                <a:cs typeface="Calibri"/>
                <a:sym typeface="Calibri"/>
              </a:rPr>
              <a:t>all questions, </a:t>
            </a:r>
            <a:r>
              <a:rPr b="0" i="0" lang="en-US" sz="3200" u="none" cap="none" strike="noStrike">
                <a:solidFill>
                  <a:srgbClr val="FF0000"/>
                </a:solidFill>
                <a:latin typeface="Calibri"/>
                <a:ea typeface="Calibri"/>
                <a:cs typeface="Calibri"/>
                <a:sym typeface="Calibri"/>
              </a:rPr>
              <a:t>re-check player readiness</a:t>
            </a:r>
            <a:r>
              <a:rPr b="0" i="0" lang="en-US" sz="3200" u="none" cap="none" strike="noStrike">
                <a:solidFill>
                  <a:srgbClr val="18579B"/>
                </a:solidFill>
                <a:latin typeface="Calibri"/>
                <a:ea typeface="Calibri"/>
                <a:cs typeface="Calibri"/>
                <a:sym typeface="Calibri"/>
              </a:rPr>
              <a:t> (pause)</a:t>
            </a:r>
            <a:endParaRPr/>
          </a:p>
          <a:p>
            <a:pPr indent="-342900" lvl="0" marL="342900" marR="0" rtl="0" algn="l">
              <a:lnSpc>
                <a:spcPct val="100000"/>
              </a:lnSpc>
              <a:spcBef>
                <a:spcPts val="0"/>
              </a:spcBef>
              <a:spcAft>
                <a:spcPts val="0"/>
              </a:spcAft>
              <a:buClr>
                <a:srgbClr val="18579B"/>
              </a:buClr>
              <a:buSzPts val="3200"/>
              <a:buFont typeface="Noto Sans Symbols"/>
              <a:buChar char="∙"/>
            </a:pPr>
            <a:r>
              <a:rPr b="0" i="0" lang="en-US" sz="3200" u="none" cap="none" strike="noStrike">
                <a:solidFill>
                  <a:srgbClr val="18579B"/>
                </a:solidFill>
                <a:latin typeface="Calibri"/>
                <a:ea typeface="Calibri"/>
                <a:cs typeface="Calibri"/>
                <a:sym typeface="Calibri"/>
              </a:rPr>
              <a:t>(Re-Call the score</a:t>
            </a:r>
            <a:r>
              <a:rPr b="0" i="1" lang="en-US" sz="3200" u="none" cap="none" strike="noStrike">
                <a:solidFill>
                  <a:srgbClr val="18579B"/>
                </a:solidFill>
                <a:latin typeface="Calibri"/>
                <a:ea typeface="Calibri"/>
                <a:cs typeface="Calibri"/>
                <a:sym typeface="Calibri"/>
              </a:rPr>
              <a:t>.) </a:t>
            </a:r>
            <a:r>
              <a:rPr b="0" i="1" lang="en-US" sz="3200" u="none" cap="none" strike="noStrike">
                <a:solidFill>
                  <a:srgbClr val="FF0000"/>
                </a:solidFill>
                <a:latin typeface="Calibri"/>
                <a:ea typeface="Calibri"/>
                <a:cs typeface="Calibri"/>
                <a:sym typeface="Calibri"/>
              </a:rPr>
              <a:t>“ __ - __ - __.” </a:t>
            </a:r>
            <a:endParaRPr/>
          </a:p>
          <a:p>
            <a:pPr indent="0" lvl="0" marL="0" marR="0" rtl="0" algn="l">
              <a:lnSpc>
                <a:spcPct val="100000"/>
              </a:lnSpc>
              <a:spcBef>
                <a:spcPts val="0"/>
              </a:spcBef>
              <a:spcAft>
                <a:spcPts val="0"/>
              </a:spcAft>
              <a:buClr>
                <a:srgbClr val="FF0000"/>
              </a:buClr>
              <a:buSzPts val="3200"/>
              <a:buFont typeface="Calibri"/>
              <a:buNone/>
            </a:pPr>
            <a:r>
              <a:rPr b="0" i="1" lang="en-US" sz="3200" u="none" cap="none" strike="noStrike">
                <a:solidFill>
                  <a:srgbClr val="FF0000"/>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a:t>
            </a:r>
            <a:r>
              <a:rPr b="0" i="1" lang="en-US" sz="3200" u="none" cap="none" strike="noStrike">
                <a:solidFill>
                  <a:srgbClr val="FF0000"/>
                </a:solidFill>
                <a:latin typeface="Calibri"/>
                <a:ea typeface="Calibri"/>
                <a:cs typeface="Calibri"/>
                <a:sym typeface="Calibri"/>
              </a:rPr>
              <a:t>Note: do not say “I will recall the score” twice!)</a:t>
            </a:r>
            <a:endParaRPr b="0" i="0" sz="3200" u="none" cap="none" strike="noStrike">
              <a:solidFill>
                <a:srgbClr val="FF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Calibri"/>
              <a:ea typeface="Calibri"/>
              <a:cs typeface="Calibri"/>
              <a:sym typeface="Calibri"/>
            </a:endParaRPr>
          </a:p>
        </p:txBody>
      </p:sp>
      <p:sp>
        <p:nvSpPr>
          <p:cNvPr id="1602" name="Google Shape;1602;p20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06"/>
          <p:cNvSpPr txBox="1"/>
          <p:nvPr/>
        </p:nvSpPr>
        <p:spPr>
          <a:xfrm>
            <a:off x="1219200" y="35719"/>
            <a:ext cx="9829800" cy="544764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Questions on the Called Score </a:t>
            </a:r>
            <a:r>
              <a:rPr b="0" i="1" lang="en-US" sz="2800" u="none" cap="none" strike="noStrike">
                <a:solidFill>
                  <a:srgbClr val="18579B"/>
                </a:solidFill>
                <a:latin typeface="Calibri"/>
                <a:ea typeface="Calibri"/>
                <a:cs typeface="Calibri"/>
                <a:sym typeface="Calibri"/>
              </a:rPr>
              <a:t>(cont’d)</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1" i="0" lang="en-US" sz="2800" u="none" cap="none" strike="noStrike">
                <a:solidFill>
                  <a:srgbClr val="18579B"/>
                </a:solidFill>
                <a:latin typeface="Calibri"/>
                <a:ea typeface="Calibri"/>
                <a:cs typeface="Calibri"/>
                <a:sym typeface="Calibri"/>
              </a:rPr>
              <a:t>After the ball is served </a:t>
            </a:r>
            <a:r>
              <a:rPr b="0" i="0" lang="en-US" sz="2800" u="none" cap="none" strike="noStrike">
                <a:solidFill>
                  <a:srgbClr val="18579B"/>
                </a:solidFill>
                <a:latin typeface="Calibri"/>
                <a:ea typeface="Calibri"/>
                <a:cs typeface="Calibri"/>
                <a:sym typeface="Calibri"/>
              </a:rPr>
              <a:t>and</a:t>
            </a:r>
            <a:r>
              <a:rPr b="1" i="0" lang="en-US" sz="2800" u="none" cap="none" strike="noStrike">
                <a:solidFill>
                  <a:srgbClr val="18579B"/>
                </a:solidFill>
                <a:latin typeface="Calibri"/>
                <a:ea typeface="Calibri"/>
                <a:cs typeface="Calibri"/>
                <a:sym typeface="Calibri"/>
              </a:rPr>
              <a:t> after the return of serve:</a:t>
            </a:r>
            <a:endParaRPr/>
          </a:p>
          <a:p>
            <a:pPr indent="-642938" lvl="0" marL="719138" marR="0" rtl="0" algn="l">
              <a:lnSpc>
                <a:spcPct val="100000"/>
              </a:lnSpc>
              <a:spcBef>
                <a:spcPts val="0"/>
              </a:spcBef>
              <a:spcAft>
                <a:spcPts val="0"/>
              </a:spcAft>
              <a:buClr>
                <a:srgbClr val="000000"/>
              </a:buClr>
              <a:buSzPts val="1200"/>
              <a:buFont typeface="Arial"/>
              <a:buNone/>
            </a:pPr>
            <a:r>
              <a:t/>
            </a:r>
            <a:endParaRPr b="1" i="0" sz="1200" u="none" cap="none" strike="noStrike">
              <a:solidFill>
                <a:srgbClr val="18579B"/>
              </a:solidFill>
              <a:latin typeface="Calibri"/>
              <a:ea typeface="Calibri"/>
              <a:cs typeface="Calibri"/>
              <a:sym typeface="Calibri"/>
            </a:endParaRPr>
          </a:p>
          <a:p>
            <a:pPr indent="0" lvl="2" marL="0" marR="0" rtl="0" algn="l">
              <a:lnSpc>
                <a:spcPct val="100000"/>
              </a:lnSpc>
              <a:spcBef>
                <a:spcPts val="0"/>
              </a:spcBef>
              <a:spcAft>
                <a:spcPts val="0"/>
              </a:spcAft>
              <a:buClr>
                <a:srgbClr val="18579B"/>
              </a:buClr>
              <a:buSzPts val="2800"/>
              <a:buFont typeface="Calibri"/>
              <a:buNone/>
            </a:pPr>
            <a:r>
              <a:rPr b="1" i="0" lang="en-US" sz="2800" u="none" cap="none" strike="noStrike">
                <a:solidFill>
                  <a:srgbClr val="18579B"/>
                </a:solidFill>
                <a:latin typeface="Calibri"/>
                <a:ea typeface="Calibri"/>
                <a:cs typeface="Calibri"/>
                <a:sym typeface="Calibri"/>
              </a:rPr>
              <a:t>			- </a:t>
            </a:r>
            <a:r>
              <a:rPr b="0" i="0" lang="en-US" sz="2800" u="none" cap="none" strike="noStrike">
                <a:solidFill>
                  <a:srgbClr val="18579B"/>
                </a:solidFill>
                <a:latin typeface="Calibri"/>
                <a:ea typeface="Calibri"/>
                <a:cs typeface="Calibri"/>
                <a:sym typeface="Calibri"/>
              </a:rPr>
              <a:t>Play continues to the </a:t>
            </a:r>
            <a:r>
              <a:rPr b="0" i="0" lang="en-US" sz="2800" u="none" cap="none" strike="noStrike">
                <a:solidFill>
                  <a:srgbClr val="FF0000"/>
                </a:solidFill>
                <a:latin typeface="Calibri"/>
                <a:ea typeface="Calibri"/>
                <a:cs typeface="Calibri"/>
                <a:sym typeface="Calibri"/>
              </a:rPr>
              <a:t>end of the rally.</a:t>
            </a:r>
            <a:endParaRPr/>
          </a:p>
          <a:p>
            <a:pPr indent="-642938" lvl="2" marL="719138"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8579B"/>
              </a:solidFill>
              <a:latin typeface="Calibri"/>
              <a:ea typeface="Calibri"/>
              <a:cs typeface="Calibri"/>
              <a:sym typeface="Calibri"/>
            </a:endParaRPr>
          </a:p>
          <a:p>
            <a:pPr indent="0" lvl="2" marL="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Any correction is made </a:t>
            </a:r>
            <a:r>
              <a:rPr b="0" i="0" lang="en-US" sz="2800" u="none" cap="none" strike="noStrike">
                <a:solidFill>
                  <a:srgbClr val="FF0000"/>
                </a:solidFill>
                <a:latin typeface="Calibri"/>
                <a:ea typeface="Calibri"/>
                <a:cs typeface="Calibri"/>
                <a:sym typeface="Calibri"/>
              </a:rPr>
              <a:t>before the next serve.</a:t>
            </a:r>
            <a:endParaRPr/>
          </a:p>
          <a:p>
            <a:pPr indent="0" lvl="2" marL="0" marR="0" rtl="0" algn="l">
              <a:lnSpc>
                <a:spcPct val="100000"/>
              </a:lnSpc>
              <a:spcBef>
                <a:spcPts val="0"/>
              </a:spcBef>
              <a:spcAft>
                <a:spcPts val="0"/>
              </a:spcAft>
              <a:buClr>
                <a:srgbClr val="000000"/>
              </a:buClr>
              <a:buSzPts val="1200"/>
              <a:buFont typeface="Source Sans Pro"/>
              <a:buNone/>
            </a:pPr>
            <a:r>
              <a:t/>
            </a:r>
            <a:endParaRPr b="0" i="0" sz="1200" u="none" cap="none" strike="noStrike">
              <a:solidFill>
                <a:srgbClr val="18579B"/>
              </a:solidFill>
              <a:latin typeface="Calibri"/>
              <a:ea typeface="Calibri"/>
              <a:cs typeface="Calibri"/>
              <a:sym typeface="Calibri"/>
            </a:endParaRPr>
          </a:p>
          <a:p>
            <a:pPr indent="0" lvl="2" marL="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Player </a:t>
            </a:r>
            <a:r>
              <a:rPr b="0" i="0" lang="en-US" sz="2800" u="none" cap="none" strike="noStrike">
                <a:solidFill>
                  <a:srgbClr val="FF0000"/>
                </a:solidFill>
                <a:latin typeface="Calibri"/>
                <a:ea typeface="Calibri"/>
                <a:cs typeface="Calibri"/>
                <a:sym typeface="Calibri"/>
              </a:rPr>
              <a:t>comments about the score </a:t>
            </a:r>
            <a:r>
              <a:rPr b="0" i="0" lang="en-US" sz="2800" u="none" cap="none" strike="noStrike">
                <a:solidFill>
                  <a:srgbClr val="18579B"/>
                </a:solidFill>
                <a:latin typeface="Calibri"/>
                <a:ea typeface="Calibri"/>
                <a:cs typeface="Calibri"/>
                <a:sym typeface="Calibri"/>
              </a:rPr>
              <a:t>during the rally </a:t>
            </a:r>
            <a:r>
              <a:rPr b="0" i="0" lang="en-US" sz="2800" u="none" cap="none" strike="noStrike">
                <a:solidFill>
                  <a:srgbClr val="FF0000"/>
                </a:solidFill>
                <a:latin typeface="Calibri"/>
                <a:ea typeface="Calibri"/>
                <a:cs typeface="Calibri"/>
                <a:sym typeface="Calibri"/>
              </a:rPr>
              <a:t>should 				  be ignored.</a:t>
            </a:r>
            <a:endParaRPr/>
          </a:p>
          <a:p>
            <a:pPr indent="-642938" lvl="2" marL="719138"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8579B"/>
              </a:solidFill>
              <a:latin typeface="Calibri"/>
              <a:ea typeface="Calibri"/>
              <a:cs typeface="Calibri"/>
              <a:sym typeface="Calibri"/>
            </a:endParaRPr>
          </a:p>
          <a:p>
            <a:pPr indent="0" lvl="2" marL="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 player who </a:t>
            </a:r>
            <a:r>
              <a:rPr b="0" i="0" lang="en-US" sz="2800" u="none" cap="none" strike="noStrike">
                <a:solidFill>
                  <a:srgbClr val="FF0000"/>
                </a:solidFill>
                <a:latin typeface="Calibri"/>
                <a:ea typeface="Calibri"/>
                <a:cs typeface="Calibri"/>
                <a:sym typeface="Calibri"/>
              </a:rPr>
              <a:t>stops play </a:t>
            </a:r>
            <a:r>
              <a:rPr b="0" i="0" lang="en-US" sz="2800" u="none" cap="none" strike="noStrike">
                <a:solidFill>
                  <a:srgbClr val="18579B"/>
                </a:solidFill>
                <a:latin typeface="Calibri"/>
                <a:ea typeface="Calibri"/>
                <a:cs typeface="Calibri"/>
                <a:sym typeface="Calibri"/>
              </a:rPr>
              <a:t>to question the score has </a:t>
            </a:r>
            <a:endParaRPr/>
          </a:p>
          <a:p>
            <a:pPr indent="0" lvl="2" marL="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committed a fault</a:t>
            </a:r>
            <a:r>
              <a:rPr b="0" i="0" lang="en-US" sz="2800" u="none" cap="none" strike="noStrike">
                <a:solidFill>
                  <a:srgbClr val="18579B"/>
                </a:solidFill>
                <a:latin typeface="Calibri"/>
                <a:ea typeface="Calibri"/>
                <a:cs typeface="Calibri"/>
                <a:sym typeface="Calibri"/>
              </a:rPr>
              <a:t> and </a:t>
            </a:r>
            <a:r>
              <a:rPr b="0" i="0" lang="en-US" sz="2800" u="none" cap="none" strike="noStrike">
                <a:solidFill>
                  <a:srgbClr val="FF0000"/>
                </a:solidFill>
                <a:latin typeface="Calibri"/>
                <a:ea typeface="Calibri"/>
                <a:cs typeface="Calibri"/>
                <a:sym typeface="Calibri"/>
              </a:rPr>
              <a:t>loses the rally.</a:t>
            </a:r>
            <a:endParaRPr b="0" i="0" sz="2400" u="none" cap="none" strike="noStrike">
              <a:solidFill>
                <a:srgbClr val="FF0000"/>
              </a:solidFill>
              <a:latin typeface="Calibri"/>
              <a:ea typeface="Calibri"/>
              <a:cs typeface="Calibri"/>
              <a:sym typeface="Calibri"/>
            </a:endParaRPr>
          </a:p>
        </p:txBody>
      </p:sp>
      <p:sp>
        <p:nvSpPr>
          <p:cNvPr id="1608" name="Google Shape;1608;p20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07"/>
          <p:cNvSpPr txBox="1"/>
          <p:nvPr>
            <p:ph type="title"/>
          </p:nvPr>
        </p:nvSpPr>
        <p:spPr>
          <a:xfrm>
            <a:off x="652468" y="-176509"/>
            <a:ext cx="10723035" cy="1336956"/>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4600"/>
              <a:buFont typeface="Calibri"/>
              <a:buNone/>
            </a:pPr>
            <a:r>
              <a:rPr b="1" lang="en-US"/>
              <a:t>Calling the Wrong Score</a:t>
            </a:r>
            <a:br>
              <a:rPr lang="en-US"/>
            </a:br>
            <a:r>
              <a:rPr i="1" lang="en-US" sz="3100"/>
              <a:t>Jan/Feb 2022 Pickleball Magazine</a:t>
            </a:r>
            <a:endParaRPr sz="3100"/>
          </a:p>
        </p:txBody>
      </p:sp>
      <p:sp>
        <p:nvSpPr>
          <p:cNvPr id="1614" name="Google Shape;1614;p20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615" name="Google Shape;1615;p207"/>
          <p:cNvPicPr preferRelativeResize="0"/>
          <p:nvPr/>
        </p:nvPicPr>
        <p:blipFill rotWithShape="1">
          <a:blip r:embed="rId3">
            <a:alphaModFix/>
          </a:blip>
          <a:srcRect b="0" l="0" r="0" t="0"/>
          <a:stretch/>
        </p:blipFill>
        <p:spPr>
          <a:xfrm>
            <a:off x="2743199" y="1160447"/>
            <a:ext cx="7463129" cy="53064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08"/>
          <p:cNvSpPr txBox="1"/>
          <p:nvPr/>
        </p:nvSpPr>
        <p:spPr>
          <a:xfrm>
            <a:off x="1219200" y="297887"/>
            <a:ext cx="9753600" cy="618630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Spectators &amp; Coaching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Control spectators </a:t>
            </a:r>
            <a:r>
              <a:rPr b="0" i="0" lang="en-US" sz="3600" u="none" cap="none" strike="noStrike">
                <a:solidFill>
                  <a:srgbClr val="FF0000"/>
                </a:solidFill>
                <a:latin typeface="Calibri"/>
                <a:ea typeface="Calibri"/>
                <a:cs typeface="Calibri"/>
                <a:sym typeface="Calibri"/>
              </a:rPr>
              <a:t>politely, yet firmly</a:t>
            </a:r>
            <a:endParaRPr b="0" i="0" sz="3600" u="none" cap="none" strike="noStrike">
              <a:solidFill>
                <a:srgbClr val="FF0000"/>
              </a:solidFill>
              <a:latin typeface="Calibri"/>
              <a:ea typeface="Calibri"/>
              <a:cs typeface="Calibri"/>
              <a:sym typeface="Calibri"/>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Coaching permitted </a:t>
            </a:r>
            <a:r>
              <a:rPr b="1" i="0" lang="en-US" sz="3600" u="none" cap="none" strike="noStrike">
                <a:solidFill>
                  <a:srgbClr val="18579B"/>
                </a:solidFill>
                <a:latin typeface="Calibri"/>
                <a:ea typeface="Calibri"/>
                <a:cs typeface="Calibri"/>
                <a:sym typeface="Calibri"/>
              </a:rPr>
              <a:t>only</a:t>
            </a: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during time-outs &amp; between games</a:t>
            </a:r>
            <a:endParaRPr b="0" i="0" sz="3600" u="none" cap="none" strike="noStrike">
              <a:solidFill>
                <a:srgbClr val="FF0000"/>
              </a:solidFill>
              <a:latin typeface="Calibri"/>
              <a:ea typeface="Calibri"/>
              <a:cs typeface="Calibri"/>
              <a:sym typeface="Calibri"/>
            </a:endParaRPr>
          </a:p>
          <a:p>
            <a:pPr indent="-592138"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Coaching includes</a:t>
            </a:r>
            <a:r>
              <a:rPr b="0" i="0" lang="en-US" sz="3600" u="none" cap="none" strike="noStrike">
                <a:solidFill>
                  <a:srgbClr val="FF0000"/>
                </a:solidFill>
                <a:latin typeface="Calibri"/>
                <a:ea typeface="Calibri"/>
                <a:cs typeface="Calibri"/>
                <a:sym typeface="Calibri"/>
              </a:rPr>
              <a:t> verbal, non-verbal </a:t>
            </a:r>
            <a:r>
              <a:rPr b="0" i="0" lang="en-US" sz="3600" u="none" cap="none" strike="noStrike">
                <a:solidFill>
                  <a:srgbClr val="18579B"/>
                </a:solidFill>
                <a:latin typeface="Calibri"/>
                <a:ea typeface="Calibri"/>
                <a:cs typeface="Calibri"/>
                <a:sym typeface="Calibri"/>
              </a:rPr>
              <a:t>and</a:t>
            </a:r>
            <a:r>
              <a:rPr b="0" i="0" lang="en-US" sz="3600" u="none" cap="none" strike="noStrike">
                <a:solidFill>
                  <a:srgbClr val="FF0000"/>
                </a:solidFill>
                <a:latin typeface="Calibri"/>
                <a:ea typeface="Calibri"/>
                <a:cs typeface="Calibri"/>
                <a:sym typeface="Calibri"/>
              </a:rPr>
              <a:t> electronic </a:t>
            </a:r>
            <a:endParaRPr b="0" i="0" sz="36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0000"/>
              </a:buClr>
              <a:buSzPts val="2800"/>
              <a:buFont typeface="Calibri"/>
              <a:buNone/>
            </a:pPr>
            <a:r>
              <a:rPr b="0" i="1" lang="en-US" sz="2800" u="none" cap="none" strike="noStrike">
                <a:solidFill>
                  <a:srgbClr val="FF0000"/>
                </a:solidFill>
                <a:latin typeface="Calibri"/>
                <a:ea typeface="Calibri"/>
                <a:cs typeface="Calibri"/>
                <a:sym typeface="Calibri"/>
              </a:rPr>
              <a:t>Do Not Allow Spectators To Coach, Make Line Calls Or Interfere With The Match In Any Way</a:t>
            </a:r>
            <a:endParaRPr/>
          </a:p>
        </p:txBody>
      </p:sp>
      <p:sp>
        <p:nvSpPr>
          <p:cNvPr id="1621" name="Google Shape;1621;p20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09"/>
          <p:cNvSpPr txBox="1"/>
          <p:nvPr/>
        </p:nvSpPr>
        <p:spPr>
          <a:xfrm>
            <a:off x="568171" y="0"/>
            <a:ext cx="11283169" cy="69865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Spectators &amp; Coaching </a:t>
            </a:r>
            <a:endParaRPr/>
          </a:p>
          <a:p>
            <a:pPr indent="0" lvl="0" marL="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Calibri"/>
                <a:ea typeface="Calibri"/>
                <a:cs typeface="Calibri"/>
                <a:sym typeface="Calibri"/>
              </a:rPr>
              <a:t>Examples of Coaching</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“Get to the line”</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“Call time-out”</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“Hit to his backhand”</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“Down the middle”</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“Take your time”</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“Play the soft game”</a:t>
            </a:r>
            <a:endParaRPr b="0" i="0" sz="2800" u="none" cap="none" strike="noStrike">
              <a:solidFill>
                <a:srgbClr val="FF0000"/>
              </a:solidFill>
              <a:latin typeface="Calibri"/>
              <a:ea typeface="Calibri"/>
              <a:cs typeface="Calibri"/>
              <a:sym typeface="Calibri"/>
            </a:endParaRPr>
          </a:p>
          <a:p>
            <a:pPr indent="-655638" lvl="0" marL="903288"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Calibri"/>
                <a:ea typeface="Calibri"/>
                <a:cs typeface="Calibri"/>
                <a:sym typeface="Calibri"/>
              </a:rPr>
              <a:t>Examples of comments that aren’t actionable and do not constitute coaching </a:t>
            </a:r>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“Great shot”</a:t>
            </a:r>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“Keep it going”</a:t>
            </a:r>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“You can do this”</a:t>
            </a:r>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“Come on”</a:t>
            </a:r>
            <a:endParaRPr/>
          </a:p>
          <a:p>
            <a:pPr indent="-330200" lvl="0" marL="45720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627" name="Google Shape;1627;p20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93" name="Google Shape;193;p21"/>
          <p:cNvSpPr txBox="1"/>
          <p:nvPr/>
        </p:nvSpPr>
        <p:spPr>
          <a:xfrm>
            <a:off x="863125" y="300697"/>
            <a:ext cx="10375529" cy="6017032"/>
          </a:xfrm>
          <a:prstGeom prst="rect">
            <a:avLst/>
          </a:prstGeom>
          <a:noFill/>
          <a:ln>
            <a:noFill/>
          </a:ln>
        </p:spPr>
        <p:txBody>
          <a:bodyPr anchorCtr="0" anchor="t" bIns="45700" lIns="91425" spcFirstLastPara="1" rIns="91425" wrap="square" tIns="45700">
            <a:spAutoFit/>
          </a:bodyPr>
          <a:lstStyle/>
          <a:p>
            <a:pPr indent="-3175" lvl="0" marL="3175"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Key 2023 Key Rules Changes</a:t>
            </a:r>
            <a:endParaRPr/>
          </a:p>
          <a:p>
            <a:pPr indent="-3175" lvl="0" marL="3175"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457200" marR="0" rtl="0" algn="l">
              <a:lnSpc>
                <a:spcPct val="100000"/>
              </a:lnSpc>
              <a:spcBef>
                <a:spcPts val="563"/>
              </a:spcBef>
              <a:spcAft>
                <a:spcPts val="0"/>
              </a:spcAft>
              <a:buClr>
                <a:srgbClr val="18579B"/>
              </a:buClr>
              <a:buSzPts val="2800"/>
              <a:buFont typeface="Calibri"/>
              <a:buNone/>
            </a:pPr>
            <a:r>
              <a:rPr b="1" i="0" lang="en-US" sz="2800" u="none" cap="none" strike="noStrike">
                <a:solidFill>
                  <a:srgbClr val="18579B"/>
                </a:solidFill>
                <a:latin typeface="Calibri"/>
                <a:ea typeface="Calibri"/>
                <a:cs typeface="Calibri"/>
                <a:sym typeface="Calibri"/>
              </a:rPr>
              <a:t>Broken or Cracked Ball </a:t>
            </a:r>
            <a:r>
              <a:rPr b="0" i="0" lang="en-US" sz="2800" u="none" cap="none" strike="noStrike">
                <a:solidFill>
                  <a:srgbClr val="18579B"/>
                </a:solidFill>
                <a:latin typeface="Calibri"/>
                <a:ea typeface="Calibri"/>
                <a:cs typeface="Calibri"/>
                <a:sym typeface="Calibri"/>
              </a:rPr>
              <a:t>(11.E)</a:t>
            </a:r>
            <a:endParaRPr/>
          </a:p>
          <a:p>
            <a:pPr indent="0" lvl="0" marL="457200" marR="0" rtl="0" algn="l">
              <a:lnSpc>
                <a:spcPct val="100000"/>
              </a:lnSpc>
              <a:spcBef>
                <a:spcPts val="563"/>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457200" lvl="1" marL="4905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If a cracked ball has been discovered, the rules have previously provided a means of deciding what action can be taken.</a:t>
            </a:r>
            <a:endParaRPr/>
          </a:p>
          <a:p>
            <a:pPr indent="0" lvl="1" marL="33338" marR="0" rtl="0" algn="l">
              <a:lnSpc>
                <a:spcPct val="100000"/>
              </a:lnSpc>
              <a:spcBef>
                <a:spcPts val="600"/>
              </a:spcBef>
              <a:spcAft>
                <a:spcPts val="0"/>
              </a:spcAft>
              <a:buClr>
                <a:srgbClr val="000000"/>
              </a:buClr>
              <a:buSzPts val="800"/>
              <a:buFont typeface="Source Sans Pro"/>
              <a:buNone/>
            </a:pPr>
            <a:r>
              <a:t/>
            </a:r>
            <a:endParaRPr b="0" i="0" sz="800" u="none" cap="none" strike="noStrike">
              <a:solidFill>
                <a:srgbClr val="18579B"/>
              </a:solidFill>
              <a:latin typeface="Arial"/>
              <a:ea typeface="Arial"/>
              <a:cs typeface="Arial"/>
              <a:sym typeface="Arial"/>
            </a:endParaRPr>
          </a:p>
          <a:p>
            <a:pPr indent="-457200" lvl="1" marL="4905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Beginning in 2023, a ball that is deemed to be degraded or soft has been added to read “if a ball is degraded, soft, broken or cracked”.</a:t>
            </a:r>
            <a:endParaRPr/>
          </a:p>
          <a:p>
            <a:pPr indent="0" lvl="1" marL="33338" marR="0" rtl="0" algn="l">
              <a:lnSpc>
                <a:spcPct val="100000"/>
              </a:lnSpc>
              <a:spcBef>
                <a:spcPts val="600"/>
              </a:spcBef>
              <a:spcAft>
                <a:spcPts val="0"/>
              </a:spcAft>
              <a:buClr>
                <a:srgbClr val="000000"/>
              </a:buClr>
              <a:buSzPts val="800"/>
              <a:buFont typeface="Source Sans Pro"/>
              <a:buNone/>
            </a:pPr>
            <a:r>
              <a:t/>
            </a:r>
            <a:endParaRPr b="0" i="0" sz="800" u="none" cap="none" strike="noStrike">
              <a:solidFill>
                <a:srgbClr val="18579B"/>
              </a:solidFill>
              <a:latin typeface="Arial"/>
              <a:ea typeface="Arial"/>
              <a:cs typeface="Arial"/>
              <a:sym typeface="Arial"/>
            </a:endParaRPr>
          </a:p>
          <a:p>
            <a:pPr indent="-457200" lvl="1" marL="4905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If, in the judgement of the referee,  a cracked or broken ball impacted the outcome of a rally, the referee will call a replay with a replacement ball.</a:t>
            </a:r>
            <a:endParaRPr/>
          </a:p>
          <a:p>
            <a:pPr indent="-406400" lvl="1" marL="490538" marR="0" rtl="0" algn="l">
              <a:lnSpc>
                <a:spcPct val="100000"/>
              </a:lnSpc>
              <a:spcBef>
                <a:spcPts val="600"/>
              </a:spcBef>
              <a:spcAft>
                <a:spcPts val="0"/>
              </a:spcAft>
              <a:buClr>
                <a:srgbClr val="000000"/>
              </a:buClr>
              <a:buSzPts val="800"/>
              <a:buFont typeface="Arial"/>
              <a:buNone/>
            </a:pPr>
            <a:r>
              <a:t/>
            </a:r>
            <a:endParaRPr b="0" i="0" sz="800" u="none" cap="none" strike="noStrike">
              <a:solidFill>
                <a:srgbClr val="18579B"/>
              </a:solidFill>
              <a:latin typeface="Arial"/>
              <a:ea typeface="Arial"/>
              <a:cs typeface="Arial"/>
              <a:sym typeface="Arial"/>
            </a:endParaRPr>
          </a:p>
          <a:p>
            <a:pPr indent="-457200" lvl="1" marL="4905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For a “degraded or soft” ball, if both teams agree that the ball is either degraded or soft, the ball will be replaced, BUT there will be no replay of the prior rally</a:t>
            </a:r>
            <a:endParaRPr b="0" i="0" sz="2400" u="none" cap="none" strike="noStrike">
              <a:solidFill>
                <a:srgbClr val="18579B"/>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10"/>
          <p:cNvSpPr txBox="1"/>
          <p:nvPr/>
        </p:nvSpPr>
        <p:spPr>
          <a:xfrm>
            <a:off x="159798" y="35719"/>
            <a:ext cx="11825056" cy="175432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Wrong Score Called Scenarios – Homework</a:t>
            </a:r>
            <a:endParaRPr/>
          </a:p>
          <a:p>
            <a:pPr indent="0" lvl="0" marL="0" marR="0" rtl="0" algn="ctr">
              <a:lnSpc>
                <a:spcPct val="100000"/>
              </a:lnSpc>
              <a:spcBef>
                <a:spcPts val="0"/>
              </a:spcBef>
              <a:spcAft>
                <a:spcPts val="0"/>
              </a:spcAft>
              <a:buClr>
                <a:srgbClr val="18579B"/>
              </a:buClr>
              <a:buSzPts val="2000"/>
              <a:buFont typeface="Calibri"/>
              <a:buNone/>
            </a:pPr>
            <a:r>
              <a:rPr b="0" i="1" lang="en-US" sz="2000" u="none" cap="none" strike="noStrike">
                <a:solidFill>
                  <a:srgbClr val="18579B"/>
                </a:solidFill>
                <a:latin typeface="Calibri"/>
                <a:ea typeface="Calibri"/>
                <a:cs typeface="Calibri"/>
                <a:sym typeface="Calibri"/>
              </a:rPr>
              <a:t>Rulebook 4.K – 2022 Rulebook Change Document – 6.  Rule 4.K</a:t>
            </a:r>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Calibri"/>
              <a:ea typeface="Calibri"/>
              <a:cs typeface="Calibri"/>
              <a:sym typeface="Calibri"/>
            </a:endParaRPr>
          </a:p>
        </p:txBody>
      </p:sp>
      <p:sp>
        <p:nvSpPr>
          <p:cNvPr id="1633" name="Google Shape;1633;p21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634" name="Google Shape;1634;p210"/>
          <p:cNvSpPr txBox="1"/>
          <p:nvPr/>
        </p:nvSpPr>
        <p:spPr>
          <a:xfrm>
            <a:off x="207146" y="1098777"/>
            <a:ext cx="11532093" cy="5440462"/>
          </a:xfrm>
          <a:prstGeom prst="rect">
            <a:avLst/>
          </a:prstGeom>
          <a:noFill/>
          <a:ln>
            <a:noFill/>
          </a:ln>
        </p:spPr>
        <p:txBody>
          <a:bodyPr anchorCtr="0" anchor="t" bIns="45700" lIns="45700" spcFirstLastPara="1" rIns="45700" wrap="square" tIns="45700">
            <a:spAutoFit/>
          </a:bodyPr>
          <a:lstStyle/>
          <a:p>
            <a:pPr indent="0" lvl="0" marL="0" marR="0" rtl="0" algn="l">
              <a:lnSpc>
                <a:spcPct val="115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2021:  </a:t>
            </a:r>
            <a:r>
              <a:rPr b="0" i="0" lang="en-US" sz="1600" u="none" cap="none" strike="noStrike">
                <a:solidFill>
                  <a:srgbClr val="000000"/>
                </a:solidFill>
                <a:latin typeface="Calibri"/>
                <a:ea typeface="Calibri"/>
                <a:cs typeface="Calibri"/>
                <a:sym typeface="Calibri"/>
              </a:rPr>
              <a:t>If the server or referee calls the wrong score, any player may stop play before the “third shot” occurs to ask for a correction. </a:t>
            </a:r>
            <a:endParaRPr/>
          </a:p>
          <a:p>
            <a:pPr indent="0" lvl="0" marL="0" marR="0" rtl="0" algn="l">
              <a:lnSpc>
                <a:spcPct val="115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2022</a:t>
            </a:r>
            <a:r>
              <a:rPr b="0" i="0" lang="en-US" sz="1600" u="none" cap="none" strike="noStrike">
                <a:solidFill>
                  <a:srgbClr val="000000"/>
                </a:solidFill>
                <a:latin typeface="Calibri"/>
                <a:ea typeface="Calibri"/>
                <a:cs typeface="Calibri"/>
                <a:sym typeface="Calibri"/>
              </a:rPr>
              <a:t>:  If the server or referee calls the wrong score, once the serve is made, play shall continue to the end of the rally and the correction       </a:t>
            </a:r>
            <a:endParaRPr/>
          </a:p>
          <a:p>
            <a:pPr indent="0" lvl="0" marL="0" marR="0" rtl="0" algn="l">
              <a:lnSpc>
                <a:spcPct val="11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made before the next serve. After the serve is made, a player who stops play based solely on an incorrect score call, will have </a:t>
            </a:r>
            <a:endParaRPr/>
          </a:p>
          <a:p>
            <a:pPr indent="0" lvl="0" marL="0" marR="0" rtl="0" algn="l">
              <a:lnSpc>
                <a:spcPct val="11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committed a fault and shall lose the rally. </a:t>
            </a:r>
            <a:endParaRPr/>
          </a:p>
          <a:p>
            <a:pPr indent="0" lvl="0" marL="0" marR="0" rtl="0" algn="l">
              <a:lnSpc>
                <a:spcPct val="115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Premises:</a:t>
            </a:r>
            <a:endParaRPr b="0" i="0" sz="1600" u="none" cap="none" strike="noStrike">
              <a:solidFill>
                <a:srgbClr val="000000"/>
              </a:solidFill>
              <a:latin typeface="Calibri"/>
              <a:ea typeface="Calibri"/>
              <a:cs typeface="Calibri"/>
              <a:sym typeface="Calibri"/>
            </a:endParaRPr>
          </a:p>
          <a:p>
            <a:pPr indent="-342900" lvl="0" marL="342900" marR="0" rtl="0" algn="l">
              <a:lnSpc>
                <a:spcPct val="115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No one (player or ref) can stop play after the serve based solely on an incorrectly called score</a:t>
            </a:r>
            <a:endParaRPr b="0" i="0" sz="1600" u="none" cap="none" strike="noStrike">
              <a:solidFill>
                <a:srgbClr val="000000"/>
              </a:solidFill>
              <a:latin typeface="Calibri"/>
              <a:ea typeface="Calibri"/>
              <a:cs typeface="Calibri"/>
              <a:sym typeface="Calibri"/>
            </a:endParaRPr>
          </a:p>
          <a:p>
            <a:pPr indent="-342900" lvl="0" marL="342900" marR="0" rtl="0" algn="l">
              <a:lnSpc>
                <a:spcPct val="115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A player may stop play after the serve to call a Player out of Position, either real, or based on an incorrectly called score.  </a:t>
            </a:r>
            <a:endParaRPr b="0" i="0" sz="1600" u="none" cap="none" strike="noStrike">
              <a:solidFill>
                <a:srgbClr val="000000"/>
              </a:solidFill>
              <a:latin typeface="Calibri"/>
              <a:ea typeface="Calibri"/>
              <a:cs typeface="Calibri"/>
              <a:sym typeface="Calibri"/>
            </a:endParaRPr>
          </a:p>
          <a:p>
            <a:pPr indent="-342900" lvl="0" marL="342900" marR="0" rtl="0" algn="l">
              <a:lnSpc>
                <a:spcPct val="115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After the rally, referee errors are corrected.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Scenario 1:</a:t>
            </a:r>
            <a:r>
              <a:rPr b="0" i="0" lang="en-US" sz="1600" u="none" cap="none" strike="noStrike">
                <a:solidFill>
                  <a:srgbClr val="000000"/>
                </a:solidFill>
                <a:latin typeface="Calibri"/>
                <a:ea typeface="Calibri"/>
                <a:cs typeface="Calibri"/>
                <a:sym typeface="Calibri"/>
              </a:rPr>
              <a:t> </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The correct score is 4-2-2.</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Referee calls 4-2-1.</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The serve is made. </a:t>
            </a:r>
            <a:endParaRPr/>
          </a:p>
          <a:p>
            <a:pPr indent="-241300" lvl="0" marL="342900" marR="0" rtl="0" algn="l">
              <a:lnSpc>
                <a:spcPct val="100000"/>
              </a:lnSpc>
              <a:spcBef>
                <a:spcPts val="0"/>
              </a:spcBef>
              <a:spcAft>
                <a:spcPts val="0"/>
              </a:spcAft>
              <a:buClr>
                <a:srgbClr val="000000"/>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Action 1</a:t>
            </a:r>
            <a:r>
              <a:rPr b="0" i="0" lang="en-US" sz="1600" u="none" cap="none" strike="noStrike">
                <a:solidFill>
                  <a:srgbClr val="000000"/>
                </a:solidFill>
                <a:latin typeface="Calibri"/>
                <a:ea typeface="Calibri"/>
                <a:cs typeface="Calibri"/>
                <a:sym typeface="Calibri"/>
              </a:rPr>
              <a:t>:  Receiver stops play and identifies the incorrectly called score.</a:t>
            </a:r>
            <a:br>
              <a:rPr b="0" i="0" lang="en-US" sz="1600" u="none" cap="none" strike="noStrike">
                <a:solidFill>
                  <a:srgbClr val="000000"/>
                </a:solidFill>
                <a:latin typeface="Calibri"/>
                <a:ea typeface="Calibri"/>
                <a:cs typeface="Calibri"/>
                <a:sym typeface="Calibri"/>
              </a:rPr>
            </a:br>
            <a:r>
              <a:rPr b="1" i="0" lang="en-US" sz="1600" u="none" cap="none" strike="noStrike">
                <a:solidFill>
                  <a:srgbClr val="000000"/>
                </a:solidFill>
                <a:highlight>
                  <a:srgbClr val="00FFFF"/>
                </a:highlight>
                <a:latin typeface="Calibri"/>
                <a:ea typeface="Calibri"/>
                <a:cs typeface="Calibri"/>
                <a:sym typeface="Calibri"/>
              </a:rPr>
              <a:t>Result 1</a:t>
            </a:r>
            <a:r>
              <a:rPr b="0" i="0" lang="en-US" sz="1600" u="none" cap="none" strike="noStrike">
                <a:solidFill>
                  <a:srgbClr val="000000"/>
                </a:solidFill>
                <a:highlight>
                  <a:srgbClr val="00FFFF"/>
                </a:highlight>
                <a:latin typeface="Calibri"/>
                <a:ea typeface="Calibri"/>
                <a:cs typeface="Calibri"/>
                <a:sym typeface="Calibri"/>
              </a:rPr>
              <a:t>:  </a:t>
            </a:r>
            <a:r>
              <a:rPr b="1" i="0" lang="en-US" sz="1600" u="none" cap="none" strike="noStrike">
                <a:solidFill>
                  <a:srgbClr val="FF0000"/>
                </a:solidFill>
                <a:highlight>
                  <a:srgbClr val="00FFFF"/>
                </a:highlight>
                <a:latin typeface="Calibri"/>
                <a:ea typeface="Calibri"/>
                <a:cs typeface="Calibri"/>
                <a:sym typeface="Calibri"/>
              </a:rPr>
              <a:t>a.  Fault on the receiver.  Point to the server.</a:t>
            </a:r>
            <a:endParaRPr/>
          </a:p>
          <a:p>
            <a:pPr indent="0" lvl="0" marL="45720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highlight>
                  <a:srgbClr val="00FFFF"/>
                </a:highlight>
                <a:latin typeface="Calibri"/>
                <a:ea typeface="Calibri"/>
                <a:cs typeface="Calibri"/>
                <a:sym typeface="Calibri"/>
              </a:rPr>
              <a:t>                  b.  Referee correction.  Replay the rally.</a:t>
            </a:r>
            <a:endParaRPr b="0" i="0" sz="1600" u="none" cap="none" strike="noStrike">
              <a:solidFill>
                <a:srgbClr val="000000"/>
              </a:solidFill>
              <a:highlight>
                <a:srgbClr val="00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a:t>
            </a:r>
            <a:endParaRPr/>
          </a:p>
          <a:p>
            <a:pPr indent="0" lvl="0" marL="45720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Action 2</a:t>
            </a:r>
            <a:r>
              <a:rPr b="0" i="0" lang="en-US" sz="1600" u="none" cap="none" strike="noStrike">
                <a:solidFill>
                  <a:srgbClr val="000000"/>
                </a:solidFill>
                <a:latin typeface="Calibri"/>
                <a:ea typeface="Calibri"/>
                <a:cs typeface="Calibri"/>
                <a:sym typeface="Calibri"/>
              </a:rPr>
              <a:t>: The rally completes, with the receivers winning the rally.  The receivers point out the incorrectly called score.</a:t>
            </a:r>
            <a:br>
              <a:rPr b="0" i="0" lang="en-US" sz="1600" u="none" cap="none" strike="noStrike">
                <a:solidFill>
                  <a:srgbClr val="000000"/>
                </a:solidFill>
                <a:latin typeface="Calibri"/>
                <a:ea typeface="Calibri"/>
                <a:cs typeface="Calibri"/>
                <a:sym typeface="Calibri"/>
              </a:rPr>
            </a:br>
            <a:r>
              <a:rPr b="1" i="0" lang="en-US" sz="1600" u="none" cap="none" strike="noStrike">
                <a:solidFill>
                  <a:srgbClr val="000000"/>
                </a:solidFill>
                <a:highlight>
                  <a:srgbClr val="00FFFF"/>
                </a:highlight>
                <a:latin typeface="Calibri"/>
                <a:ea typeface="Calibri"/>
                <a:cs typeface="Calibri"/>
                <a:sym typeface="Calibri"/>
              </a:rPr>
              <a:t>Result 2</a:t>
            </a:r>
            <a:r>
              <a:rPr b="0" i="0" lang="en-US" sz="1600" u="none" cap="none" strike="noStrike">
                <a:solidFill>
                  <a:srgbClr val="000000"/>
                </a:solidFill>
                <a:highlight>
                  <a:srgbClr val="00FFFF"/>
                </a:highlight>
                <a:latin typeface="Calibri"/>
                <a:ea typeface="Calibri"/>
                <a:cs typeface="Calibri"/>
                <a:sym typeface="Calibri"/>
              </a:rPr>
              <a:t>:  a.  The referee admits the error.  Replay the rally.</a:t>
            </a:r>
            <a:endParaRPr/>
          </a:p>
          <a:p>
            <a:pPr indent="0" lvl="0" marL="457200" marR="0" rtl="0" algn="l">
              <a:lnSpc>
                <a:spcPct val="100000"/>
              </a:lnSpc>
              <a:spcBef>
                <a:spcPts val="0"/>
              </a:spcBef>
              <a:spcAft>
                <a:spcPts val="0"/>
              </a:spcAft>
              <a:buClr>
                <a:srgbClr val="FF0000"/>
              </a:buClr>
              <a:buSzPts val="1600"/>
              <a:buFont typeface="Calibri"/>
              <a:buNone/>
            </a:pPr>
            <a:r>
              <a:rPr b="0" i="0" lang="en-US" sz="1600" u="none" cap="none" strike="noStrike">
                <a:solidFill>
                  <a:srgbClr val="FF0000"/>
                </a:solidFill>
                <a:highlight>
                  <a:srgbClr val="00FFFF"/>
                </a:highlight>
                <a:latin typeface="Calibri"/>
                <a:ea typeface="Calibri"/>
                <a:cs typeface="Calibri"/>
                <a:sym typeface="Calibri"/>
              </a:rPr>
              <a:t>                  </a:t>
            </a:r>
            <a:r>
              <a:rPr b="1" i="0" lang="en-US" sz="1600" u="none" cap="none" strike="noStrike">
                <a:solidFill>
                  <a:srgbClr val="FF0000"/>
                </a:solidFill>
                <a:highlight>
                  <a:srgbClr val="00FFFF"/>
                </a:highlight>
                <a:latin typeface="Calibri"/>
                <a:ea typeface="Calibri"/>
                <a:cs typeface="Calibri"/>
                <a:sym typeface="Calibri"/>
              </a:rPr>
              <a:t>b.  The referee admits the error.  The rally stands and results in a Side Out. </a:t>
            </a:r>
            <a:endParaRPr b="1" i="0" sz="1600" u="none" cap="none" strike="noStrike">
              <a:solidFill>
                <a:srgbClr val="FF0000"/>
              </a:solidFill>
              <a:highlight>
                <a:srgbClr val="00FFFF"/>
              </a:highlight>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11"/>
          <p:cNvSpPr txBox="1"/>
          <p:nvPr/>
        </p:nvSpPr>
        <p:spPr>
          <a:xfrm>
            <a:off x="159798" y="35719"/>
            <a:ext cx="11825056" cy="175432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Wrong Score Called Scenarios – Homework</a:t>
            </a:r>
            <a:endParaRPr/>
          </a:p>
          <a:p>
            <a:pPr indent="0" lvl="0" marL="0" marR="0" rtl="0" algn="ctr">
              <a:lnSpc>
                <a:spcPct val="100000"/>
              </a:lnSpc>
              <a:spcBef>
                <a:spcPts val="0"/>
              </a:spcBef>
              <a:spcAft>
                <a:spcPts val="0"/>
              </a:spcAft>
              <a:buClr>
                <a:srgbClr val="18579B"/>
              </a:buClr>
              <a:buSzPts val="2000"/>
              <a:buFont typeface="Calibri"/>
              <a:buNone/>
            </a:pPr>
            <a:r>
              <a:rPr b="0" i="1" lang="en-US" sz="2000" u="none" cap="none" strike="noStrike">
                <a:solidFill>
                  <a:srgbClr val="18579B"/>
                </a:solidFill>
                <a:latin typeface="Calibri"/>
                <a:ea typeface="Calibri"/>
                <a:cs typeface="Calibri"/>
                <a:sym typeface="Calibri"/>
              </a:rPr>
              <a:t>Rulebook 4.K – 2022 Rulebook Change Document – 6.  Rule 4.K</a:t>
            </a:r>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Calibri"/>
              <a:ea typeface="Calibri"/>
              <a:cs typeface="Calibri"/>
              <a:sym typeface="Calibri"/>
            </a:endParaRPr>
          </a:p>
        </p:txBody>
      </p:sp>
      <p:sp>
        <p:nvSpPr>
          <p:cNvPr id="1640" name="Google Shape;1640;p21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641" name="Google Shape;1641;p211"/>
          <p:cNvSpPr txBox="1"/>
          <p:nvPr/>
        </p:nvSpPr>
        <p:spPr>
          <a:xfrm>
            <a:off x="500109" y="1203753"/>
            <a:ext cx="11532093" cy="576670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Scenario 2:</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The correct score is 14-10-2.</a:t>
            </a:r>
            <a:endParaRPr/>
          </a:p>
          <a:p>
            <a:pPr indent="-342900" lvl="0" marL="3429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All players are positioned correctly based on the correct score.</a:t>
            </a:r>
            <a:endParaRPr/>
          </a:p>
          <a:p>
            <a:pPr indent="-342900" lvl="0" marL="3429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Referee calls 13-10-2.</a:t>
            </a:r>
            <a:endParaRPr/>
          </a:p>
          <a:p>
            <a:pPr indent="-342900" lvl="0" marL="3429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The serve is made.</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Action 1</a:t>
            </a:r>
            <a:r>
              <a:rPr b="0" i="0" lang="en-US" sz="1800" u="none" cap="none" strike="noStrike">
                <a:solidFill>
                  <a:srgbClr val="000000"/>
                </a:solidFill>
                <a:latin typeface="Calibri"/>
                <a:ea typeface="Calibri"/>
                <a:cs typeface="Calibri"/>
                <a:sym typeface="Calibri"/>
              </a:rPr>
              <a:t>:  The receiver stops play, claiming that the server is out of position.</a:t>
            </a:r>
            <a:br>
              <a:rPr b="0" i="0" lang="en-US" sz="1800" u="none" cap="none" strike="noStrike">
                <a:solidFill>
                  <a:srgbClr val="000000"/>
                </a:solidFill>
                <a:latin typeface="Calibri"/>
                <a:ea typeface="Calibri"/>
                <a:cs typeface="Calibri"/>
                <a:sym typeface="Calibri"/>
              </a:rPr>
            </a:br>
            <a:r>
              <a:rPr b="1" i="0" lang="en-US" sz="1800" u="none" cap="none" strike="noStrike">
                <a:solidFill>
                  <a:srgbClr val="000000"/>
                </a:solidFill>
                <a:highlight>
                  <a:srgbClr val="00FFFF"/>
                </a:highlight>
                <a:latin typeface="Calibri"/>
                <a:ea typeface="Calibri"/>
                <a:cs typeface="Calibri"/>
                <a:sym typeface="Calibri"/>
              </a:rPr>
              <a:t>Result 1</a:t>
            </a:r>
            <a:r>
              <a:rPr b="0" i="0" lang="en-US" sz="1800" u="none" cap="none" strike="noStrike">
                <a:solidFill>
                  <a:srgbClr val="000000"/>
                </a:solidFill>
                <a:highlight>
                  <a:srgbClr val="00FFFF"/>
                </a:highlight>
                <a:latin typeface="Calibri"/>
                <a:ea typeface="Calibri"/>
                <a:cs typeface="Calibri"/>
                <a:sym typeface="Calibri"/>
              </a:rPr>
              <a:t>:  a. Fault on server being out of position.</a:t>
            </a:r>
            <a:endParaRPr/>
          </a:p>
          <a:p>
            <a:pPr indent="0" lvl="0" marL="4572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highlight>
                  <a:srgbClr val="00FFFF"/>
                </a:highlight>
                <a:latin typeface="Calibri"/>
                <a:ea typeface="Calibri"/>
                <a:cs typeface="Calibri"/>
                <a:sym typeface="Calibri"/>
              </a:rPr>
              <a:t>                  </a:t>
            </a:r>
            <a:r>
              <a:rPr b="1" i="0" lang="en-US" sz="1800" u="none" cap="none" strike="noStrike">
                <a:solidFill>
                  <a:srgbClr val="FF0000"/>
                </a:solidFill>
                <a:highlight>
                  <a:srgbClr val="00FFFF"/>
                </a:highlight>
                <a:latin typeface="Calibri"/>
                <a:ea typeface="Calibri"/>
                <a:cs typeface="Calibri"/>
                <a:sym typeface="Calibri"/>
              </a:rPr>
              <a:t>b. Referee correction.  Replay the rally.</a:t>
            </a:r>
            <a:endParaRPr/>
          </a:p>
          <a:p>
            <a:pPr indent="0" lvl="0" marL="4572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highlight>
                  <a:srgbClr val="FFFF00"/>
                </a:highlight>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Action 2</a:t>
            </a:r>
            <a:r>
              <a:rPr b="0" i="0" lang="en-US" sz="1800" u="none" cap="none" strike="noStrike">
                <a:solidFill>
                  <a:srgbClr val="000000"/>
                </a:solidFill>
                <a:latin typeface="Calibri"/>
                <a:ea typeface="Calibri"/>
                <a:cs typeface="Calibri"/>
                <a:sym typeface="Calibri"/>
              </a:rPr>
              <a:t>:  The receiver stops play and challenges the score.</a:t>
            </a:r>
            <a:br>
              <a:rPr b="0" i="0" lang="en-US" sz="1800" u="none" cap="none" strike="noStrike">
                <a:solidFill>
                  <a:srgbClr val="000000"/>
                </a:solidFill>
                <a:latin typeface="Calibri"/>
                <a:ea typeface="Calibri"/>
                <a:cs typeface="Calibri"/>
                <a:sym typeface="Calibri"/>
              </a:rPr>
            </a:br>
            <a:r>
              <a:rPr b="1" i="0" lang="en-US" sz="1800" u="none" cap="none" strike="noStrike">
                <a:solidFill>
                  <a:srgbClr val="000000"/>
                </a:solidFill>
                <a:highlight>
                  <a:srgbClr val="00FFFF"/>
                </a:highlight>
                <a:latin typeface="Calibri"/>
                <a:ea typeface="Calibri"/>
                <a:cs typeface="Calibri"/>
                <a:sym typeface="Calibri"/>
              </a:rPr>
              <a:t>Result 2</a:t>
            </a:r>
            <a:r>
              <a:rPr b="0" i="0" lang="en-US" sz="1800" u="none" cap="none" strike="noStrike">
                <a:solidFill>
                  <a:srgbClr val="000000"/>
                </a:solidFill>
                <a:highlight>
                  <a:srgbClr val="00FFFF"/>
                </a:highlight>
                <a:latin typeface="Calibri"/>
                <a:ea typeface="Calibri"/>
                <a:cs typeface="Calibri"/>
                <a:sym typeface="Calibri"/>
              </a:rPr>
              <a:t>:  a. Fault on the server being out of position.</a:t>
            </a:r>
            <a:endParaRPr/>
          </a:p>
          <a:p>
            <a:pPr indent="0" lvl="0" marL="4572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highlight>
                  <a:srgbClr val="00FFFF"/>
                </a:highlight>
                <a:latin typeface="Calibri"/>
                <a:ea typeface="Calibri"/>
                <a:cs typeface="Calibri"/>
                <a:sym typeface="Calibri"/>
              </a:rPr>
              <a:t>                  </a:t>
            </a:r>
            <a:r>
              <a:rPr b="1" i="0" lang="en-US" sz="1800" u="none" cap="none" strike="noStrike">
                <a:solidFill>
                  <a:srgbClr val="FF0000"/>
                </a:solidFill>
                <a:highlight>
                  <a:srgbClr val="00FFFF"/>
                </a:highlight>
                <a:latin typeface="Calibri"/>
                <a:ea typeface="Calibri"/>
                <a:cs typeface="Calibri"/>
                <a:sym typeface="Calibri"/>
              </a:rPr>
              <a:t>b. Fault on the receiver.  Point, game, match.</a:t>
            </a:r>
            <a:endParaRPr b="1" i="0" sz="1800" u="none" cap="none" strike="noStrike">
              <a:solidFill>
                <a:srgbClr val="FF0000"/>
              </a:solidFill>
              <a:highlight>
                <a:srgbClr val="00FFFF"/>
              </a:highlight>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Action 3</a:t>
            </a:r>
            <a:r>
              <a:rPr b="0" i="0" lang="en-US" sz="1800" u="none" cap="none" strike="noStrike">
                <a:solidFill>
                  <a:srgbClr val="000000"/>
                </a:solidFill>
                <a:latin typeface="Calibri"/>
                <a:ea typeface="Calibri"/>
                <a:cs typeface="Calibri"/>
                <a:sym typeface="Calibri"/>
              </a:rPr>
              <a:t>:  The rally ends with the serving team winning the rally.  The receiver identifies that server served </a:t>
            </a:r>
            <a:endParaRPr/>
          </a:p>
          <a:p>
            <a:pPr indent="0" lvl="0" marL="4572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from the wrong position based on the called score.  </a:t>
            </a:r>
            <a:br>
              <a:rPr b="0" i="0" lang="en-US" sz="1800" u="none" cap="none" strike="noStrike">
                <a:solidFill>
                  <a:srgbClr val="000000"/>
                </a:solidFill>
                <a:latin typeface="Calibri"/>
                <a:ea typeface="Calibri"/>
                <a:cs typeface="Calibri"/>
                <a:sym typeface="Calibri"/>
              </a:rPr>
            </a:br>
            <a:r>
              <a:rPr b="1" i="0" lang="en-US" sz="1800" u="none" cap="none" strike="noStrike">
                <a:solidFill>
                  <a:srgbClr val="000000"/>
                </a:solidFill>
                <a:highlight>
                  <a:srgbClr val="00FFFF"/>
                </a:highlight>
                <a:latin typeface="Calibri"/>
                <a:ea typeface="Calibri"/>
                <a:cs typeface="Calibri"/>
                <a:sym typeface="Calibri"/>
              </a:rPr>
              <a:t>Result 3</a:t>
            </a:r>
            <a:r>
              <a:rPr b="0" i="0" lang="en-US" sz="1800" u="none" cap="none" strike="noStrike">
                <a:solidFill>
                  <a:srgbClr val="000000"/>
                </a:solidFill>
                <a:highlight>
                  <a:srgbClr val="00FFFF"/>
                </a:highlight>
                <a:latin typeface="Calibri"/>
                <a:ea typeface="Calibri"/>
                <a:cs typeface="Calibri"/>
                <a:sym typeface="Calibri"/>
              </a:rPr>
              <a:t>: a.  Fault on server being out of position.  Side out.</a:t>
            </a:r>
            <a:endParaRPr/>
          </a:p>
          <a:p>
            <a:pPr indent="0" lvl="0" marL="45720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highlight>
                  <a:srgbClr val="00FFFF"/>
                </a:highlight>
                <a:latin typeface="Calibri"/>
                <a:ea typeface="Calibri"/>
                <a:cs typeface="Calibri"/>
                <a:sym typeface="Calibri"/>
              </a:rPr>
              <a:t>                </a:t>
            </a:r>
            <a:r>
              <a:rPr b="1" i="0" lang="en-US" sz="1800" u="none" cap="none" strike="noStrike">
                <a:solidFill>
                  <a:srgbClr val="FF0000"/>
                </a:solidFill>
                <a:highlight>
                  <a:srgbClr val="00FFFF"/>
                </a:highlight>
                <a:latin typeface="Calibri"/>
                <a:ea typeface="Calibri"/>
                <a:cs typeface="Calibri"/>
                <a:sym typeface="Calibri"/>
              </a:rPr>
              <a:t>b.  Referee recognizes that based on the incorrect score call, there is a player out of position, but also    </a:t>
            </a:r>
            <a:endParaRPr/>
          </a:p>
          <a:p>
            <a:pPr indent="0" lvl="0" marL="457200" marR="0" rtl="0" algn="l">
              <a:lnSpc>
                <a:spcPct val="100000"/>
              </a:lnSpc>
              <a:spcBef>
                <a:spcPts val="0"/>
              </a:spcBef>
              <a:spcAft>
                <a:spcPts val="0"/>
              </a:spcAft>
              <a:buClr>
                <a:srgbClr val="FF0000"/>
              </a:buClr>
              <a:buSzPts val="1800"/>
              <a:buFont typeface="Calibri"/>
              <a:buNone/>
            </a:pPr>
            <a:r>
              <a:rPr b="1" i="0" lang="en-US" sz="1800" u="none" cap="none" strike="noStrike">
                <a:solidFill>
                  <a:srgbClr val="FF0000"/>
                </a:solidFill>
                <a:highlight>
                  <a:srgbClr val="00FFFF"/>
                </a:highlight>
                <a:latin typeface="Calibri"/>
                <a:ea typeface="Calibri"/>
                <a:cs typeface="Calibri"/>
                <a:sym typeface="Calibri"/>
              </a:rPr>
              <a:t>                      realizes that the server was in fact in the correct position.  The rally stands.  Point, game, match.  </a:t>
            </a:r>
            <a:endParaRPr b="1" i="0" sz="1800" u="none" cap="none" strike="noStrike">
              <a:solidFill>
                <a:srgbClr val="FF0000"/>
              </a:solidFill>
              <a:highlight>
                <a:srgbClr val="00FFFF"/>
              </a:highlight>
              <a:latin typeface="Calibri"/>
              <a:ea typeface="Calibri"/>
              <a:cs typeface="Calibri"/>
              <a:sym typeface="Calibri"/>
            </a:endParaRPr>
          </a:p>
          <a:p>
            <a:pPr indent="-241300" lvl="0" marL="342900" marR="0" rtl="0" algn="l">
              <a:lnSpc>
                <a:spcPct val="115000"/>
              </a:lnSpc>
              <a:spcBef>
                <a:spcPts val="0"/>
              </a:spcBef>
              <a:spcAft>
                <a:spcPts val="1000"/>
              </a:spcAft>
              <a:buClr>
                <a:srgbClr val="000000"/>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12"/>
          <p:cNvSpPr txBox="1"/>
          <p:nvPr/>
        </p:nvSpPr>
        <p:spPr>
          <a:xfrm>
            <a:off x="1128665" y="445595"/>
            <a:ext cx="9753600" cy="569386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Remain </a:t>
            </a:r>
            <a:r>
              <a:rPr b="0" i="0" lang="en-US" sz="3600" u="none" cap="none" strike="noStrike">
                <a:solidFill>
                  <a:srgbClr val="FF0000"/>
                </a:solidFill>
                <a:latin typeface="Calibri"/>
                <a:ea typeface="Calibri"/>
                <a:cs typeface="Calibri"/>
                <a:sym typeface="Calibri"/>
              </a:rPr>
              <a:t>calm</a:t>
            </a:r>
            <a:r>
              <a:rPr b="0" i="0" lang="en-US" sz="3600" u="none" cap="none" strike="noStrike">
                <a:solidFill>
                  <a:srgbClr val="18579B"/>
                </a:solidFill>
                <a:latin typeface="Calibri"/>
                <a:ea typeface="Calibri"/>
                <a:cs typeface="Calibri"/>
                <a:sym typeface="Calibri"/>
              </a:rPr>
              <a:t>; maintain an </a:t>
            </a:r>
            <a:r>
              <a:rPr b="0" i="0" lang="en-US" sz="3600" u="none" cap="none" strike="noStrike">
                <a:solidFill>
                  <a:srgbClr val="FF0000"/>
                </a:solidFill>
                <a:latin typeface="Calibri"/>
                <a:ea typeface="Calibri"/>
                <a:cs typeface="Calibri"/>
                <a:sym typeface="Calibri"/>
              </a:rPr>
              <a:t>open mind</a:t>
            </a:r>
            <a:r>
              <a:rPr b="0" i="0" lang="en-US" sz="3600" u="none" cap="none" strike="noStrike">
                <a:solidFill>
                  <a:srgbClr val="18579B"/>
                </a:solidFill>
                <a:latin typeface="Calibri"/>
                <a:ea typeface="Calibri"/>
                <a:cs typeface="Calibri"/>
                <a:sym typeface="Calibri"/>
              </a:rPr>
              <a:t> &amp; </a:t>
            </a:r>
            <a:r>
              <a:rPr b="0" i="0" lang="en-US" sz="3600" u="none" cap="none" strike="noStrike">
                <a:solidFill>
                  <a:srgbClr val="FF0000"/>
                </a:solidFill>
                <a:latin typeface="Calibri"/>
                <a:ea typeface="Calibri"/>
                <a:cs typeface="Calibri"/>
                <a:sym typeface="Calibri"/>
              </a:rPr>
              <a:t>benign demeanor</a:t>
            </a:r>
            <a:endParaRPr b="0" i="0" sz="3600" u="none" cap="none" strike="noStrike">
              <a:solidFill>
                <a:srgbClr val="FF0000"/>
              </a:solidFill>
              <a:latin typeface="Calibri"/>
              <a:ea typeface="Calibri"/>
              <a:cs typeface="Calibri"/>
              <a:sym typeface="Calibri"/>
            </a:endParaRPr>
          </a:p>
          <a:p>
            <a:pPr indent="-59213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Meet player(s) mid-court, </a:t>
            </a:r>
            <a:r>
              <a:rPr b="0" i="0" lang="en-US" sz="3600" u="none" cap="none" strike="noStrike">
                <a:solidFill>
                  <a:srgbClr val="FF0000"/>
                </a:solidFill>
                <a:latin typeface="Calibri"/>
                <a:ea typeface="Calibri"/>
                <a:cs typeface="Calibri"/>
                <a:sym typeface="Calibri"/>
              </a:rPr>
              <a:t>away from spectators</a:t>
            </a:r>
            <a:endParaRPr b="0" i="0" sz="3600" u="none" cap="none" strike="noStrike">
              <a:solidFill>
                <a:srgbClr val="FF0000"/>
              </a:solidFill>
              <a:latin typeface="Calibri"/>
              <a:ea typeface="Calibri"/>
              <a:cs typeface="Calibri"/>
              <a:sym typeface="Calibri"/>
            </a:endParaRPr>
          </a:p>
          <a:p>
            <a:pPr indent="-59213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Issue </a:t>
            </a:r>
            <a:r>
              <a:rPr b="0" i="0" lang="en-US" sz="3600" u="none" cap="none" strike="noStrike">
                <a:solidFill>
                  <a:srgbClr val="FF0000"/>
                </a:solidFill>
                <a:latin typeface="Calibri"/>
                <a:ea typeface="Calibri"/>
                <a:cs typeface="Calibri"/>
                <a:sym typeface="Calibri"/>
              </a:rPr>
              <a:t>verbal warning, technical warning or technical foul </a:t>
            </a:r>
            <a:r>
              <a:rPr b="1" i="1" lang="en-US" sz="3200" u="none" cap="none" strike="noStrike">
                <a:solidFill>
                  <a:srgbClr val="18579B"/>
                </a:solidFill>
                <a:latin typeface="Calibri"/>
                <a:ea typeface="Calibri"/>
                <a:cs typeface="Calibri"/>
                <a:sym typeface="Calibri"/>
              </a:rPr>
              <a:t>(Based On Severity)  </a:t>
            </a:r>
            <a:endParaRPr b="1" i="1" sz="3200" u="none" cap="none" strike="noStrike">
              <a:solidFill>
                <a:srgbClr val="000000"/>
              </a:solidFill>
              <a:latin typeface="Calibri"/>
              <a:ea typeface="Calibri"/>
              <a:cs typeface="Calibri"/>
              <a:sym typeface="Calibri"/>
            </a:endParaRPr>
          </a:p>
          <a:p>
            <a:pPr indent="-515938" lvl="0" marL="719138" marR="0" rtl="0" algn="l">
              <a:lnSpc>
                <a:spcPct val="100000"/>
              </a:lnSpc>
              <a:spcBef>
                <a:spcPts val="0"/>
              </a:spcBef>
              <a:spcAft>
                <a:spcPts val="0"/>
              </a:spcAft>
              <a:buClr>
                <a:srgbClr val="18579B"/>
              </a:buClr>
              <a:buSzPts val="3200"/>
              <a:buFont typeface="Arial"/>
              <a:buNone/>
            </a:pPr>
            <a:r>
              <a:t/>
            </a:r>
            <a:endParaRPr b="1" i="1" sz="3200" u="none" cap="none" strike="noStrike">
              <a:solidFill>
                <a:srgbClr val="000000"/>
              </a:solidFill>
              <a:latin typeface="Calibri"/>
              <a:ea typeface="Calibri"/>
              <a:cs typeface="Calibri"/>
              <a:sym typeface="Calibri"/>
            </a:endParaRPr>
          </a:p>
          <a:p>
            <a:pPr indent="-536575" lvl="1" marL="1255713" marR="0" rtl="0" algn="l">
              <a:lnSpc>
                <a:spcPct val="100000"/>
              </a:lnSpc>
              <a:spcBef>
                <a:spcPts val="0"/>
              </a:spcBef>
              <a:spcAft>
                <a:spcPts val="0"/>
              </a:spcAft>
              <a:buClr>
                <a:srgbClr val="FF0000"/>
              </a:buClr>
              <a:buSzPts val="3600"/>
              <a:buFont typeface="Courier New"/>
              <a:buChar char="o"/>
            </a:pPr>
            <a:r>
              <a:rPr b="0" i="0" lang="en-US" sz="3600" u="none" cap="none" strike="noStrike">
                <a:solidFill>
                  <a:srgbClr val="FF0000"/>
                </a:solidFill>
                <a:latin typeface="Calibri"/>
                <a:ea typeface="Calibri"/>
                <a:cs typeface="Calibri"/>
                <a:sym typeface="Calibri"/>
              </a:rPr>
              <a:t>If player(s) continues </a:t>
            </a:r>
            <a:r>
              <a:rPr b="0" i="0" lang="en-US" sz="3600" u="none" cap="none" strike="noStrike">
                <a:solidFill>
                  <a:srgbClr val="18579B"/>
                </a:solidFill>
                <a:latin typeface="Calibri"/>
                <a:ea typeface="Calibri"/>
                <a:cs typeface="Calibri"/>
                <a:sym typeface="Calibri"/>
              </a:rPr>
              <a:t>to create problems… </a:t>
            </a:r>
            <a:r>
              <a:rPr b="0" i="0" lang="en-US" sz="3600" u="none" cap="none" strike="noStrike">
                <a:solidFill>
                  <a:srgbClr val="FF0000"/>
                </a:solidFill>
                <a:latin typeface="Calibri"/>
                <a:ea typeface="Calibri"/>
                <a:cs typeface="Calibri"/>
                <a:sym typeface="Calibri"/>
              </a:rPr>
              <a:t>escalate discipline</a:t>
            </a:r>
            <a:r>
              <a:rPr b="0" i="0" lang="en-US" sz="3600" u="none" cap="none" strike="noStrike">
                <a:solidFill>
                  <a:srgbClr val="18579B"/>
                </a:solidFill>
                <a:latin typeface="Calibri"/>
                <a:ea typeface="Calibri"/>
                <a:cs typeface="Calibri"/>
                <a:sym typeface="Calibri"/>
              </a:rPr>
              <a:t>, as required.</a:t>
            </a:r>
            <a:endParaRPr b="0" i="0" sz="3600" u="none" cap="none" strike="noStrike">
              <a:solidFill>
                <a:srgbClr val="000000"/>
              </a:solidFill>
              <a:latin typeface="Calibri"/>
              <a:ea typeface="Calibri"/>
              <a:cs typeface="Calibri"/>
              <a:sym typeface="Calibri"/>
            </a:endParaRPr>
          </a:p>
        </p:txBody>
      </p:sp>
      <p:sp>
        <p:nvSpPr>
          <p:cNvPr id="1647" name="Google Shape;1647;p21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648" name="Google Shape;1648;p212"/>
          <p:cNvSpPr txBox="1"/>
          <p:nvPr/>
        </p:nvSpPr>
        <p:spPr>
          <a:xfrm>
            <a:off x="1128665" y="136733"/>
            <a:ext cx="9753600"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Player Behavior and Remedies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13"/>
          <p:cNvSpPr txBox="1"/>
          <p:nvPr/>
        </p:nvSpPr>
        <p:spPr>
          <a:xfrm>
            <a:off x="1128665" y="0"/>
            <a:ext cx="9753600" cy="107721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Player Behavior and Remedies</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pic>
        <p:nvPicPr>
          <p:cNvPr id="1654" name="Google Shape;1654;p213"/>
          <p:cNvPicPr preferRelativeResize="0"/>
          <p:nvPr/>
        </p:nvPicPr>
        <p:blipFill rotWithShape="1">
          <a:blip r:embed="rId3">
            <a:alphaModFix/>
          </a:blip>
          <a:srcRect b="0" l="0" r="0" t="0"/>
          <a:stretch/>
        </p:blipFill>
        <p:spPr>
          <a:xfrm>
            <a:off x="1028229" y="920653"/>
            <a:ext cx="10135541" cy="3626338"/>
          </a:xfrm>
          <a:prstGeom prst="rect">
            <a:avLst/>
          </a:prstGeom>
          <a:noFill/>
          <a:ln>
            <a:noFill/>
          </a:ln>
        </p:spPr>
      </p:pic>
      <p:sp>
        <p:nvSpPr>
          <p:cNvPr id="1655" name="Google Shape;1655;p213"/>
          <p:cNvSpPr txBox="1"/>
          <p:nvPr/>
        </p:nvSpPr>
        <p:spPr>
          <a:xfrm>
            <a:off x="940525" y="5014017"/>
            <a:ext cx="1013554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Calibri"/>
              <a:buNone/>
            </a:pPr>
            <a:r>
              <a:rPr b="0" i="1" lang="en-US" sz="2800" u="none" cap="none" strike="noStrike">
                <a:solidFill>
                  <a:srgbClr val="FF0000"/>
                </a:solidFill>
                <a:latin typeface="Calibri"/>
                <a:ea typeface="Calibri"/>
                <a:cs typeface="Calibri"/>
                <a:sym typeface="Calibri"/>
              </a:rPr>
              <a:t>Warnings and fouls may be called </a:t>
            </a:r>
            <a:r>
              <a:rPr b="0" i="1" lang="en-US" sz="2800" u="none" cap="none" strike="noStrike">
                <a:solidFill>
                  <a:srgbClr val="18579B"/>
                </a:solidFill>
                <a:latin typeface="Calibri"/>
                <a:ea typeface="Calibri"/>
                <a:cs typeface="Calibri"/>
                <a:sym typeface="Calibri"/>
              </a:rPr>
              <a:t>from the time the players </a:t>
            </a:r>
            <a:r>
              <a:rPr b="0" i="1" lang="en-US" sz="2800" u="none" cap="none" strike="noStrike">
                <a:solidFill>
                  <a:srgbClr val="FF0000"/>
                </a:solidFill>
                <a:latin typeface="Calibri"/>
                <a:ea typeface="Calibri"/>
                <a:cs typeface="Calibri"/>
                <a:sym typeface="Calibri"/>
              </a:rPr>
              <a:t>arrive at the court</a:t>
            </a:r>
            <a:r>
              <a:rPr b="0" i="1" lang="en-US" sz="2800" u="none" cap="none" strike="noStrike">
                <a:solidFill>
                  <a:srgbClr val="18579B"/>
                </a:solidFill>
                <a:latin typeface="Calibri"/>
                <a:ea typeface="Calibri"/>
                <a:cs typeface="Calibri"/>
                <a:sym typeface="Calibri"/>
              </a:rPr>
              <a:t> for a match until the </a:t>
            </a:r>
            <a:r>
              <a:rPr b="0" i="1" lang="en-US" sz="2800" u="none" cap="none" strike="noStrike">
                <a:solidFill>
                  <a:srgbClr val="FF0000"/>
                </a:solidFill>
                <a:latin typeface="Calibri"/>
                <a:ea typeface="Calibri"/>
                <a:cs typeface="Calibri"/>
                <a:sym typeface="Calibri"/>
              </a:rPr>
              <a:t>completion of the match.</a:t>
            </a:r>
            <a:endParaRPr/>
          </a:p>
        </p:txBody>
      </p:sp>
      <p:sp>
        <p:nvSpPr>
          <p:cNvPr id="1656" name="Google Shape;1656;p21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t/>
            </a:r>
            <a:endParaRPr b="0" i="0" sz="4000" u="none" cap="none" strike="noStrik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anchorCtr="0" anchor="t" bIns="45700" lIns="45700" spcFirstLastPara="1" rIns="45700" wrap="square" tIns="45700">
            <a:spAutoFit/>
          </a:bodyPr>
          <a:lstStyle/>
          <a:p>
            <a:pPr indent="9144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682063" y="-41434"/>
            <a:ext cx="1118109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Progressive Disciplinary Action – Appendix B</a:t>
            </a:r>
            <a:endParaRPr/>
          </a:p>
        </p:txBody>
      </p:sp>
      <p:sp>
        <p:nvSpPr>
          <p:cNvPr id="1664" name="Google Shape;1664;p21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665" name="Google Shape;1665;p214"/>
          <p:cNvPicPr preferRelativeResize="0"/>
          <p:nvPr/>
        </p:nvPicPr>
        <p:blipFill rotWithShape="1">
          <a:blip r:embed="rId3">
            <a:alphaModFix/>
          </a:blip>
          <a:srcRect b="0" l="0" r="0" t="0"/>
          <a:stretch/>
        </p:blipFill>
        <p:spPr>
          <a:xfrm>
            <a:off x="457204" y="849794"/>
            <a:ext cx="10342012" cy="5619054"/>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15"/>
          <p:cNvSpPr txBox="1"/>
          <p:nvPr/>
        </p:nvSpPr>
        <p:spPr>
          <a:xfrm>
            <a:off x="1569719" y="50237"/>
            <a:ext cx="8283438" cy="7078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t/>
            </a:r>
            <a:endParaRPr b="0" i="0" sz="4000" u="none" cap="none" strike="noStrike">
              <a:solidFill>
                <a:srgbClr val="18579B"/>
              </a:solidFill>
              <a:latin typeface="Source Sans Pro"/>
              <a:ea typeface="Source Sans Pro"/>
              <a:cs typeface="Source Sans Pro"/>
              <a:sym typeface="Source Sans Pro"/>
            </a:endParaRPr>
          </a:p>
        </p:txBody>
      </p:sp>
      <p:sp>
        <p:nvSpPr>
          <p:cNvPr id="1671" name="Google Shape;1671;p215"/>
          <p:cNvSpPr txBox="1"/>
          <p:nvPr/>
        </p:nvSpPr>
        <p:spPr>
          <a:xfrm>
            <a:off x="-440286" y="758175"/>
            <a:ext cx="8876715" cy="769441"/>
          </a:xfrm>
          <a:prstGeom prst="rect">
            <a:avLst/>
          </a:prstGeom>
          <a:noFill/>
          <a:ln>
            <a:noFill/>
          </a:ln>
        </p:spPr>
        <p:txBody>
          <a:bodyPr anchorCtr="0" anchor="t" bIns="45700" lIns="45700" spcFirstLastPara="1" rIns="45700" wrap="square" tIns="45700">
            <a:spAutoFit/>
          </a:bodyPr>
          <a:lstStyle/>
          <a:p>
            <a:pPr indent="0" lvl="1" marL="0" marR="0" rtl="0" algn="l">
              <a:lnSpc>
                <a:spcPct val="100000"/>
              </a:lnSpc>
              <a:spcBef>
                <a:spcPts val="0"/>
              </a:spcBef>
              <a:spcAft>
                <a:spcPts val="0"/>
              </a:spcAft>
              <a:buClr>
                <a:srgbClr val="18579B"/>
              </a:buClr>
              <a:buSzPts val="4400"/>
              <a:buFont typeface="Source Sans Pro"/>
              <a:buNone/>
            </a:pPr>
            <a:r>
              <a:t/>
            </a:r>
            <a:endParaRPr b="0" i="0" sz="4400" u="none" cap="none" strike="noStrike">
              <a:solidFill>
                <a:srgbClr val="000000"/>
              </a:solidFill>
              <a:latin typeface="Source Sans Pro"/>
              <a:ea typeface="Source Sans Pro"/>
              <a:cs typeface="Source Sans Pro"/>
              <a:sym typeface="Source Sans Pro"/>
            </a:endParaRPr>
          </a:p>
        </p:txBody>
      </p:sp>
      <p:sp>
        <p:nvSpPr>
          <p:cNvPr id="1672" name="Google Shape;1672;p215"/>
          <p:cNvSpPr txBox="1"/>
          <p:nvPr/>
        </p:nvSpPr>
        <p:spPr>
          <a:xfrm>
            <a:off x="1483061" y="965775"/>
            <a:ext cx="8876715" cy="5225773"/>
          </a:xfrm>
          <a:prstGeom prst="rect">
            <a:avLst/>
          </a:prstGeom>
          <a:noFill/>
          <a:ln>
            <a:noFill/>
          </a:ln>
        </p:spPr>
        <p:txBody>
          <a:bodyPr anchorCtr="0" anchor="t" bIns="45700" lIns="45700" spcFirstLastPara="1" rIns="45700" wrap="square" tIns="45700">
            <a:spAutoFit/>
          </a:bodyPr>
          <a:lstStyle/>
          <a:p>
            <a:pPr indent="9144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673" name="Google Shape;1673;p215"/>
          <p:cNvSpPr txBox="1"/>
          <p:nvPr/>
        </p:nvSpPr>
        <p:spPr>
          <a:xfrm>
            <a:off x="682063" y="-41434"/>
            <a:ext cx="1118109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Progressive Disciplinary Action – Appendix B</a:t>
            </a:r>
            <a:endParaRPr/>
          </a:p>
        </p:txBody>
      </p:sp>
      <p:sp>
        <p:nvSpPr>
          <p:cNvPr id="1674" name="Google Shape;1674;p21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675" name="Google Shape;1675;p215"/>
          <p:cNvPicPr preferRelativeResize="0"/>
          <p:nvPr/>
        </p:nvPicPr>
        <p:blipFill rotWithShape="1">
          <a:blip r:embed="rId3">
            <a:alphaModFix/>
          </a:blip>
          <a:srcRect b="0" l="0" r="0" t="0"/>
          <a:stretch/>
        </p:blipFill>
        <p:spPr>
          <a:xfrm>
            <a:off x="1483062" y="758124"/>
            <a:ext cx="7841024" cy="1129300"/>
          </a:xfrm>
          <a:prstGeom prst="rect">
            <a:avLst/>
          </a:prstGeom>
          <a:noFill/>
          <a:ln>
            <a:noFill/>
          </a:ln>
        </p:spPr>
      </p:pic>
      <p:pic>
        <p:nvPicPr>
          <p:cNvPr id="1676" name="Google Shape;1676;p215"/>
          <p:cNvPicPr preferRelativeResize="0"/>
          <p:nvPr/>
        </p:nvPicPr>
        <p:blipFill rotWithShape="1">
          <a:blip r:embed="rId4">
            <a:alphaModFix/>
          </a:blip>
          <a:srcRect b="0" l="0" r="0" t="0"/>
          <a:stretch/>
        </p:blipFill>
        <p:spPr>
          <a:xfrm>
            <a:off x="1471633" y="1872469"/>
            <a:ext cx="7852453" cy="4732327"/>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216"/>
          <p:cNvSpPr txBox="1"/>
          <p:nvPr/>
        </p:nvSpPr>
        <p:spPr>
          <a:xfrm>
            <a:off x="249382" y="0"/>
            <a:ext cx="11730181" cy="761747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Verbal Warnings</a:t>
            </a:r>
            <a:r>
              <a:rPr b="1" i="0" lang="en-US" sz="4400" u="none" cap="none" strike="noStrike">
                <a:solidFill>
                  <a:srgbClr val="18579B"/>
                </a:solidFill>
                <a:latin typeface="Calibri"/>
                <a:ea typeface="Calibri"/>
                <a:cs typeface="Calibri"/>
                <a:sym typeface="Calibri"/>
              </a:rPr>
              <a:t> </a:t>
            </a:r>
            <a:endParaRPr/>
          </a:p>
          <a:p>
            <a:pPr indent="0" lvl="0" marL="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819150" lvl="0" marL="903288" marR="0" rtl="0" algn="l">
              <a:lnSpc>
                <a:spcPct val="100000"/>
              </a:lnSpc>
              <a:spcBef>
                <a:spcPts val="600"/>
              </a:spcBef>
              <a:spcAft>
                <a:spcPts val="0"/>
              </a:spcAft>
              <a:buClr>
                <a:srgbClr val="18579B"/>
              </a:buClr>
              <a:buSzPts val="2800"/>
              <a:buFont typeface="Arial"/>
              <a:buChar char="•"/>
            </a:pPr>
            <a:r>
              <a:rPr b="0" i="1" lang="en-US" sz="2800" u="none" cap="none" strike="noStrike">
                <a:solidFill>
                  <a:srgbClr val="18579B"/>
                </a:solidFill>
                <a:latin typeface="Calibri"/>
                <a:ea typeface="Calibri"/>
                <a:cs typeface="Calibri"/>
                <a:sym typeface="Calibri"/>
              </a:rPr>
              <a:t>A Verbal Warning </a:t>
            </a:r>
            <a:r>
              <a:rPr b="0" i="1" lang="en-US" sz="2800" u="none" cap="none" strike="noStrike">
                <a:solidFill>
                  <a:srgbClr val="FF0000"/>
                </a:solidFill>
                <a:latin typeface="Calibri"/>
                <a:ea typeface="Calibri"/>
                <a:cs typeface="Calibri"/>
                <a:sym typeface="Calibri"/>
              </a:rPr>
              <a:t>(VW) </a:t>
            </a:r>
            <a:r>
              <a:rPr b="0" i="1" lang="en-US" sz="2800" u="none" cap="none" strike="noStrike">
                <a:solidFill>
                  <a:srgbClr val="18579B"/>
                </a:solidFill>
                <a:latin typeface="Calibri"/>
                <a:ea typeface="Calibri"/>
                <a:cs typeface="Calibri"/>
                <a:sym typeface="Calibri"/>
              </a:rPr>
              <a:t>is issued to prevent </a:t>
            </a:r>
            <a:r>
              <a:rPr b="0" i="1" lang="en-US" sz="2800" u="none" cap="none" strike="noStrike">
                <a:solidFill>
                  <a:srgbClr val="FF0000"/>
                </a:solidFill>
                <a:latin typeface="Calibri"/>
                <a:ea typeface="Calibri"/>
                <a:cs typeface="Calibri"/>
                <a:sym typeface="Calibri"/>
              </a:rPr>
              <a:t>any inappropriate behavior from escalating</a:t>
            </a:r>
            <a:endParaRPr/>
          </a:p>
          <a:p>
            <a:pPr indent="-819150" lvl="0" marL="903288" marR="0" rtl="0" algn="l">
              <a:lnSpc>
                <a:spcPct val="100000"/>
              </a:lnSpc>
              <a:spcBef>
                <a:spcPts val="600"/>
              </a:spcBef>
              <a:spcAft>
                <a:spcPts val="0"/>
              </a:spcAft>
              <a:buClr>
                <a:srgbClr val="FF0000"/>
              </a:buClr>
              <a:buSzPts val="2800"/>
              <a:buFont typeface="Arial"/>
              <a:buChar char="•"/>
            </a:pPr>
            <a:r>
              <a:rPr b="0" i="1" lang="en-US" sz="2800" u="none" cap="none" strike="noStrike">
                <a:solidFill>
                  <a:srgbClr val="FF0000"/>
                </a:solidFill>
                <a:latin typeface="Calibri"/>
                <a:ea typeface="Calibri"/>
                <a:cs typeface="Calibri"/>
                <a:sym typeface="Calibri"/>
              </a:rPr>
              <a:t>One verbal warning </a:t>
            </a:r>
            <a:r>
              <a:rPr b="0" i="1" lang="en-US" sz="2800" u="none" cap="none" strike="noStrike">
                <a:solidFill>
                  <a:srgbClr val="18579B"/>
                </a:solidFill>
                <a:latin typeface="Calibri"/>
                <a:ea typeface="Calibri"/>
                <a:cs typeface="Calibri"/>
                <a:sym typeface="Calibri"/>
              </a:rPr>
              <a:t>may be issued to </a:t>
            </a:r>
            <a:r>
              <a:rPr b="0" i="1" lang="en-US" sz="2800" u="none" cap="none" strike="noStrike">
                <a:solidFill>
                  <a:srgbClr val="FF0000"/>
                </a:solidFill>
                <a:latin typeface="Calibri"/>
                <a:ea typeface="Calibri"/>
                <a:cs typeface="Calibri"/>
                <a:sym typeface="Calibri"/>
              </a:rPr>
              <a:t>each team</a:t>
            </a:r>
            <a:r>
              <a:rPr b="0" i="1" lang="en-US" sz="2800" u="none" cap="none" strike="noStrike">
                <a:solidFill>
                  <a:srgbClr val="18579B"/>
                </a:solidFill>
                <a:latin typeface="Calibri"/>
                <a:ea typeface="Calibri"/>
                <a:cs typeface="Calibri"/>
                <a:sym typeface="Calibri"/>
              </a:rPr>
              <a:t> during a match.</a:t>
            </a:r>
            <a:endParaRPr/>
          </a:p>
          <a:p>
            <a:pPr indent="-819150" lvl="0" marL="903288" marR="0" rtl="0" algn="l">
              <a:lnSpc>
                <a:spcPct val="100000"/>
              </a:lnSpc>
              <a:spcBef>
                <a:spcPts val="600"/>
              </a:spcBef>
              <a:spcAft>
                <a:spcPts val="0"/>
              </a:spcAft>
              <a:buClr>
                <a:srgbClr val="18579B"/>
              </a:buClr>
              <a:buSzPts val="2800"/>
              <a:buFont typeface="Arial"/>
              <a:buChar char="•"/>
            </a:pPr>
            <a:r>
              <a:rPr b="0" i="1" lang="en-US" sz="2800" u="none" cap="none" strike="noStrike">
                <a:solidFill>
                  <a:srgbClr val="18579B"/>
                </a:solidFill>
                <a:latin typeface="Calibri"/>
                <a:ea typeface="Calibri"/>
                <a:cs typeface="Calibri"/>
                <a:sym typeface="Calibri"/>
              </a:rPr>
              <a:t>If the behavior is </a:t>
            </a:r>
            <a:r>
              <a:rPr b="0" i="1" lang="en-US" sz="2800" u="none" cap="none" strike="noStrike">
                <a:solidFill>
                  <a:srgbClr val="FF0000"/>
                </a:solidFill>
                <a:latin typeface="Calibri"/>
                <a:ea typeface="Calibri"/>
                <a:cs typeface="Calibri"/>
                <a:sym typeface="Calibri"/>
              </a:rPr>
              <a:t>severe enough</a:t>
            </a:r>
            <a:r>
              <a:rPr b="0" i="1" lang="en-US" sz="2800" u="none" cap="none" strike="noStrike">
                <a:solidFill>
                  <a:srgbClr val="18579B"/>
                </a:solidFill>
                <a:latin typeface="Calibri"/>
                <a:ea typeface="Calibri"/>
                <a:cs typeface="Calibri"/>
                <a:sym typeface="Calibri"/>
              </a:rPr>
              <a:t>, a </a:t>
            </a:r>
            <a:r>
              <a:rPr b="0" i="1" lang="en-US" sz="2800" u="none" cap="none" strike="noStrike">
                <a:solidFill>
                  <a:srgbClr val="FF0000"/>
                </a:solidFill>
                <a:latin typeface="Calibri"/>
                <a:ea typeface="Calibri"/>
                <a:cs typeface="Calibri"/>
                <a:sym typeface="Calibri"/>
              </a:rPr>
              <a:t>technical warning (TW) </a:t>
            </a:r>
            <a:r>
              <a:rPr b="0" i="1" lang="en-US" sz="2800" u="none" cap="none" strike="noStrike">
                <a:solidFill>
                  <a:srgbClr val="18579B"/>
                </a:solidFill>
                <a:latin typeface="Calibri"/>
                <a:ea typeface="Calibri"/>
                <a:cs typeface="Calibri"/>
                <a:sym typeface="Calibri"/>
              </a:rPr>
              <a:t>or </a:t>
            </a:r>
            <a:r>
              <a:rPr b="0" i="1" lang="en-US" sz="2800" u="none" cap="none" strike="noStrike">
                <a:solidFill>
                  <a:srgbClr val="FF0000"/>
                </a:solidFill>
                <a:latin typeface="Calibri"/>
                <a:ea typeface="Calibri"/>
                <a:cs typeface="Calibri"/>
                <a:sym typeface="Calibri"/>
              </a:rPr>
              <a:t>Technical Foul </a:t>
            </a:r>
            <a:r>
              <a:rPr b="0" i="1" lang="en-US" sz="2800" u="none" cap="none" strike="noStrike">
                <a:solidFill>
                  <a:srgbClr val="18579B"/>
                </a:solidFill>
                <a:latin typeface="Calibri"/>
                <a:ea typeface="Calibri"/>
                <a:cs typeface="Calibri"/>
                <a:sym typeface="Calibri"/>
              </a:rPr>
              <a:t>may be issued </a:t>
            </a:r>
            <a:r>
              <a:rPr b="0" i="1" lang="en-US" sz="2800" u="none" cap="none" strike="noStrike">
                <a:solidFill>
                  <a:srgbClr val="FF0000"/>
                </a:solidFill>
                <a:latin typeface="Calibri"/>
                <a:ea typeface="Calibri"/>
                <a:cs typeface="Calibri"/>
                <a:sym typeface="Calibri"/>
              </a:rPr>
              <a:t>prior to a verbal warning.</a:t>
            </a:r>
            <a:endParaRPr/>
          </a:p>
          <a:p>
            <a:pPr indent="-819150" lvl="0" marL="903288" marR="0" rtl="0" algn="l">
              <a:lnSpc>
                <a:spcPct val="100000"/>
              </a:lnSpc>
              <a:spcBef>
                <a:spcPts val="600"/>
              </a:spcBef>
              <a:spcAft>
                <a:spcPts val="0"/>
              </a:spcAft>
              <a:buClr>
                <a:srgbClr val="18579B"/>
              </a:buClr>
              <a:buSzPts val="2800"/>
              <a:buFont typeface="Arial"/>
              <a:buChar char="•"/>
            </a:pPr>
            <a:r>
              <a:rPr b="0" i="1" lang="en-US" sz="2800" u="none" cap="none" strike="noStrike">
                <a:solidFill>
                  <a:srgbClr val="18579B"/>
                </a:solidFill>
                <a:latin typeface="Calibri"/>
                <a:ea typeface="Calibri"/>
                <a:cs typeface="Calibri"/>
                <a:sym typeface="Calibri"/>
              </a:rPr>
              <a:t>Once a Technical Warning </a:t>
            </a:r>
            <a:r>
              <a:rPr b="0" i="1" lang="en-US" sz="2800" u="none" cap="none" strike="noStrike">
                <a:solidFill>
                  <a:srgbClr val="FF0000"/>
                </a:solidFill>
                <a:latin typeface="Calibri"/>
                <a:ea typeface="Calibri"/>
                <a:cs typeface="Calibri"/>
                <a:sym typeface="Calibri"/>
              </a:rPr>
              <a:t>(TW) </a:t>
            </a:r>
            <a:r>
              <a:rPr b="0" i="1" lang="en-US" sz="2800" u="none" cap="none" strike="noStrike">
                <a:solidFill>
                  <a:srgbClr val="18579B"/>
                </a:solidFill>
                <a:latin typeface="Calibri"/>
                <a:ea typeface="Calibri"/>
                <a:cs typeface="Calibri"/>
                <a:sym typeface="Calibri"/>
              </a:rPr>
              <a:t>or Technical Foul </a:t>
            </a:r>
            <a:r>
              <a:rPr b="0" i="1" lang="en-US" sz="2800" u="none" cap="none" strike="noStrike">
                <a:solidFill>
                  <a:srgbClr val="FF0000"/>
                </a:solidFill>
                <a:latin typeface="Calibri"/>
                <a:ea typeface="Calibri"/>
                <a:cs typeface="Calibri"/>
                <a:sym typeface="Calibri"/>
              </a:rPr>
              <a:t>(TF) </a:t>
            </a:r>
            <a:r>
              <a:rPr b="0" i="1" lang="en-US" sz="2800" u="none" cap="none" strike="noStrike">
                <a:solidFill>
                  <a:srgbClr val="18579B"/>
                </a:solidFill>
                <a:latin typeface="Calibri"/>
                <a:ea typeface="Calibri"/>
                <a:cs typeface="Calibri"/>
                <a:sym typeface="Calibri"/>
              </a:rPr>
              <a:t>has </a:t>
            </a:r>
            <a:r>
              <a:rPr b="0" i="1" lang="en-US" sz="2800" u="none" cap="none" strike="noStrike">
                <a:solidFill>
                  <a:srgbClr val="FF0000"/>
                </a:solidFill>
                <a:latin typeface="Calibri"/>
                <a:ea typeface="Calibri"/>
                <a:cs typeface="Calibri"/>
                <a:sym typeface="Calibri"/>
              </a:rPr>
              <a:t>been issued </a:t>
            </a:r>
            <a:r>
              <a:rPr b="0" i="1" lang="en-US" sz="2800" u="none" cap="none" strike="noStrike">
                <a:solidFill>
                  <a:srgbClr val="18579B"/>
                </a:solidFill>
                <a:latin typeface="Calibri"/>
                <a:ea typeface="Calibri"/>
                <a:cs typeface="Calibri"/>
                <a:sym typeface="Calibri"/>
              </a:rPr>
              <a:t>to a team, a </a:t>
            </a:r>
            <a:r>
              <a:rPr b="0" i="1" lang="en-US" sz="2800" u="none" cap="none" strike="noStrike">
                <a:solidFill>
                  <a:srgbClr val="FF0000"/>
                </a:solidFill>
                <a:latin typeface="Calibri"/>
                <a:ea typeface="Calibri"/>
                <a:cs typeface="Calibri"/>
                <a:sym typeface="Calibri"/>
              </a:rPr>
              <a:t>verbal warning </a:t>
            </a:r>
            <a:r>
              <a:rPr b="0" i="1" lang="en-US" sz="2800" u="none" cap="none" strike="noStrike">
                <a:solidFill>
                  <a:srgbClr val="18579B"/>
                </a:solidFill>
                <a:latin typeface="Calibri"/>
                <a:ea typeface="Calibri"/>
                <a:cs typeface="Calibri"/>
                <a:sym typeface="Calibri"/>
              </a:rPr>
              <a:t>to that team is </a:t>
            </a:r>
            <a:r>
              <a:rPr b="0" i="1" lang="en-US" sz="2800" u="none" cap="none" strike="noStrike">
                <a:solidFill>
                  <a:srgbClr val="FF0000"/>
                </a:solidFill>
                <a:latin typeface="Calibri"/>
                <a:ea typeface="Calibri"/>
                <a:cs typeface="Calibri"/>
                <a:sym typeface="Calibri"/>
              </a:rPr>
              <a:t>no longer available.</a:t>
            </a:r>
            <a:endParaRPr/>
          </a:p>
          <a:p>
            <a:pPr indent="-819150" lvl="0" marL="903288" marR="0" rtl="0" algn="l">
              <a:lnSpc>
                <a:spcPct val="100000"/>
              </a:lnSpc>
              <a:spcBef>
                <a:spcPts val="60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 </a:t>
            </a:r>
            <a:r>
              <a:rPr b="0" i="1" lang="en-US" sz="2800" u="none" cap="none" strike="noStrike">
                <a:solidFill>
                  <a:srgbClr val="18579B"/>
                </a:solidFill>
                <a:latin typeface="Calibri"/>
                <a:ea typeface="Calibri"/>
                <a:cs typeface="Calibri"/>
                <a:sym typeface="Calibri"/>
              </a:rPr>
              <a:t>verbal warning</a:t>
            </a:r>
            <a:r>
              <a:rPr b="0" i="0" lang="en-US" sz="2800" u="none" cap="none" strike="noStrike">
                <a:solidFill>
                  <a:srgbClr val="18579B"/>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typically </a:t>
            </a:r>
            <a:r>
              <a:rPr b="0" i="0" lang="en-US" sz="2800" u="none" cap="none" strike="noStrike">
                <a:solidFill>
                  <a:srgbClr val="18579B"/>
                </a:solidFill>
                <a:latin typeface="Calibri"/>
                <a:ea typeface="Calibri"/>
                <a:cs typeface="Calibri"/>
                <a:sym typeface="Calibri"/>
              </a:rPr>
              <a:t>precedes a </a:t>
            </a:r>
            <a:r>
              <a:rPr b="0" i="1" lang="en-US" sz="2800" u="none" cap="none" strike="noStrike">
                <a:solidFill>
                  <a:srgbClr val="18579B"/>
                </a:solidFill>
                <a:latin typeface="Calibri"/>
                <a:ea typeface="Calibri"/>
                <a:cs typeface="Calibri"/>
                <a:sym typeface="Calibri"/>
              </a:rPr>
              <a:t>technical warning (TW)</a:t>
            </a:r>
            <a:endParaRPr/>
          </a:p>
          <a:p>
            <a:pPr indent="-819150" lvl="0" marL="903288" marR="0" rtl="0" algn="l">
              <a:lnSpc>
                <a:spcPct val="100000"/>
              </a:lnSpc>
              <a:spcBef>
                <a:spcPts val="600"/>
              </a:spcBef>
              <a:spcAft>
                <a:spcPts val="0"/>
              </a:spcAft>
              <a:buClr>
                <a:srgbClr val="18579B"/>
              </a:buClr>
              <a:buSzPts val="2800"/>
              <a:buFont typeface="Arial"/>
              <a:buChar char="•"/>
            </a:pPr>
            <a:r>
              <a:rPr b="0" i="1" lang="en-US" sz="2800" u="none" cap="none" strike="noStrike">
                <a:solidFill>
                  <a:srgbClr val="18579B"/>
                </a:solidFill>
                <a:latin typeface="Calibri"/>
                <a:ea typeface="Calibri"/>
                <a:cs typeface="Calibri"/>
                <a:sym typeface="Calibri"/>
              </a:rPr>
              <a:t>A verbal warning </a:t>
            </a:r>
            <a:r>
              <a:rPr b="0" i="1" lang="en-US" sz="2800" u="none" cap="none" strike="noStrike">
                <a:solidFill>
                  <a:srgbClr val="FF0000"/>
                </a:solidFill>
                <a:latin typeface="Calibri"/>
                <a:ea typeface="Calibri"/>
                <a:cs typeface="Calibri"/>
                <a:sym typeface="Calibri"/>
              </a:rPr>
              <a:t>does not result in any penalty.  </a:t>
            </a:r>
            <a:endParaRPr/>
          </a:p>
          <a:p>
            <a:pPr indent="-819150" lvl="0" marL="903288" marR="0" rtl="0" algn="l">
              <a:lnSpc>
                <a:spcPct val="100000"/>
              </a:lnSpc>
              <a:spcBef>
                <a:spcPts val="600"/>
              </a:spcBef>
              <a:spcAft>
                <a:spcPts val="0"/>
              </a:spcAft>
              <a:buClr>
                <a:srgbClr val="FF0000"/>
              </a:buClr>
              <a:buSzPts val="2800"/>
              <a:buFont typeface="Arial"/>
              <a:buChar char="•"/>
            </a:pPr>
            <a:r>
              <a:rPr b="0" i="1" lang="en-US" sz="2800" u="none" cap="none" strike="noStrike">
                <a:solidFill>
                  <a:srgbClr val="FF0000"/>
                </a:solidFill>
                <a:latin typeface="Calibri"/>
                <a:ea typeface="Calibri"/>
                <a:cs typeface="Calibri"/>
                <a:sym typeface="Calibri"/>
              </a:rPr>
              <a:t>Note VW </a:t>
            </a:r>
            <a:r>
              <a:rPr b="0" i="1" lang="en-US" sz="2800" u="none" cap="none" strike="noStrike">
                <a:solidFill>
                  <a:srgbClr val="18579B"/>
                </a:solidFill>
                <a:latin typeface="Calibri"/>
                <a:ea typeface="Calibri"/>
                <a:cs typeface="Calibri"/>
                <a:sym typeface="Calibri"/>
              </a:rPr>
              <a:t>on the </a:t>
            </a:r>
            <a:r>
              <a:rPr b="0" i="1" lang="en-US" sz="2800" u="none" cap="none" strike="noStrike">
                <a:solidFill>
                  <a:srgbClr val="FF0000"/>
                </a:solidFill>
                <a:latin typeface="Calibri"/>
                <a:ea typeface="Calibri"/>
                <a:cs typeface="Calibri"/>
                <a:sym typeface="Calibri"/>
              </a:rPr>
              <a:t>front of the scoresheet </a:t>
            </a:r>
            <a:r>
              <a:rPr b="0" i="1" lang="en-US" sz="2800" u="none" cap="none" strike="noStrike">
                <a:solidFill>
                  <a:srgbClr val="18579B"/>
                </a:solidFill>
                <a:latin typeface="Calibri"/>
                <a:ea typeface="Calibri"/>
                <a:cs typeface="Calibri"/>
                <a:sym typeface="Calibri"/>
              </a:rPr>
              <a:t>and annotate on the </a:t>
            </a:r>
            <a:r>
              <a:rPr b="0" i="1" lang="en-US" sz="2800" u="none" cap="none" strike="noStrike">
                <a:solidFill>
                  <a:srgbClr val="FF0000"/>
                </a:solidFill>
                <a:latin typeface="Calibri"/>
                <a:ea typeface="Calibri"/>
                <a:cs typeface="Calibri"/>
                <a:sym typeface="Calibri"/>
              </a:rPr>
              <a:t>back of the scoresheet </a:t>
            </a:r>
            <a:r>
              <a:rPr b="0" i="1" lang="en-US" sz="2800" u="none" cap="none" strike="noStrike">
                <a:solidFill>
                  <a:srgbClr val="18579B"/>
                </a:solidFill>
                <a:latin typeface="Calibri"/>
                <a:ea typeface="Calibri"/>
                <a:cs typeface="Calibri"/>
                <a:sym typeface="Calibri"/>
              </a:rPr>
              <a:t>(similar as for a TW or TF) </a:t>
            </a:r>
            <a:endParaRPr/>
          </a:p>
          <a:p>
            <a:pPr indent="-641350" lvl="0" marL="903288" marR="0" rtl="0" algn="l">
              <a:lnSpc>
                <a:spcPct val="100000"/>
              </a:lnSpc>
              <a:spcBef>
                <a:spcPts val="0"/>
              </a:spcBef>
              <a:spcAft>
                <a:spcPts val="0"/>
              </a:spcAft>
              <a:buClr>
                <a:srgbClr val="18579B"/>
              </a:buClr>
              <a:buSzPts val="2800"/>
              <a:buFont typeface="Arial"/>
              <a:buNone/>
            </a:pPr>
            <a:r>
              <a:t/>
            </a:r>
            <a:endParaRPr b="0" i="1" sz="2800" u="none" cap="none" strike="noStrike">
              <a:solidFill>
                <a:srgbClr val="000000"/>
              </a:solidFill>
              <a:latin typeface="Calibri"/>
              <a:ea typeface="Calibri"/>
              <a:cs typeface="Calibri"/>
              <a:sym typeface="Calibri"/>
            </a:endParaRPr>
          </a:p>
          <a:p>
            <a:pPr indent="-641350" lvl="0" marL="903288" marR="0" rtl="0" algn="l">
              <a:lnSpc>
                <a:spcPct val="100000"/>
              </a:lnSpc>
              <a:spcBef>
                <a:spcPts val="0"/>
              </a:spcBef>
              <a:spcAft>
                <a:spcPts val="0"/>
              </a:spcAft>
              <a:buClr>
                <a:srgbClr val="18579B"/>
              </a:buClr>
              <a:buSzPts val="2800"/>
              <a:buFont typeface="Arial"/>
              <a:buNone/>
            </a:pPr>
            <a:r>
              <a:t/>
            </a:r>
            <a:endParaRPr b="0" i="0" sz="28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682" name="Google Shape;1682;p21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217"/>
          <p:cNvSpPr txBox="1"/>
          <p:nvPr/>
        </p:nvSpPr>
        <p:spPr>
          <a:xfrm>
            <a:off x="773855" y="80998"/>
            <a:ext cx="10464800" cy="24929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Recording Verbal Warnings</a:t>
            </a:r>
            <a:endParaRPr b="1" i="1" sz="4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84138" marR="0" rtl="0" algn="l">
              <a:lnSpc>
                <a:spcPct val="100000"/>
              </a:lnSpc>
              <a:spcBef>
                <a:spcPts val="0"/>
              </a:spcBef>
              <a:spcAft>
                <a:spcPts val="0"/>
              </a:spcAft>
              <a:buClr>
                <a:srgbClr val="18579B"/>
              </a:buClr>
              <a:buSzPts val="3600"/>
              <a:buFont typeface="Source Sans Pro"/>
              <a:buNone/>
            </a:pPr>
            <a:r>
              <a:t/>
            </a:r>
            <a:endParaRPr b="0" i="1" sz="3600" u="none" cap="none" strike="noStrike">
              <a:solidFill>
                <a:srgbClr val="000000"/>
              </a:solidFill>
              <a:latin typeface="Calibri"/>
              <a:ea typeface="Calibri"/>
              <a:cs typeface="Calibri"/>
              <a:sym typeface="Calibri"/>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b="0" l="0" r="0" t="0"/>
          <a:stretch/>
        </p:blipFill>
        <p:spPr>
          <a:xfrm>
            <a:off x="1698484" y="1052964"/>
            <a:ext cx="8621174" cy="5724038"/>
          </a:xfrm>
          <a:prstGeom prst="rect">
            <a:avLst/>
          </a:prstGeom>
          <a:noFill/>
          <a:ln>
            <a:noFill/>
          </a:ln>
        </p:spPr>
      </p:pic>
      <p:sp>
        <p:nvSpPr>
          <p:cNvPr id="1689" name="Google Shape;1689;p21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18"/>
          <p:cNvSpPr txBox="1"/>
          <p:nvPr/>
        </p:nvSpPr>
        <p:spPr>
          <a:xfrm>
            <a:off x="773855" y="183499"/>
            <a:ext cx="10464800" cy="69249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Technical Warnings</a:t>
            </a:r>
            <a:r>
              <a:rPr b="1" i="0" lang="en-US" sz="4400" u="none" cap="none" strike="noStrike">
                <a:solidFill>
                  <a:srgbClr val="18579B"/>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Technical warnings (TW) are to be </a:t>
            </a:r>
            <a:r>
              <a:rPr b="0" i="0" lang="en-US" sz="3600" u="none" cap="none" strike="noStrike">
                <a:solidFill>
                  <a:srgbClr val="FF0000"/>
                </a:solidFill>
                <a:latin typeface="Calibri"/>
                <a:ea typeface="Calibri"/>
                <a:cs typeface="Calibri"/>
                <a:sym typeface="Calibri"/>
              </a:rPr>
              <a:t>assessed after the rally is over.</a:t>
            </a:r>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 </a:t>
            </a:r>
            <a:r>
              <a:rPr b="0" i="1" lang="en-US" sz="3600" u="none" cap="none" strike="noStrike">
                <a:solidFill>
                  <a:srgbClr val="18579B"/>
                </a:solidFill>
                <a:latin typeface="Calibri"/>
                <a:ea typeface="Calibri"/>
                <a:cs typeface="Calibri"/>
                <a:sym typeface="Calibri"/>
              </a:rPr>
              <a:t>technical warning (TW)</a:t>
            </a: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typically</a:t>
            </a:r>
            <a:r>
              <a:rPr b="0" i="0" lang="en-US" sz="3600" u="none" cap="none" strike="noStrike">
                <a:solidFill>
                  <a:srgbClr val="18579B"/>
                </a:solidFill>
                <a:latin typeface="Calibri"/>
                <a:ea typeface="Calibri"/>
                <a:cs typeface="Calibri"/>
                <a:sym typeface="Calibri"/>
              </a:rPr>
              <a:t> precedes a </a:t>
            </a:r>
            <a:r>
              <a:rPr b="0" i="1" lang="en-US" sz="3600" u="none" cap="none" strike="noStrike">
                <a:solidFill>
                  <a:srgbClr val="18579B"/>
                </a:solidFill>
                <a:latin typeface="Calibri"/>
                <a:ea typeface="Calibri"/>
                <a:cs typeface="Calibri"/>
                <a:sym typeface="Calibri"/>
              </a:rPr>
              <a:t>technical foul (TF)</a:t>
            </a:r>
            <a:endParaRPr b="0" i="1" sz="3600" u="none" cap="none" strike="noStrike">
              <a:solidFill>
                <a:srgbClr val="000000"/>
              </a:solidFill>
              <a:latin typeface="Calibri"/>
              <a:ea typeface="Calibri"/>
              <a:cs typeface="Calibri"/>
              <a:sym typeface="Calibri"/>
            </a:endParaRPr>
          </a:p>
          <a:p>
            <a:pPr indent="-692150" lvl="0" marL="90328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 second technical warning in a match </a:t>
            </a:r>
            <a:r>
              <a:rPr b="0" i="0" lang="en-US" sz="3600" u="none" cap="none" strike="noStrike">
                <a:solidFill>
                  <a:srgbClr val="FF0000"/>
                </a:solidFill>
                <a:latin typeface="Calibri"/>
                <a:ea typeface="Calibri"/>
                <a:cs typeface="Calibri"/>
                <a:sym typeface="Calibri"/>
              </a:rPr>
              <a:t>(by either partner for any reason) </a:t>
            </a:r>
            <a:r>
              <a:rPr b="0" i="0" lang="en-US" sz="3600" u="none" cap="none" strike="noStrike">
                <a:solidFill>
                  <a:srgbClr val="18579B"/>
                </a:solidFill>
                <a:latin typeface="Calibri"/>
                <a:ea typeface="Calibri"/>
                <a:cs typeface="Calibri"/>
                <a:sym typeface="Calibri"/>
              </a:rPr>
              <a:t>warrants a TF                 							TW+TW = TF </a:t>
            </a:r>
            <a:endParaRPr/>
          </a:p>
          <a:p>
            <a:pPr indent="0" lvl="0"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1  +  1   = 2 Strikes</a:t>
            </a:r>
            <a:endParaRPr/>
          </a:p>
          <a:p>
            <a:pPr indent="-285750" lvl="0" marL="28575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695" name="Google Shape;1695;p21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19"/>
          <p:cNvSpPr txBox="1"/>
          <p:nvPr/>
        </p:nvSpPr>
        <p:spPr>
          <a:xfrm>
            <a:off x="574767" y="304800"/>
            <a:ext cx="11312434" cy="470898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Technical Warnings</a:t>
            </a:r>
            <a:r>
              <a:rPr b="1" i="0" lang="en-US" sz="4400" u="none" cap="none" strike="noStrike">
                <a:solidFill>
                  <a:srgbClr val="18579B"/>
                </a:solidFill>
                <a:latin typeface="Calibri"/>
                <a:ea typeface="Calibri"/>
                <a:cs typeface="Calibri"/>
                <a:sym typeface="Calibri"/>
              </a:rPr>
              <a:t> </a:t>
            </a:r>
            <a:r>
              <a:rPr b="1" i="0" lang="en-US" sz="2800" u="none" cap="none" strike="noStrike">
                <a:solidFill>
                  <a:srgbClr val="18579B"/>
                </a:solidFill>
                <a:latin typeface="Calibri"/>
                <a:ea typeface="Calibri"/>
                <a:cs typeface="Calibri"/>
                <a:sym typeface="Calibri"/>
              </a:rPr>
              <a:t>(cont’d)</a:t>
            </a:r>
            <a:endParaRPr b="1" i="0" sz="2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800"/>
              <a:buFont typeface="Source Sans Pro"/>
              <a:buNone/>
            </a:pPr>
            <a:r>
              <a:t/>
            </a:r>
            <a:endParaRPr b="1"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After technical warning is issued, </a:t>
            </a:r>
            <a:r>
              <a:rPr b="0" i="0" lang="en-US" sz="3600" u="none" cap="none" strike="noStrike">
                <a:solidFill>
                  <a:srgbClr val="FF0000"/>
                </a:solidFill>
                <a:latin typeface="Calibri"/>
                <a:ea typeface="Calibri"/>
                <a:cs typeface="Calibri"/>
                <a:sym typeface="Calibri"/>
              </a:rPr>
              <a:t>on the scoresheet</a:t>
            </a:r>
            <a:r>
              <a:rPr b="0" i="0" lang="en-US" sz="3600" u="none" cap="none" strike="noStrike">
                <a:solidFill>
                  <a:srgbClr val="18579B"/>
                </a:solidFill>
                <a:latin typeface="Calibri"/>
                <a:ea typeface="Calibri"/>
                <a:cs typeface="Calibri"/>
                <a:sym typeface="Calibri"/>
              </a:rPr>
              <a:t>:</a:t>
            </a:r>
            <a:endParaRPr b="0" i="0" sz="3600" u="none" cap="none" strike="noStrike">
              <a:solidFill>
                <a:srgbClr val="000000"/>
              </a:solidFill>
              <a:latin typeface="Calibri"/>
              <a:ea typeface="Calibri"/>
              <a:cs typeface="Calibri"/>
              <a:sym typeface="Calibri"/>
            </a:endParaRPr>
          </a:p>
          <a:p>
            <a:pPr indent="-423862" lvl="2" marL="2159000" marR="0" rtl="0" algn="l">
              <a:lnSpc>
                <a:spcPct val="100000"/>
              </a:lnSpc>
              <a:spcBef>
                <a:spcPts val="0"/>
              </a:spcBef>
              <a:spcAft>
                <a:spcPts val="0"/>
              </a:spcAft>
              <a:buClr>
                <a:srgbClr val="18579B"/>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550862" lvl="2" marL="2159000" marR="0" rtl="0" algn="l">
              <a:lnSpc>
                <a:spcPct val="100000"/>
              </a:lnSpc>
              <a:spcBef>
                <a:spcPts val="0"/>
              </a:spcBef>
              <a:spcAft>
                <a:spcPts val="0"/>
              </a:spcAft>
              <a:buClr>
                <a:srgbClr val="18579B"/>
              </a:buClr>
              <a:buSzPts val="3600"/>
              <a:buFont typeface="Noto Sans Symbols"/>
              <a:buChar char="▪"/>
            </a:pPr>
            <a:r>
              <a:rPr b="0" i="0" lang="en-US" sz="3600" u="none" cap="none" strike="noStrike">
                <a:solidFill>
                  <a:srgbClr val="18579B"/>
                </a:solidFill>
                <a:latin typeface="Calibri"/>
                <a:ea typeface="Calibri"/>
                <a:cs typeface="Calibri"/>
                <a:sym typeface="Calibri"/>
              </a:rPr>
              <a:t>Place a </a:t>
            </a:r>
            <a:r>
              <a:rPr b="0" i="0" lang="en-US" sz="3600" u="none" cap="none" strike="noStrike">
                <a:solidFill>
                  <a:srgbClr val="FF0000"/>
                </a:solidFill>
                <a:latin typeface="Calibri"/>
                <a:ea typeface="Calibri"/>
                <a:cs typeface="Calibri"/>
                <a:sym typeface="Calibri"/>
              </a:rPr>
              <a:t>“TW” </a:t>
            </a:r>
            <a:r>
              <a:rPr b="0" i="0" lang="en-US" sz="3600" u="none" cap="none" strike="noStrike">
                <a:solidFill>
                  <a:srgbClr val="18579B"/>
                </a:solidFill>
                <a:latin typeface="Calibri"/>
                <a:ea typeface="Calibri"/>
                <a:cs typeface="Calibri"/>
                <a:sym typeface="Calibri"/>
              </a:rPr>
              <a:t>in the TW/TF box next to the T/O boxes.</a:t>
            </a:r>
            <a:r>
              <a:rPr b="0" i="0" lang="en-US" sz="2000" u="none" cap="none" strike="noStrike">
                <a:solidFill>
                  <a:srgbClr val="18579B"/>
                </a:solidFill>
                <a:latin typeface="Calibri"/>
                <a:ea typeface="Calibri"/>
                <a:cs typeface="Calibri"/>
                <a:sym typeface="Calibri"/>
              </a:rPr>
              <a:t>  </a:t>
            </a:r>
            <a:endParaRPr/>
          </a:p>
          <a:p>
            <a:pPr indent="-592138" lvl="2" marL="719138" marR="0" rtl="0" algn="l">
              <a:lnSpc>
                <a:spcPct val="100000"/>
              </a:lnSpc>
              <a:spcBef>
                <a:spcPts val="0"/>
              </a:spcBef>
              <a:spcAft>
                <a:spcPts val="0"/>
              </a:spcAft>
              <a:buClr>
                <a:srgbClr val="18579B"/>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635000" lvl="2" marL="2243138" marR="0" rtl="0" algn="l">
              <a:lnSpc>
                <a:spcPct val="100000"/>
              </a:lnSpc>
              <a:spcBef>
                <a:spcPts val="0"/>
              </a:spcBef>
              <a:spcAft>
                <a:spcPts val="0"/>
              </a:spcAft>
              <a:buClr>
                <a:srgbClr val="18579B"/>
              </a:buClr>
              <a:buSzPts val="3600"/>
              <a:buFont typeface="Noto Sans Symbols"/>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Record details </a:t>
            </a:r>
            <a:r>
              <a:rPr b="0" i="0" lang="en-US" sz="3600" u="none" cap="none" strike="noStrike">
                <a:solidFill>
                  <a:srgbClr val="18579B"/>
                </a:solidFill>
                <a:latin typeface="Calibri"/>
                <a:ea typeface="Calibri"/>
                <a:cs typeface="Calibri"/>
                <a:sym typeface="Calibri"/>
              </a:rPr>
              <a:t>on back of scoresheet </a:t>
            </a:r>
            <a:endParaRPr b="0" i="0" sz="3600" u="none" cap="none" strike="noStrike">
              <a:solidFill>
                <a:srgbClr val="000000"/>
              </a:solidFill>
              <a:latin typeface="Calibri"/>
              <a:ea typeface="Calibri"/>
              <a:cs typeface="Calibri"/>
              <a:sym typeface="Calibri"/>
            </a:endParaRPr>
          </a:p>
          <a:p>
            <a:pPr indent="0" lvl="2" marL="1608138" marR="0" rtl="0" algn="l">
              <a:lnSpc>
                <a:spcPct val="100000"/>
              </a:lnSpc>
              <a:spcBef>
                <a:spcPts val="0"/>
              </a:spcBef>
              <a:spcAft>
                <a:spcPts val="0"/>
              </a:spcAft>
              <a:buClr>
                <a:srgbClr val="FF0000"/>
              </a:buClr>
              <a:buSzPts val="2400"/>
              <a:buFont typeface="Calibri"/>
              <a:buNone/>
            </a:pPr>
            <a:r>
              <a:rPr b="0" i="0" lang="en-US" sz="2400" u="none" cap="none" strike="noStrike">
                <a:solidFill>
                  <a:srgbClr val="FF0000"/>
                </a:solidFill>
                <a:latin typeface="Calibri"/>
                <a:ea typeface="Calibri"/>
                <a:cs typeface="Calibri"/>
                <a:sym typeface="Calibri"/>
              </a:rPr>
              <a:t>				(Do Not Remove Server Clip)</a:t>
            </a:r>
            <a:endParaRPr b="0" i="0" sz="2400" u="none" cap="none" strike="noStrike">
              <a:solidFill>
                <a:srgbClr val="FF0000"/>
              </a:solidFill>
              <a:latin typeface="Calibri"/>
              <a:ea typeface="Calibri"/>
              <a:cs typeface="Calibri"/>
              <a:sym typeface="Calibri"/>
            </a:endParaRPr>
          </a:p>
        </p:txBody>
      </p:sp>
      <p:sp>
        <p:nvSpPr>
          <p:cNvPr id="1701" name="Google Shape;1701;p21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99" name="Google Shape;199;p22"/>
          <p:cNvSpPr txBox="1"/>
          <p:nvPr/>
        </p:nvSpPr>
        <p:spPr>
          <a:xfrm>
            <a:off x="863125" y="300697"/>
            <a:ext cx="10375529" cy="6017032"/>
          </a:xfrm>
          <a:prstGeom prst="rect">
            <a:avLst/>
          </a:prstGeom>
          <a:noFill/>
          <a:ln>
            <a:noFill/>
          </a:ln>
        </p:spPr>
        <p:txBody>
          <a:bodyPr anchorCtr="0" anchor="t" bIns="45700" lIns="91425" spcFirstLastPara="1" rIns="91425" wrap="square" tIns="45700">
            <a:spAutoFit/>
          </a:bodyPr>
          <a:lstStyle/>
          <a:p>
            <a:pPr indent="-3175" lvl="0" marL="3175"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Key 2023 Key Rules Changes</a:t>
            </a:r>
            <a:endParaRPr/>
          </a:p>
          <a:p>
            <a:pPr indent="-3175" lvl="0" marL="3175" marR="0" rtl="0" algn="ctr">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457200" marR="0" rtl="0" algn="l">
              <a:lnSpc>
                <a:spcPct val="100000"/>
              </a:lnSpc>
              <a:spcBef>
                <a:spcPts val="563"/>
              </a:spcBef>
              <a:spcAft>
                <a:spcPts val="0"/>
              </a:spcAft>
              <a:buClr>
                <a:srgbClr val="18579B"/>
              </a:buClr>
              <a:buSzPts val="2800"/>
              <a:buFont typeface="Calibri"/>
              <a:buNone/>
            </a:pPr>
            <a:r>
              <a:rPr b="1" i="0" lang="en-US" sz="2800" u="none" cap="none" strike="noStrike">
                <a:solidFill>
                  <a:srgbClr val="18579B"/>
                </a:solidFill>
                <a:latin typeface="Calibri"/>
                <a:ea typeface="Calibri"/>
                <a:cs typeface="Calibri"/>
                <a:sym typeface="Calibri"/>
              </a:rPr>
              <a:t>Equipment Time-Out </a:t>
            </a:r>
            <a:r>
              <a:rPr b="0" i="0" lang="en-US" sz="2400" u="none" cap="none" strike="noStrike">
                <a:solidFill>
                  <a:srgbClr val="18579B"/>
                </a:solidFill>
                <a:latin typeface="Calibri"/>
                <a:ea typeface="Calibri"/>
                <a:cs typeface="Calibri"/>
                <a:sym typeface="Calibri"/>
              </a:rPr>
              <a:t>(10.D)</a:t>
            </a:r>
            <a:endParaRPr b="0" i="0" sz="2400" u="none" cap="none" strike="noStrike">
              <a:solidFill>
                <a:srgbClr val="18579B"/>
              </a:solidFill>
              <a:latin typeface="Calibri"/>
              <a:ea typeface="Calibri"/>
              <a:cs typeface="Calibri"/>
              <a:sym typeface="Calibri"/>
            </a:endParaRPr>
          </a:p>
          <a:p>
            <a:pPr indent="0" lvl="0" marL="457200" marR="0" rtl="0" algn="l">
              <a:lnSpc>
                <a:spcPct val="100000"/>
              </a:lnSpc>
              <a:spcBef>
                <a:spcPts val="563"/>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457200" lvl="1" marL="4905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An equipment time-out can be taken without a player needing to use a  </a:t>
            </a:r>
            <a:endParaRPr/>
          </a:p>
          <a:p>
            <a:pPr indent="0" lvl="1" marL="33338" marR="0" rtl="0" algn="l">
              <a:lnSpc>
                <a:spcPct val="100000"/>
              </a:lnSpc>
              <a:spcBef>
                <a:spcPts val="600"/>
              </a:spcBef>
              <a:spcAft>
                <a:spcPts val="0"/>
              </a:spcAft>
              <a:buClr>
                <a:srgbClr val="18579B"/>
              </a:buClr>
              <a:buSzPts val="2400"/>
              <a:buFont typeface="Calibri"/>
              <a:buNone/>
            </a:pPr>
            <a:r>
              <a:rPr b="0" i="0" lang="en-US" sz="2400" u="none" cap="none" strike="noStrike">
                <a:solidFill>
                  <a:srgbClr val="18579B"/>
                </a:solidFill>
                <a:latin typeface="Calibri"/>
                <a:ea typeface="Calibri"/>
                <a:cs typeface="Calibri"/>
                <a:sym typeface="Calibri"/>
              </a:rPr>
              <a:t>      regular time-out and the time permitted can be of “a reasonable duration”. </a:t>
            </a:r>
            <a:endParaRPr/>
          </a:p>
          <a:p>
            <a:pPr indent="0" lvl="1" marL="33338" marR="0" rtl="0" algn="l">
              <a:lnSpc>
                <a:spcPct val="100000"/>
              </a:lnSpc>
              <a:spcBef>
                <a:spcPts val="600"/>
              </a:spcBef>
              <a:spcAft>
                <a:spcPts val="0"/>
              </a:spcAft>
              <a:buClr>
                <a:srgbClr val="000000"/>
              </a:buClr>
              <a:buSzPts val="800"/>
              <a:buFont typeface="Source Sans Pro"/>
              <a:buNone/>
            </a:pPr>
            <a:r>
              <a:t/>
            </a:r>
            <a:endParaRPr b="0" i="0" sz="800" u="none" cap="none" strike="noStrike">
              <a:solidFill>
                <a:srgbClr val="18579B"/>
              </a:solidFill>
              <a:latin typeface="Arial"/>
              <a:ea typeface="Arial"/>
              <a:cs typeface="Arial"/>
              <a:sym typeface="Arial"/>
            </a:endParaRPr>
          </a:p>
          <a:p>
            <a:pPr indent="0" lvl="0" marL="84138" marR="0" rtl="0" algn="l">
              <a:lnSpc>
                <a:spcPct val="100000"/>
              </a:lnSpc>
              <a:spcBef>
                <a:spcPts val="600"/>
              </a:spcBef>
              <a:spcAft>
                <a:spcPts val="0"/>
              </a:spcAft>
              <a:buClr>
                <a:srgbClr val="18579B"/>
              </a:buClr>
              <a:buSzPts val="2800"/>
              <a:buFont typeface="Calibri"/>
              <a:buNone/>
            </a:pPr>
            <a:r>
              <a:rPr b="1" i="0" lang="en-US" sz="2800" u="none" cap="none" strike="noStrike">
                <a:solidFill>
                  <a:srgbClr val="18579B"/>
                </a:solidFill>
                <a:latin typeface="Calibri"/>
                <a:ea typeface="Calibri"/>
                <a:cs typeface="Calibri"/>
                <a:sym typeface="Calibri"/>
              </a:rPr>
              <a:t>    Apparel</a:t>
            </a:r>
            <a:r>
              <a:rPr b="0" i="0" lang="en-US" sz="2800" u="none" cap="none" strike="noStrike">
                <a:solidFill>
                  <a:srgbClr val="18579B"/>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(2.G.1 and 2.G.4)</a:t>
            </a:r>
            <a:endParaRPr/>
          </a:p>
          <a:p>
            <a:pPr indent="0" lvl="0" marL="84138" marR="0" rtl="0" algn="l">
              <a:lnSpc>
                <a:spcPct val="100000"/>
              </a:lnSpc>
              <a:spcBef>
                <a:spcPts val="600"/>
              </a:spcBef>
              <a:spcAft>
                <a:spcPts val="0"/>
              </a:spcAft>
              <a:buClr>
                <a:srgbClr val="000000"/>
              </a:buClr>
              <a:buSzPts val="800"/>
              <a:buFont typeface="Source Sans Pro"/>
              <a:buNone/>
            </a:pPr>
            <a:r>
              <a:t/>
            </a:r>
            <a:endParaRPr b="0" i="0" sz="800" u="none" cap="none" strike="noStrike">
              <a:solidFill>
                <a:srgbClr val="000000"/>
              </a:solidFill>
              <a:latin typeface="Source Sans Pro"/>
              <a:ea typeface="Source Sans Pro"/>
              <a:cs typeface="Source Sans Pro"/>
              <a:sym typeface="Source Sans Pro"/>
            </a:endParaRPr>
          </a:p>
          <a:p>
            <a:pPr indent="-152400" lvl="0" marL="333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    A player may be required to change their apparel if the color “approximates   </a:t>
            </a:r>
            <a:endParaRPr/>
          </a:p>
          <a:p>
            <a:pPr indent="0" lvl="0" marL="33338" marR="0" rtl="0" algn="l">
              <a:lnSpc>
                <a:spcPct val="100000"/>
              </a:lnSpc>
              <a:spcBef>
                <a:spcPts val="600"/>
              </a:spcBef>
              <a:spcAft>
                <a:spcPts val="0"/>
              </a:spcAft>
              <a:buClr>
                <a:srgbClr val="18579B"/>
              </a:buClr>
              <a:buSzPts val="2400"/>
              <a:buFont typeface="Calibri"/>
              <a:buNone/>
            </a:pPr>
            <a:r>
              <a:rPr b="0" i="0" lang="en-US" sz="2400" u="none" cap="none" strike="noStrike">
                <a:solidFill>
                  <a:srgbClr val="18579B"/>
                </a:solidFill>
                <a:latin typeface="Calibri"/>
                <a:ea typeface="Calibri"/>
                <a:cs typeface="Calibri"/>
                <a:sym typeface="Calibri"/>
              </a:rPr>
              <a:t>     the color of the ball”.</a:t>
            </a:r>
            <a:endParaRPr b="0" i="0" sz="2400" u="none" cap="none" strike="noStrike">
              <a:solidFill>
                <a:srgbClr val="18579B"/>
              </a:solidFill>
              <a:latin typeface="Arial"/>
              <a:ea typeface="Arial"/>
              <a:cs typeface="Arial"/>
              <a:sym typeface="Arial"/>
            </a:endParaRPr>
          </a:p>
          <a:p>
            <a:pPr indent="-152400" lvl="0" marL="333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   The Tournament Director (TD) has the authority to enforce apparel changes </a:t>
            </a:r>
            <a:endParaRPr/>
          </a:p>
          <a:p>
            <a:pPr indent="0" lvl="0" marL="33338" marR="0" rtl="0" algn="l">
              <a:lnSpc>
                <a:spcPct val="100000"/>
              </a:lnSpc>
              <a:spcBef>
                <a:spcPts val="600"/>
              </a:spcBef>
              <a:spcAft>
                <a:spcPts val="0"/>
              </a:spcAft>
              <a:buClr>
                <a:srgbClr val="18579B"/>
              </a:buClr>
              <a:buSzPts val="2400"/>
              <a:buFont typeface="Calibri"/>
              <a:buNone/>
            </a:pPr>
            <a:r>
              <a:rPr b="0" i="0" lang="en-US" sz="2400" u="none" cap="none" strike="noStrike">
                <a:solidFill>
                  <a:srgbClr val="18579B"/>
                </a:solidFill>
                <a:latin typeface="Calibri"/>
                <a:ea typeface="Calibri"/>
                <a:cs typeface="Calibri"/>
                <a:sym typeface="Calibri"/>
              </a:rPr>
              <a:t>    and players may use a non-chargeable time-out to comply.  </a:t>
            </a:r>
            <a:endParaRPr b="0" i="0" sz="2400" u="none" cap="none" strike="noStrike">
              <a:solidFill>
                <a:srgbClr val="18579B"/>
              </a:solidFill>
              <a:latin typeface="Arial"/>
              <a:ea typeface="Arial"/>
              <a:cs typeface="Arial"/>
              <a:sym typeface="Arial"/>
            </a:endParaRPr>
          </a:p>
          <a:p>
            <a:pPr indent="-152400" lvl="0" marL="33338"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  A player who refuses to comply, the TD may declare a forfeit of the match.</a:t>
            </a:r>
            <a:endParaRPr b="0" i="0" sz="2400" u="none" cap="none" strike="noStrike">
              <a:solidFill>
                <a:srgbClr val="18579B"/>
              </a:solidFill>
              <a:latin typeface="Arial"/>
              <a:ea typeface="Arial"/>
              <a:cs typeface="Arial"/>
              <a:sym typeface="Arial"/>
            </a:endParaRPr>
          </a:p>
          <a:p>
            <a:pPr indent="-406400" lvl="1" marL="490538" marR="0" rtl="0" algn="l">
              <a:lnSpc>
                <a:spcPct val="100000"/>
              </a:lnSpc>
              <a:spcBef>
                <a:spcPts val="600"/>
              </a:spcBef>
              <a:spcAft>
                <a:spcPts val="0"/>
              </a:spcAft>
              <a:buClr>
                <a:srgbClr val="000000"/>
              </a:buClr>
              <a:buSzPts val="800"/>
              <a:buFont typeface="Arial"/>
              <a:buNone/>
            </a:pPr>
            <a:r>
              <a:t/>
            </a:r>
            <a:endParaRPr b="0" i="0" sz="800" u="none" cap="none" strike="noStrike">
              <a:solidFill>
                <a:srgbClr val="18579B"/>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20"/>
          <p:cNvSpPr txBox="1"/>
          <p:nvPr>
            <p:ph idx="1" type="body"/>
          </p:nvPr>
        </p:nvSpPr>
        <p:spPr>
          <a:xfrm>
            <a:off x="1354667" y="270934"/>
            <a:ext cx="9465733" cy="6045200"/>
          </a:xfrm>
          <a:prstGeom prst="rect">
            <a:avLst/>
          </a:prstGeom>
          <a:noFill/>
          <a:ln>
            <a:noFill/>
          </a:ln>
        </p:spPr>
        <p:txBody>
          <a:bodyPr anchorCtr="0" anchor="t" bIns="45700" lIns="45700" spcFirstLastPara="1" rIns="45700" wrap="square" tIns="45700">
            <a:normAutofit/>
          </a:bodyPr>
          <a:lstStyle/>
          <a:p>
            <a:pPr indent="457200" lvl="2" marL="0" rtl="0" algn="ctr">
              <a:lnSpc>
                <a:spcPct val="100000"/>
              </a:lnSpc>
              <a:spcBef>
                <a:spcPts val="0"/>
              </a:spcBef>
              <a:spcAft>
                <a:spcPts val="0"/>
              </a:spcAft>
              <a:buClr>
                <a:srgbClr val="18579B"/>
              </a:buClr>
              <a:buSzPts val="4400"/>
              <a:buNone/>
            </a:pPr>
            <a:r>
              <a:rPr b="1" lang="en-US" sz="4400">
                <a:solidFill>
                  <a:srgbClr val="18579B"/>
                </a:solidFill>
                <a:latin typeface="Calibri"/>
                <a:ea typeface="Calibri"/>
                <a:cs typeface="Calibri"/>
                <a:sym typeface="Calibri"/>
              </a:rPr>
              <a:t>Recording Technical Warnings</a:t>
            </a:r>
            <a:endParaRPr/>
          </a:p>
          <a:p>
            <a:pPr indent="457200" lvl="2" marL="0" rtl="0" algn="ctr">
              <a:lnSpc>
                <a:spcPct val="10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b="0" l="0" r="0" t="0"/>
          <a:stretch/>
        </p:blipFill>
        <p:spPr>
          <a:xfrm>
            <a:off x="1802674" y="933443"/>
            <a:ext cx="8523835" cy="5738722"/>
          </a:xfrm>
          <a:prstGeom prst="rect">
            <a:avLst/>
          </a:prstGeom>
          <a:noFill/>
          <a:ln>
            <a:noFill/>
          </a:ln>
        </p:spPr>
      </p:pic>
      <p:sp>
        <p:nvSpPr>
          <p:cNvPr id="1709" name="Google Shape;1709;p22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21"/>
          <p:cNvSpPr txBox="1"/>
          <p:nvPr>
            <p:ph idx="1" type="body"/>
          </p:nvPr>
        </p:nvSpPr>
        <p:spPr>
          <a:xfrm>
            <a:off x="1354667" y="270934"/>
            <a:ext cx="9465733" cy="6045200"/>
          </a:xfrm>
          <a:prstGeom prst="rect">
            <a:avLst/>
          </a:prstGeom>
          <a:noFill/>
          <a:ln>
            <a:noFill/>
          </a:ln>
        </p:spPr>
        <p:txBody>
          <a:bodyPr anchorCtr="0" anchor="t" bIns="45700" lIns="45700" spcFirstLastPara="1" rIns="45700" wrap="square" tIns="45700">
            <a:normAutofit/>
          </a:bodyPr>
          <a:lstStyle/>
          <a:p>
            <a:pPr indent="457200" lvl="2" marL="0" rtl="0" algn="ctr">
              <a:lnSpc>
                <a:spcPct val="100000"/>
              </a:lnSpc>
              <a:spcBef>
                <a:spcPts val="0"/>
              </a:spcBef>
              <a:spcAft>
                <a:spcPts val="0"/>
              </a:spcAft>
              <a:buClr>
                <a:srgbClr val="18579B"/>
              </a:buClr>
              <a:buSzPts val="4400"/>
              <a:buNone/>
            </a:pPr>
            <a:r>
              <a:rPr b="1" lang="en-US" sz="4400">
                <a:solidFill>
                  <a:srgbClr val="18579B"/>
                </a:solidFill>
                <a:latin typeface="Calibri"/>
                <a:ea typeface="Calibri"/>
                <a:cs typeface="Calibri"/>
                <a:sym typeface="Calibri"/>
              </a:rPr>
              <a:t>Recording Technical Warnings</a:t>
            </a:r>
            <a:endParaRPr/>
          </a:p>
          <a:p>
            <a:pPr indent="457200" lvl="2" marL="0" rtl="0" algn="ctr">
              <a:lnSpc>
                <a:spcPct val="10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p:txBody>
      </p:sp>
      <p:pic>
        <p:nvPicPr>
          <p:cNvPr descr="Text&#10;&#10;Description automatically generated" id="1716" name="Google Shape;1716;p221"/>
          <p:cNvPicPr preferRelativeResize="0"/>
          <p:nvPr/>
        </p:nvPicPr>
        <p:blipFill rotWithShape="1">
          <a:blip r:embed="rId3">
            <a:alphaModFix/>
          </a:blip>
          <a:srcRect b="0" l="0" r="0" t="0"/>
          <a:stretch/>
        </p:blipFill>
        <p:spPr>
          <a:xfrm>
            <a:off x="2361290" y="1210543"/>
            <a:ext cx="7965219" cy="5376523"/>
          </a:xfrm>
          <a:prstGeom prst="rect">
            <a:avLst/>
          </a:prstGeom>
          <a:noFill/>
          <a:ln>
            <a:noFill/>
          </a:ln>
        </p:spPr>
      </p:pic>
      <p:sp>
        <p:nvSpPr>
          <p:cNvPr id="1717" name="Google Shape;1717;p22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22"/>
          <p:cNvSpPr txBox="1"/>
          <p:nvPr>
            <p:ph idx="1" type="body"/>
          </p:nvPr>
        </p:nvSpPr>
        <p:spPr>
          <a:xfrm>
            <a:off x="1354667" y="270934"/>
            <a:ext cx="9465733" cy="6045200"/>
          </a:xfrm>
          <a:prstGeom prst="rect">
            <a:avLst/>
          </a:prstGeom>
          <a:noFill/>
          <a:ln>
            <a:noFill/>
          </a:ln>
        </p:spPr>
        <p:txBody>
          <a:bodyPr anchorCtr="0" anchor="t" bIns="45700" lIns="45700" spcFirstLastPara="1" rIns="45700" wrap="square" tIns="45700">
            <a:normAutofit/>
          </a:bodyPr>
          <a:lstStyle/>
          <a:p>
            <a:pPr indent="457200" lvl="2" marL="0" rtl="0" algn="ctr">
              <a:lnSpc>
                <a:spcPct val="100000"/>
              </a:lnSpc>
              <a:spcBef>
                <a:spcPts val="0"/>
              </a:spcBef>
              <a:spcAft>
                <a:spcPts val="0"/>
              </a:spcAft>
              <a:buClr>
                <a:srgbClr val="18579B"/>
              </a:buClr>
              <a:buSzPts val="4400"/>
              <a:buNone/>
            </a:pPr>
            <a:r>
              <a:rPr b="1" lang="en-US" sz="4400">
                <a:solidFill>
                  <a:srgbClr val="18579B"/>
                </a:solidFill>
                <a:latin typeface="Calibri"/>
                <a:ea typeface="Calibri"/>
                <a:cs typeface="Calibri"/>
                <a:sym typeface="Calibri"/>
              </a:rPr>
              <a:t>Technical Warnings </a:t>
            </a:r>
            <a:r>
              <a:rPr b="1" lang="en-US" sz="2800">
                <a:latin typeface="Calibri"/>
                <a:ea typeface="Calibri"/>
                <a:cs typeface="Calibri"/>
                <a:sym typeface="Calibri"/>
              </a:rPr>
              <a:t>(cont’d)</a:t>
            </a:r>
            <a:endParaRPr/>
          </a:p>
          <a:p>
            <a:pPr indent="457200" lvl="2" marL="0" rtl="0" algn="l">
              <a:lnSpc>
                <a:spcPct val="100000"/>
              </a:lnSpc>
              <a:spcBef>
                <a:spcPts val="600"/>
              </a:spcBef>
              <a:spcAft>
                <a:spcPts val="0"/>
              </a:spcAft>
              <a:buClr>
                <a:srgbClr val="18579B"/>
              </a:buClr>
              <a:buSzPts val="2000"/>
              <a:buNone/>
            </a:pPr>
            <a:r>
              <a:t/>
            </a:r>
            <a:endParaRPr sz="2000">
              <a:latin typeface="Calibri"/>
              <a:ea typeface="Calibri"/>
              <a:cs typeface="Calibri"/>
              <a:sym typeface="Calibri"/>
            </a:endParaRPr>
          </a:p>
          <a:p>
            <a:pPr indent="0" lvl="2" marL="0" rtl="0" algn="l">
              <a:lnSpc>
                <a:spcPct val="100000"/>
              </a:lnSpc>
              <a:spcBef>
                <a:spcPts val="600"/>
              </a:spcBef>
              <a:spcAft>
                <a:spcPts val="0"/>
              </a:spcAft>
              <a:buClr>
                <a:srgbClr val="18579B"/>
              </a:buClr>
              <a:buSzPts val="3600"/>
              <a:buNone/>
            </a:pPr>
            <a:r>
              <a:rPr b="1" i="1" lang="en-US" sz="3600">
                <a:latin typeface="Calibri"/>
                <a:ea typeface="Calibri"/>
                <a:cs typeface="Calibri"/>
                <a:sym typeface="Calibri"/>
              </a:rPr>
              <a:t>After Documenting TW:</a:t>
            </a:r>
            <a:endParaRPr b="1" i="1" sz="2000">
              <a:latin typeface="Calibri"/>
              <a:ea typeface="Calibri"/>
              <a:cs typeface="Calibri"/>
              <a:sym typeface="Calibri"/>
            </a:endParaRPr>
          </a:p>
          <a:p>
            <a:pPr indent="-719138" lvl="3" marL="903288" rtl="0" algn="l">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Announce </a:t>
            </a:r>
            <a:r>
              <a:rPr lang="en-US" sz="3600">
                <a:solidFill>
                  <a:srgbClr val="FF0000"/>
                </a:solidFill>
                <a:latin typeface="Calibri"/>
                <a:ea typeface="Calibri"/>
                <a:cs typeface="Calibri"/>
                <a:sym typeface="Calibri"/>
              </a:rPr>
              <a:t>“15 Seconds”</a:t>
            </a:r>
            <a:endParaRPr sz="3600">
              <a:solidFill>
                <a:srgbClr val="FF0000"/>
              </a:solidFill>
              <a:latin typeface="Calibri"/>
              <a:ea typeface="Calibri"/>
              <a:cs typeface="Calibri"/>
              <a:sym typeface="Calibri"/>
            </a:endParaRPr>
          </a:p>
          <a:p>
            <a:pPr indent="-592138" lvl="3" marL="903288" rtl="0" algn="l">
              <a:lnSpc>
                <a:spcPct val="100000"/>
              </a:lnSpc>
              <a:spcBef>
                <a:spcPts val="600"/>
              </a:spcBef>
              <a:spcAft>
                <a:spcPts val="0"/>
              </a:spcAft>
              <a:buClr>
                <a:srgbClr val="18579B"/>
              </a:buClr>
              <a:buSzPts val="2000"/>
              <a:buFont typeface="Arial"/>
              <a:buNone/>
            </a:pPr>
            <a:r>
              <a:t/>
            </a:r>
            <a:endParaRPr sz="2000">
              <a:latin typeface="Calibri"/>
              <a:ea typeface="Calibri"/>
              <a:cs typeface="Calibri"/>
              <a:sym typeface="Calibri"/>
            </a:endParaRPr>
          </a:p>
          <a:p>
            <a:pPr indent="-719138" lvl="3" marL="903288" rtl="0" algn="l">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Check </a:t>
            </a:r>
            <a:r>
              <a:rPr lang="en-US" sz="3600">
                <a:solidFill>
                  <a:srgbClr val="FF0000"/>
                </a:solidFill>
                <a:latin typeface="Calibri"/>
                <a:ea typeface="Calibri"/>
                <a:cs typeface="Calibri"/>
                <a:sym typeface="Calibri"/>
              </a:rPr>
              <a:t>Line Judge Readiness</a:t>
            </a:r>
            <a:r>
              <a:rPr lang="en-US" sz="3600">
                <a:latin typeface="Calibri"/>
                <a:ea typeface="Calibri"/>
                <a:cs typeface="Calibri"/>
                <a:sym typeface="Calibri"/>
              </a:rPr>
              <a:t>, if used</a:t>
            </a:r>
            <a:endParaRPr sz="3600">
              <a:latin typeface="Calibri"/>
              <a:ea typeface="Calibri"/>
              <a:cs typeface="Calibri"/>
              <a:sym typeface="Calibri"/>
            </a:endParaRPr>
          </a:p>
          <a:p>
            <a:pPr indent="-592138" lvl="3" marL="903288" rtl="0" algn="l">
              <a:lnSpc>
                <a:spcPct val="100000"/>
              </a:lnSpc>
              <a:spcBef>
                <a:spcPts val="600"/>
              </a:spcBef>
              <a:spcAft>
                <a:spcPts val="0"/>
              </a:spcAft>
              <a:buClr>
                <a:srgbClr val="18579B"/>
              </a:buClr>
              <a:buSzPts val="2000"/>
              <a:buFont typeface="Arial"/>
              <a:buNone/>
            </a:pPr>
            <a:r>
              <a:t/>
            </a:r>
            <a:endParaRPr sz="2000">
              <a:latin typeface="Calibri"/>
              <a:ea typeface="Calibri"/>
              <a:cs typeface="Calibri"/>
              <a:sym typeface="Calibri"/>
            </a:endParaRPr>
          </a:p>
          <a:p>
            <a:pPr indent="-719138" lvl="3" marL="903288" rtl="0" algn="l">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After 15 Seconds</a:t>
            </a:r>
            <a:r>
              <a:rPr lang="en-US" sz="3600"/>
              <a:t>, Call </a:t>
            </a:r>
            <a:r>
              <a:rPr lang="en-US" sz="3600">
                <a:solidFill>
                  <a:srgbClr val="FF0000"/>
                </a:solidFill>
              </a:rPr>
              <a:t>“Time in”</a:t>
            </a:r>
            <a:endParaRPr/>
          </a:p>
          <a:p>
            <a:pPr indent="-592138" lvl="3" marL="903288" rtl="0" algn="l">
              <a:lnSpc>
                <a:spcPct val="100000"/>
              </a:lnSpc>
              <a:spcBef>
                <a:spcPts val="600"/>
              </a:spcBef>
              <a:spcAft>
                <a:spcPts val="0"/>
              </a:spcAft>
              <a:buClr>
                <a:srgbClr val="18579B"/>
              </a:buClr>
              <a:buSzPts val="2000"/>
              <a:buFont typeface="Arial"/>
              <a:buNone/>
            </a:pPr>
            <a:r>
              <a:t/>
            </a:r>
            <a:endParaRPr sz="2000"/>
          </a:p>
          <a:p>
            <a:pPr indent="-719138" lvl="3" marL="903288" rtl="0" algn="l">
              <a:lnSpc>
                <a:spcPct val="100000"/>
              </a:lnSpc>
              <a:spcBef>
                <a:spcPts val="6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Call Score </a:t>
            </a:r>
            <a:r>
              <a:rPr lang="en-US" sz="3600">
                <a:latin typeface="Calibri"/>
                <a:ea typeface="Calibri"/>
                <a:cs typeface="Calibri"/>
                <a:sym typeface="Calibri"/>
              </a:rPr>
              <a:t>&amp; Begin </a:t>
            </a:r>
            <a:r>
              <a:rPr lang="en-US" sz="3600">
                <a:solidFill>
                  <a:srgbClr val="FF0000"/>
                </a:solidFill>
                <a:latin typeface="Calibri"/>
                <a:ea typeface="Calibri"/>
                <a:cs typeface="Calibri"/>
                <a:sym typeface="Calibri"/>
              </a:rPr>
              <a:t>10-Second Count</a:t>
            </a:r>
            <a:endParaRPr/>
          </a:p>
        </p:txBody>
      </p:sp>
      <p:sp>
        <p:nvSpPr>
          <p:cNvPr id="1723" name="Google Shape;1723;p222"/>
          <p:cNvSpPr txBox="1"/>
          <p:nvPr/>
        </p:nvSpPr>
        <p:spPr>
          <a:xfrm>
            <a:off x="1865491" y="5068526"/>
            <a:ext cx="8283438"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p:txBody>
      </p:sp>
      <p:sp>
        <p:nvSpPr>
          <p:cNvPr id="1724" name="Google Shape;1724;p22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23"/>
          <p:cNvSpPr txBox="1"/>
          <p:nvPr>
            <p:ph idx="1" type="body"/>
          </p:nvPr>
        </p:nvSpPr>
        <p:spPr>
          <a:xfrm>
            <a:off x="1219200" y="372534"/>
            <a:ext cx="9753600" cy="6084112"/>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Technical Fouls </a:t>
            </a:r>
            <a:endParaRPr/>
          </a:p>
          <a:p>
            <a:pPr indent="-349250" lvl="0" marL="349250" rtl="0" algn="l">
              <a:lnSpc>
                <a:spcPct val="100000"/>
              </a:lnSpc>
              <a:spcBef>
                <a:spcPts val="2000"/>
              </a:spcBef>
              <a:spcAft>
                <a:spcPts val="0"/>
              </a:spcAft>
              <a:buSzPts val="3960"/>
              <a:buFont typeface="Calibri"/>
              <a:buNone/>
            </a:pPr>
            <a:r>
              <a:rPr b="1" lang="en-US" sz="3600">
                <a:latin typeface="Calibri"/>
                <a:ea typeface="Calibri"/>
                <a:cs typeface="Calibri"/>
                <a:sym typeface="Calibri"/>
              </a:rPr>
              <a:t>Technical Fouls (TF) are warranted for:</a:t>
            </a:r>
            <a:endParaRPr/>
          </a:p>
          <a:p>
            <a:pPr indent="-719138" lvl="0" marL="903288" rtl="0" algn="l">
              <a:lnSpc>
                <a:spcPct val="9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Intentionally </a:t>
            </a:r>
            <a:r>
              <a:rPr lang="en-US" sz="3600">
                <a:solidFill>
                  <a:srgbClr val="FF0000"/>
                </a:solidFill>
                <a:latin typeface="Calibri"/>
                <a:ea typeface="Calibri"/>
                <a:cs typeface="Calibri"/>
                <a:sym typeface="Calibri"/>
              </a:rPr>
              <a:t>Throwing Paddle</a:t>
            </a:r>
            <a:endParaRPr/>
          </a:p>
          <a:p>
            <a:pPr indent="-719138" lvl="0" marL="903288" rtl="0" algn="l">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Extremely </a:t>
            </a:r>
            <a:r>
              <a:rPr lang="en-US" sz="3600">
                <a:latin typeface="Calibri"/>
                <a:ea typeface="Calibri"/>
                <a:cs typeface="Calibri"/>
                <a:sym typeface="Calibri"/>
              </a:rPr>
              <a:t>Objectionable </a:t>
            </a:r>
            <a:r>
              <a:rPr lang="en-US" sz="3600">
                <a:solidFill>
                  <a:srgbClr val="FF0000"/>
                </a:solidFill>
                <a:latin typeface="Calibri"/>
                <a:ea typeface="Calibri"/>
                <a:cs typeface="Calibri"/>
                <a:sym typeface="Calibri"/>
              </a:rPr>
              <a:t>Language or Profanity</a:t>
            </a:r>
            <a:endParaRPr/>
          </a:p>
          <a:p>
            <a:pPr indent="-719138" lvl="0" marL="903288" rtl="0" algn="l">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Threats</a:t>
            </a:r>
            <a:r>
              <a:rPr lang="en-US" sz="3600">
                <a:solidFill>
                  <a:srgbClr val="18579B"/>
                </a:solidFill>
                <a:latin typeface="Calibri"/>
                <a:ea typeface="Calibri"/>
                <a:cs typeface="Calibri"/>
                <a:sym typeface="Calibri"/>
              </a:rPr>
              <a:t> to any person</a:t>
            </a:r>
            <a:endParaRPr sz="3600">
              <a:solidFill>
                <a:srgbClr val="18579B"/>
              </a:solidFill>
              <a:latin typeface="Calibri"/>
              <a:ea typeface="Calibri"/>
              <a:cs typeface="Calibri"/>
              <a:sym typeface="Calibri"/>
            </a:endParaRPr>
          </a:p>
          <a:p>
            <a:pPr indent="-719138" lvl="0" marL="903288" rtl="0" algn="l">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Losing Ref Challenge </a:t>
            </a:r>
            <a:r>
              <a:rPr lang="en-US" sz="3600">
                <a:latin typeface="Calibri"/>
                <a:ea typeface="Calibri"/>
                <a:cs typeface="Calibri"/>
                <a:sym typeface="Calibri"/>
              </a:rPr>
              <a:t>When </a:t>
            </a:r>
            <a:r>
              <a:rPr lang="en-US" sz="3600">
                <a:solidFill>
                  <a:srgbClr val="FF0000"/>
                </a:solidFill>
                <a:latin typeface="Calibri"/>
                <a:ea typeface="Calibri"/>
                <a:cs typeface="Calibri"/>
                <a:sym typeface="Calibri"/>
              </a:rPr>
              <a:t>No Time-Outs </a:t>
            </a:r>
            <a:r>
              <a:rPr lang="en-US" sz="3600">
                <a:latin typeface="Calibri"/>
                <a:ea typeface="Calibri"/>
                <a:cs typeface="Calibri"/>
                <a:sym typeface="Calibri"/>
              </a:rPr>
              <a:t>Available</a:t>
            </a:r>
            <a:endParaRPr/>
          </a:p>
          <a:p>
            <a:pPr indent="-719138" lvl="0" marL="903288" rtl="0" algn="l">
              <a:lnSpc>
                <a:spcPct val="9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Extreme </a:t>
            </a:r>
            <a:r>
              <a:rPr lang="en-US" sz="3600">
                <a:solidFill>
                  <a:srgbClr val="FF0000"/>
                </a:solidFill>
                <a:latin typeface="Calibri"/>
                <a:ea typeface="Calibri"/>
                <a:cs typeface="Calibri"/>
                <a:sym typeface="Calibri"/>
              </a:rPr>
              <a:t>Unsportsmanlike </a:t>
            </a:r>
            <a:r>
              <a:rPr lang="en-US" sz="3600">
                <a:latin typeface="Calibri"/>
                <a:ea typeface="Calibri"/>
                <a:cs typeface="Calibri"/>
                <a:sym typeface="Calibri"/>
              </a:rPr>
              <a:t>behavior</a:t>
            </a:r>
            <a:endParaRPr sz="3600">
              <a:latin typeface="Calibri"/>
              <a:ea typeface="Calibri"/>
              <a:cs typeface="Calibri"/>
              <a:sym typeface="Calibri"/>
            </a:endParaRPr>
          </a:p>
        </p:txBody>
      </p:sp>
      <p:sp>
        <p:nvSpPr>
          <p:cNvPr id="1730" name="Google Shape;1730;p223"/>
          <p:cNvSpPr txBox="1"/>
          <p:nvPr/>
        </p:nvSpPr>
        <p:spPr>
          <a:xfrm>
            <a:off x="1293404" y="5669554"/>
            <a:ext cx="8283438" cy="7078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t/>
            </a:r>
            <a:endParaRPr b="0" i="0" sz="4000" u="none" cap="none" strike="noStrike">
              <a:solidFill>
                <a:srgbClr val="000000"/>
              </a:solidFill>
              <a:latin typeface="Calibri"/>
              <a:ea typeface="Calibri"/>
              <a:cs typeface="Calibri"/>
              <a:sym typeface="Calibri"/>
            </a:endParaRPr>
          </a:p>
        </p:txBody>
      </p:sp>
      <p:sp>
        <p:nvSpPr>
          <p:cNvPr id="1731" name="Google Shape;1731;p22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24"/>
          <p:cNvSpPr txBox="1"/>
          <p:nvPr>
            <p:ph idx="1" type="body"/>
          </p:nvPr>
        </p:nvSpPr>
        <p:spPr>
          <a:xfrm>
            <a:off x="1219200" y="457200"/>
            <a:ext cx="10437264"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Technical Fouls	</a:t>
            </a:r>
            <a:endParaRPr/>
          </a:p>
          <a:p>
            <a:pPr indent="-349250" lvl="0" marL="349250" rtl="0" algn="ctr">
              <a:lnSpc>
                <a:spcPct val="100000"/>
              </a:lnSpc>
              <a:spcBef>
                <a:spcPts val="2000"/>
              </a:spcBef>
              <a:spcAft>
                <a:spcPts val="0"/>
              </a:spcAft>
              <a:buSzPts val="4400"/>
              <a:buFont typeface="Calibri"/>
              <a:buNone/>
            </a:pPr>
            <a:r>
              <a:t/>
            </a:r>
            <a:endParaRPr b="1" i="1" sz="4000">
              <a:solidFill>
                <a:srgbClr val="18579B"/>
              </a:solidFill>
              <a:latin typeface="Calibri"/>
              <a:ea typeface="Calibri"/>
              <a:cs typeface="Calibri"/>
              <a:sym typeface="Calibri"/>
            </a:endParaRPr>
          </a:p>
          <a:p>
            <a:pPr indent="-342899" lvl="0" marL="427038" rtl="0" algn="l">
              <a:lnSpc>
                <a:spcPct val="100000"/>
              </a:lnSpc>
              <a:spcBef>
                <a:spcPts val="2000"/>
              </a:spcBef>
              <a:spcAft>
                <a:spcPts val="0"/>
              </a:spcAft>
              <a:buClr>
                <a:srgbClr val="18579B"/>
              </a:buClr>
              <a:buSzPts val="3600"/>
              <a:buFont typeface="Arial"/>
              <a:buChar char="•"/>
            </a:pPr>
            <a:r>
              <a:rPr b="1" i="1" lang="en-US" sz="3600">
                <a:latin typeface="Calibri"/>
                <a:ea typeface="Calibri"/>
                <a:cs typeface="Calibri"/>
                <a:sym typeface="Calibri"/>
              </a:rPr>
              <a:t>Technical Fouls are </a:t>
            </a:r>
            <a:r>
              <a:rPr b="1" i="1" lang="en-US" sz="3600"/>
              <a:t>assessed after the rally is over</a:t>
            </a:r>
            <a:endParaRPr/>
          </a:p>
          <a:p>
            <a:pPr indent="-342899" lvl="0" marL="427038" rtl="0" algn="l">
              <a:lnSpc>
                <a:spcPct val="100000"/>
              </a:lnSpc>
              <a:spcBef>
                <a:spcPts val="2000"/>
              </a:spcBef>
              <a:spcAft>
                <a:spcPts val="0"/>
              </a:spcAft>
              <a:buClr>
                <a:srgbClr val="18579B"/>
              </a:buClr>
              <a:buSzPts val="3600"/>
              <a:buFont typeface="Arial"/>
              <a:buChar char="•"/>
            </a:pPr>
            <a:r>
              <a:rPr b="1" i="1" lang="en-US" sz="3600"/>
              <a:t>When a Technical Foul is issued:</a:t>
            </a:r>
            <a:endParaRPr/>
          </a:p>
          <a:p>
            <a:pPr indent="-253999" lvl="0" marL="427038" rtl="0" algn="l">
              <a:lnSpc>
                <a:spcPct val="100000"/>
              </a:lnSpc>
              <a:spcBef>
                <a:spcPts val="2000"/>
              </a:spcBef>
              <a:spcAft>
                <a:spcPts val="0"/>
              </a:spcAft>
              <a:buClr>
                <a:srgbClr val="18579B"/>
              </a:buClr>
              <a:buSzPts val="1400"/>
              <a:buFont typeface="Arial"/>
              <a:buNone/>
            </a:pPr>
            <a:r>
              <a:t/>
            </a:r>
            <a:endParaRPr b="1" i="1" sz="1400">
              <a:latin typeface="Calibri"/>
              <a:ea typeface="Calibri"/>
              <a:cs typeface="Calibri"/>
              <a:sym typeface="Calibri"/>
            </a:endParaRPr>
          </a:p>
          <a:p>
            <a:pPr indent="-804863" lvl="1" marL="1792288" rtl="0" algn="l">
              <a:lnSpc>
                <a:spcPct val="100000"/>
              </a:lnSpc>
              <a:spcBef>
                <a:spcPts val="600"/>
              </a:spcBef>
              <a:spcAft>
                <a:spcPts val="0"/>
              </a:spcAft>
              <a:buClr>
                <a:srgbClr val="FF0000"/>
              </a:buClr>
              <a:buSzPts val="3600"/>
              <a:buFont typeface="Courier New"/>
              <a:buChar char="o"/>
            </a:pPr>
            <a:r>
              <a:rPr b="1" lang="en-US" sz="3600">
                <a:solidFill>
                  <a:srgbClr val="FF0000"/>
                </a:solidFill>
                <a:latin typeface="Calibri"/>
                <a:ea typeface="Calibri"/>
                <a:cs typeface="Calibri"/>
                <a:sym typeface="Calibri"/>
              </a:rPr>
              <a:t>Subtract</a:t>
            </a:r>
            <a:r>
              <a:rPr lang="en-US" sz="3600">
                <a:solidFill>
                  <a:srgbClr val="18579B"/>
                </a:solidFill>
                <a:latin typeface="Calibri"/>
                <a:ea typeface="Calibri"/>
                <a:cs typeface="Calibri"/>
                <a:sym typeface="Calibri"/>
              </a:rPr>
              <a:t> point </a:t>
            </a:r>
            <a:r>
              <a:rPr lang="en-US" sz="3600">
                <a:solidFill>
                  <a:srgbClr val="18579B"/>
                </a:solidFill>
              </a:rPr>
              <a:t>f</a:t>
            </a:r>
            <a:r>
              <a:rPr lang="en-US" sz="3600">
                <a:solidFill>
                  <a:srgbClr val="18579B"/>
                </a:solidFill>
                <a:latin typeface="Calibri"/>
                <a:ea typeface="Calibri"/>
                <a:cs typeface="Calibri"/>
                <a:sym typeface="Calibri"/>
              </a:rPr>
              <a:t>rom offending </a:t>
            </a:r>
            <a:r>
              <a:rPr lang="en-US" sz="3600">
                <a:solidFill>
                  <a:srgbClr val="18579B"/>
                </a:solidFill>
              </a:rPr>
              <a:t>t</a:t>
            </a:r>
            <a:r>
              <a:rPr lang="en-US" sz="3600">
                <a:solidFill>
                  <a:srgbClr val="18579B"/>
                </a:solidFill>
                <a:latin typeface="Calibri"/>
                <a:ea typeface="Calibri"/>
                <a:cs typeface="Calibri"/>
                <a:sym typeface="Calibri"/>
              </a:rPr>
              <a:t>eam</a:t>
            </a:r>
            <a:endParaRPr/>
          </a:p>
          <a:p>
            <a:pPr indent="0" lvl="1" marL="987425" rtl="0" algn="l">
              <a:lnSpc>
                <a:spcPct val="100000"/>
              </a:lnSpc>
              <a:spcBef>
                <a:spcPts val="600"/>
              </a:spcBef>
              <a:spcAft>
                <a:spcPts val="0"/>
              </a:spcAft>
              <a:buClr>
                <a:srgbClr val="FF0000"/>
              </a:buClr>
              <a:buSzPts val="2800"/>
              <a:buNone/>
            </a:pPr>
            <a:r>
              <a:rPr i="1" lang="en-US" sz="2800">
                <a:solidFill>
                  <a:srgbClr val="FF0000"/>
                </a:solidFill>
                <a:latin typeface="Calibri"/>
                <a:ea typeface="Calibri"/>
                <a:cs typeface="Calibri"/>
                <a:sym typeface="Calibri"/>
              </a:rPr>
              <a:t>(unless</a:t>
            </a:r>
            <a:r>
              <a:rPr i="1" lang="en-US" sz="2800">
                <a:solidFill>
                  <a:srgbClr val="FF0000"/>
                </a:solidFill>
              </a:rPr>
              <a:t> </a:t>
            </a:r>
            <a:r>
              <a:rPr i="1" lang="en-US" sz="2800">
                <a:solidFill>
                  <a:srgbClr val="FF0000"/>
                </a:solidFill>
                <a:latin typeface="Calibri"/>
                <a:ea typeface="Calibri"/>
                <a:cs typeface="Calibri"/>
                <a:sym typeface="Calibri"/>
              </a:rPr>
              <a:t>their score is “0”, if “0” add a 	point to Non-			Offending Team’s Score)</a:t>
            </a:r>
            <a:endParaRPr i="1" sz="2800">
              <a:solidFill>
                <a:srgbClr val="FF0000"/>
              </a:solidFill>
              <a:latin typeface="Calibri"/>
              <a:ea typeface="Calibri"/>
              <a:cs typeface="Calibri"/>
              <a:sym typeface="Calibri"/>
            </a:endParaRPr>
          </a:p>
        </p:txBody>
      </p:sp>
      <p:sp>
        <p:nvSpPr>
          <p:cNvPr id="1737" name="Google Shape;1737;p22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25"/>
          <p:cNvSpPr txBox="1"/>
          <p:nvPr>
            <p:ph idx="1" type="body"/>
          </p:nvPr>
        </p:nvSpPr>
        <p:spPr>
          <a:xfrm>
            <a:off x="1295400" y="457200"/>
            <a:ext cx="9753600" cy="6183244"/>
          </a:xfrm>
          <a:prstGeom prst="rect">
            <a:avLst/>
          </a:prstGeom>
          <a:noFill/>
          <a:ln>
            <a:noFill/>
          </a:ln>
        </p:spPr>
        <p:txBody>
          <a:bodyPr anchorCtr="0" anchor="t" bIns="45700" lIns="45700" spcFirstLastPara="1" rIns="45700" wrap="square" tIns="45700">
            <a:normAutofit fontScale="92500" lnSpcReduction="10000"/>
          </a:bodyPr>
          <a:lstStyle/>
          <a:p>
            <a:pPr indent="-349250" lvl="0" marL="349250" rtl="0" algn="ctr">
              <a:lnSpc>
                <a:spcPct val="100000"/>
              </a:lnSpc>
              <a:spcBef>
                <a:spcPts val="0"/>
              </a:spcBef>
              <a:spcAft>
                <a:spcPts val="0"/>
              </a:spcAft>
              <a:buSzPct val="110000"/>
              <a:buFont typeface="Calibri"/>
              <a:buNone/>
            </a:pPr>
            <a:r>
              <a:rPr b="1" i="1" lang="en-US" sz="4400">
                <a:solidFill>
                  <a:srgbClr val="18579B"/>
                </a:solidFill>
                <a:latin typeface="Calibri"/>
                <a:ea typeface="Calibri"/>
                <a:cs typeface="Calibri"/>
                <a:sym typeface="Calibri"/>
              </a:rPr>
              <a:t>Marking Technical Fouls </a:t>
            </a:r>
            <a:r>
              <a:rPr b="1" i="1" lang="en-US" sz="2800">
                <a:solidFill>
                  <a:srgbClr val="18579B"/>
                </a:solidFill>
                <a:latin typeface="Calibri"/>
                <a:ea typeface="Calibri"/>
                <a:cs typeface="Calibri"/>
                <a:sym typeface="Calibri"/>
              </a:rPr>
              <a:t>(cont’d)</a:t>
            </a:r>
            <a:endParaRPr i="1" sz="2800">
              <a:latin typeface="Calibri"/>
              <a:ea typeface="Calibri"/>
              <a:cs typeface="Calibri"/>
              <a:sym typeface="Calibri"/>
            </a:endParaRPr>
          </a:p>
          <a:p>
            <a:pPr indent="-620713" lvl="0" marL="804863" rtl="0" algn="l">
              <a:lnSpc>
                <a:spcPct val="100000"/>
              </a:lnSpc>
              <a:spcBef>
                <a:spcPts val="2000"/>
              </a:spcBef>
              <a:spcAft>
                <a:spcPts val="0"/>
              </a:spcAft>
              <a:buClr>
                <a:srgbClr val="18579B"/>
              </a:buClr>
              <a:buSzPct val="100000"/>
              <a:buFont typeface="Calibri"/>
              <a:buChar char="•"/>
            </a:pPr>
            <a:r>
              <a:rPr lang="en-US" sz="3600">
                <a:latin typeface="Calibri"/>
                <a:ea typeface="Calibri"/>
                <a:cs typeface="Calibri"/>
                <a:sym typeface="Calibri"/>
              </a:rPr>
              <a:t> When a </a:t>
            </a:r>
            <a:r>
              <a:rPr lang="en-US" sz="3600">
                <a:solidFill>
                  <a:srgbClr val="FF0000"/>
                </a:solidFill>
                <a:latin typeface="Calibri"/>
                <a:ea typeface="Calibri"/>
                <a:cs typeface="Calibri"/>
                <a:sym typeface="Calibri"/>
              </a:rPr>
              <a:t>technical </a:t>
            </a:r>
            <a:r>
              <a:rPr lang="en-US" sz="3600">
                <a:solidFill>
                  <a:srgbClr val="FF0000"/>
                </a:solidFill>
              </a:rPr>
              <a:t>f</a:t>
            </a:r>
            <a:r>
              <a:rPr lang="en-US" sz="3600">
                <a:solidFill>
                  <a:srgbClr val="FF0000"/>
                </a:solidFill>
                <a:latin typeface="Calibri"/>
                <a:ea typeface="Calibri"/>
                <a:cs typeface="Calibri"/>
                <a:sym typeface="Calibri"/>
              </a:rPr>
              <a:t>oul </a:t>
            </a:r>
            <a:r>
              <a:rPr lang="en-US" sz="3600">
                <a:solidFill>
                  <a:srgbClr val="FF0000"/>
                </a:solidFill>
              </a:rPr>
              <a:t>i</a:t>
            </a:r>
            <a:r>
              <a:rPr lang="en-US" sz="3600">
                <a:solidFill>
                  <a:srgbClr val="FF0000"/>
                </a:solidFill>
                <a:latin typeface="Calibri"/>
                <a:ea typeface="Calibri"/>
                <a:cs typeface="Calibri"/>
                <a:sym typeface="Calibri"/>
              </a:rPr>
              <a:t>s </a:t>
            </a:r>
            <a:r>
              <a:rPr lang="en-US" sz="3600">
                <a:solidFill>
                  <a:srgbClr val="FF0000"/>
                </a:solidFill>
              </a:rPr>
              <a:t>i</a:t>
            </a:r>
            <a:r>
              <a:rPr lang="en-US" sz="3600">
                <a:solidFill>
                  <a:srgbClr val="FF0000"/>
                </a:solidFill>
                <a:latin typeface="Calibri"/>
                <a:ea typeface="Calibri"/>
                <a:cs typeface="Calibri"/>
                <a:sym typeface="Calibri"/>
              </a:rPr>
              <a:t>ssued </a:t>
            </a:r>
            <a:r>
              <a:rPr lang="en-US" sz="3600">
                <a:latin typeface="Calibri"/>
                <a:ea typeface="Calibri"/>
                <a:cs typeface="Calibri"/>
                <a:sym typeface="Calibri"/>
              </a:rPr>
              <a:t>and the offending team has </a:t>
            </a:r>
            <a:r>
              <a:rPr lang="en-US" sz="3600">
                <a:solidFill>
                  <a:srgbClr val="FF0000"/>
                </a:solidFill>
                <a:latin typeface="Calibri"/>
                <a:ea typeface="Calibri"/>
                <a:cs typeface="Calibri"/>
                <a:sym typeface="Calibri"/>
              </a:rPr>
              <a:t>at least one point</a:t>
            </a:r>
            <a:r>
              <a:rPr lang="en-US" sz="3600">
                <a:latin typeface="Calibri"/>
                <a:ea typeface="Calibri"/>
                <a:cs typeface="Calibri"/>
                <a:sym typeface="Calibri"/>
              </a:rPr>
              <a:t>:</a:t>
            </a:r>
            <a:endParaRPr sz="3600">
              <a:latin typeface="Calibri"/>
              <a:ea typeface="Calibri"/>
              <a:cs typeface="Calibri"/>
              <a:sym typeface="Calibri"/>
            </a:endParaRPr>
          </a:p>
          <a:p>
            <a:pPr indent="-352425" lvl="1" marL="1255713" rtl="0" algn="l">
              <a:lnSpc>
                <a:spcPct val="100000"/>
              </a:lnSpc>
              <a:spcBef>
                <a:spcPts val="600"/>
              </a:spcBef>
              <a:spcAft>
                <a:spcPts val="0"/>
              </a:spcAft>
              <a:buClr>
                <a:srgbClr val="18579B"/>
              </a:buClr>
              <a:buSzPct val="100000"/>
              <a:buFont typeface="Courier New"/>
              <a:buChar char="o"/>
            </a:pPr>
            <a:r>
              <a:rPr b="1" lang="en-US" sz="3600">
                <a:solidFill>
                  <a:srgbClr val="18579B"/>
                </a:solidFill>
              </a:rPr>
              <a:t>   Subtract</a:t>
            </a:r>
            <a:r>
              <a:rPr lang="en-US" sz="3600">
                <a:solidFill>
                  <a:srgbClr val="18579B"/>
                </a:solidFill>
              </a:rPr>
              <a:t> Point From Offending Team </a:t>
            </a:r>
            <a:endParaRPr/>
          </a:p>
          <a:p>
            <a:pPr indent="-536575" lvl="1" marL="2060575" rtl="0" algn="l">
              <a:lnSpc>
                <a:spcPct val="100000"/>
              </a:lnSpc>
              <a:spcBef>
                <a:spcPts val="600"/>
              </a:spcBef>
              <a:spcAft>
                <a:spcPts val="0"/>
              </a:spcAft>
              <a:buClr>
                <a:srgbClr val="FF0000"/>
              </a:buClr>
              <a:buSzPct val="100000"/>
              <a:buFont typeface="Noto Sans Symbols"/>
              <a:buChar char="▪"/>
            </a:pPr>
            <a:r>
              <a:rPr lang="en-US" sz="3200">
                <a:solidFill>
                  <a:srgbClr val="FF0000"/>
                </a:solidFill>
                <a:latin typeface="Calibri"/>
                <a:ea typeface="Calibri"/>
                <a:cs typeface="Calibri"/>
                <a:sym typeface="Calibri"/>
              </a:rPr>
              <a:t>Erase point “/\” </a:t>
            </a:r>
            <a:r>
              <a:rPr lang="en-US" sz="3200">
                <a:solidFill>
                  <a:srgbClr val="18579B"/>
                </a:solidFill>
                <a:latin typeface="Calibri"/>
                <a:ea typeface="Calibri"/>
                <a:cs typeface="Calibri"/>
                <a:sym typeface="Calibri"/>
              </a:rPr>
              <a:t>from scoresheet</a:t>
            </a:r>
            <a:endParaRPr sz="3200">
              <a:solidFill>
                <a:srgbClr val="18579B"/>
              </a:solidFill>
            </a:endParaRPr>
          </a:p>
          <a:p>
            <a:pPr indent="-442594" lvl="2" marL="2060575" rtl="0" algn="l">
              <a:lnSpc>
                <a:spcPct val="100000"/>
              </a:lnSpc>
              <a:spcBef>
                <a:spcPts val="600"/>
              </a:spcBef>
              <a:spcAft>
                <a:spcPts val="0"/>
              </a:spcAft>
              <a:buClr>
                <a:srgbClr val="18579B"/>
              </a:buClr>
              <a:buSzPct val="100000"/>
              <a:buFont typeface="Noto Sans Symbols"/>
              <a:buNone/>
            </a:pPr>
            <a:r>
              <a:t/>
            </a:r>
            <a:endParaRPr sz="1600">
              <a:solidFill>
                <a:srgbClr val="18579B"/>
              </a:solidFill>
              <a:latin typeface="Calibri"/>
              <a:ea typeface="Calibri"/>
              <a:cs typeface="Calibri"/>
              <a:sym typeface="Calibri"/>
            </a:endParaRPr>
          </a:p>
          <a:p>
            <a:pPr indent="-536575" lvl="2" marL="2060575" rtl="0" algn="l">
              <a:lnSpc>
                <a:spcPct val="100000"/>
              </a:lnSpc>
              <a:spcBef>
                <a:spcPts val="600"/>
              </a:spcBef>
              <a:spcAft>
                <a:spcPts val="0"/>
              </a:spcAft>
              <a:buClr>
                <a:srgbClr val="18579B"/>
              </a:buClr>
              <a:buSzPct val="100000"/>
              <a:buFont typeface="Noto Sans Symbols"/>
              <a:buChar char="▪"/>
            </a:pPr>
            <a:r>
              <a:rPr lang="en-US" sz="3200">
                <a:solidFill>
                  <a:srgbClr val="18579B"/>
                </a:solidFill>
                <a:latin typeface="Calibri"/>
                <a:ea typeface="Calibri"/>
                <a:cs typeface="Calibri"/>
                <a:sym typeface="Calibri"/>
              </a:rPr>
              <a:t>Place a </a:t>
            </a:r>
            <a:r>
              <a:rPr lang="en-US" sz="3200">
                <a:solidFill>
                  <a:srgbClr val="FF0000"/>
                </a:solidFill>
                <a:latin typeface="Calibri"/>
                <a:ea typeface="Calibri"/>
                <a:cs typeface="Calibri"/>
                <a:sym typeface="Calibri"/>
              </a:rPr>
              <a:t>“TF” </a:t>
            </a:r>
            <a:r>
              <a:rPr lang="en-US" sz="3200">
                <a:solidFill>
                  <a:srgbClr val="18579B"/>
                </a:solidFill>
                <a:latin typeface="Calibri"/>
                <a:ea typeface="Calibri"/>
                <a:cs typeface="Calibri"/>
                <a:sym typeface="Calibri"/>
              </a:rPr>
              <a:t>in the </a:t>
            </a:r>
            <a:r>
              <a:rPr lang="en-US" sz="3200">
                <a:solidFill>
                  <a:srgbClr val="FF0000"/>
                </a:solidFill>
              </a:rPr>
              <a:t>TW/</a:t>
            </a:r>
            <a:r>
              <a:rPr lang="en-US" sz="3200">
                <a:solidFill>
                  <a:srgbClr val="FF0000"/>
                </a:solidFill>
                <a:latin typeface="Calibri"/>
                <a:ea typeface="Calibri"/>
                <a:cs typeface="Calibri"/>
                <a:sym typeface="Calibri"/>
              </a:rPr>
              <a:t>TF </a:t>
            </a:r>
            <a:r>
              <a:rPr lang="en-US" sz="3200">
                <a:solidFill>
                  <a:srgbClr val="18579B"/>
                </a:solidFill>
                <a:latin typeface="Calibri"/>
                <a:ea typeface="Calibri"/>
                <a:cs typeface="Calibri"/>
                <a:sym typeface="Calibri"/>
              </a:rPr>
              <a:t>box for that team</a:t>
            </a:r>
            <a:endParaRPr/>
          </a:p>
          <a:p>
            <a:pPr indent="-442594" lvl="2" marL="2060575" rtl="0" algn="l">
              <a:lnSpc>
                <a:spcPct val="100000"/>
              </a:lnSpc>
              <a:spcBef>
                <a:spcPts val="600"/>
              </a:spcBef>
              <a:spcAft>
                <a:spcPts val="0"/>
              </a:spcAft>
              <a:buClr>
                <a:srgbClr val="18579B"/>
              </a:buClr>
              <a:buSzPct val="100000"/>
              <a:buFont typeface="Noto Sans Symbols"/>
              <a:buNone/>
            </a:pPr>
            <a:r>
              <a:t/>
            </a:r>
            <a:endParaRPr sz="1600">
              <a:solidFill>
                <a:srgbClr val="18579B"/>
              </a:solidFill>
              <a:latin typeface="Calibri"/>
              <a:ea typeface="Calibri"/>
              <a:cs typeface="Calibri"/>
              <a:sym typeface="Calibri"/>
            </a:endParaRPr>
          </a:p>
          <a:p>
            <a:pPr indent="-536575" lvl="2" marL="2060575" rtl="0" algn="l">
              <a:lnSpc>
                <a:spcPct val="100000"/>
              </a:lnSpc>
              <a:spcBef>
                <a:spcPts val="600"/>
              </a:spcBef>
              <a:spcAft>
                <a:spcPts val="0"/>
              </a:spcAft>
              <a:buClr>
                <a:srgbClr val="18579B"/>
              </a:buClr>
              <a:buSzPct val="100000"/>
              <a:buFont typeface="Noto Sans Symbols"/>
              <a:buChar char="▪"/>
            </a:pPr>
            <a:r>
              <a:rPr lang="en-US" sz="3200">
                <a:solidFill>
                  <a:srgbClr val="18579B"/>
                </a:solidFill>
              </a:rPr>
              <a:t>Place </a:t>
            </a:r>
            <a:r>
              <a:rPr lang="en-US" sz="3200">
                <a:solidFill>
                  <a:srgbClr val="FF0000"/>
                </a:solidFill>
              </a:rPr>
              <a:t>another “TF” </a:t>
            </a:r>
            <a:r>
              <a:rPr lang="en-US" sz="3200">
                <a:solidFill>
                  <a:srgbClr val="18579B"/>
                </a:solidFill>
              </a:rPr>
              <a:t>in the score box to left of   deleted diagonal</a:t>
            </a:r>
            <a:endParaRPr/>
          </a:p>
          <a:p>
            <a:pPr indent="-536575" lvl="2" marL="2060575" rtl="0" algn="l">
              <a:lnSpc>
                <a:spcPct val="100000"/>
              </a:lnSpc>
              <a:spcBef>
                <a:spcPts val="600"/>
              </a:spcBef>
              <a:spcAft>
                <a:spcPts val="0"/>
              </a:spcAft>
              <a:buClr>
                <a:srgbClr val="18579B"/>
              </a:buClr>
              <a:buSzPct val="100000"/>
              <a:buNone/>
            </a:pPr>
            <a:r>
              <a:t/>
            </a:r>
            <a:endParaRPr sz="1600">
              <a:solidFill>
                <a:srgbClr val="18579B"/>
              </a:solidFill>
              <a:latin typeface="Calibri"/>
              <a:ea typeface="Calibri"/>
              <a:cs typeface="Calibri"/>
              <a:sym typeface="Calibri"/>
            </a:endParaRPr>
          </a:p>
          <a:p>
            <a:pPr indent="-536575" lvl="3" marL="2060575" rtl="0" algn="l">
              <a:lnSpc>
                <a:spcPct val="100000"/>
              </a:lnSpc>
              <a:spcBef>
                <a:spcPts val="600"/>
              </a:spcBef>
              <a:spcAft>
                <a:spcPts val="0"/>
              </a:spcAft>
              <a:buClr>
                <a:srgbClr val="18579B"/>
              </a:buClr>
              <a:buSzPct val="100000"/>
              <a:buChar char="▪"/>
            </a:pPr>
            <a:r>
              <a:rPr lang="en-US" sz="3200">
                <a:solidFill>
                  <a:srgbClr val="18579B"/>
                </a:solidFill>
                <a:latin typeface="Calibri"/>
                <a:ea typeface="Calibri"/>
                <a:cs typeface="Calibri"/>
                <a:sym typeface="Calibri"/>
              </a:rPr>
              <a:t> </a:t>
            </a:r>
            <a:r>
              <a:rPr lang="en-US" sz="3200">
                <a:solidFill>
                  <a:srgbClr val="FF0000"/>
                </a:solidFill>
                <a:latin typeface="Calibri"/>
                <a:ea typeface="Calibri"/>
                <a:cs typeface="Calibri"/>
                <a:sym typeface="Calibri"/>
              </a:rPr>
              <a:t>Record details </a:t>
            </a:r>
            <a:r>
              <a:rPr lang="en-US" sz="3200">
                <a:solidFill>
                  <a:srgbClr val="18579B"/>
                </a:solidFill>
                <a:latin typeface="Calibri"/>
                <a:ea typeface="Calibri"/>
                <a:cs typeface="Calibri"/>
                <a:sym typeface="Calibri"/>
              </a:rPr>
              <a:t>on back of scoresheet – </a:t>
            </a:r>
            <a:r>
              <a:rPr i="1" lang="en-US" sz="3000">
                <a:solidFill>
                  <a:srgbClr val="FF0000"/>
                </a:solidFill>
                <a:latin typeface="Calibri"/>
                <a:ea typeface="Calibri"/>
                <a:cs typeface="Calibri"/>
                <a:sym typeface="Calibri"/>
              </a:rPr>
              <a:t>similar to a technical warnin</a:t>
            </a:r>
            <a:r>
              <a:rPr i="1" lang="en-US" sz="3000">
                <a:solidFill>
                  <a:srgbClr val="FF0000"/>
                </a:solidFill>
              </a:rPr>
              <a:t>g.</a:t>
            </a:r>
            <a:endParaRPr i="1" sz="3000">
              <a:solidFill>
                <a:srgbClr val="FF0000"/>
              </a:solidFill>
              <a:latin typeface="Calibri"/>
              <a:ea typeface="Calibri"/>
              <a:cs typeface="Calibri"/>
              <a:sym typeface="Calibri"/>
            </a:endParaRPr>
          </a:p>
        </p:txBody>
      </p:sp>
      <p:sp>
        <p:nvSpPr>
          <p:cNvPr id="1743" name="Google Shape;1743;p22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26"/>
          <p:cNvSpPr txBox="1"/>
          <p:nvPr>
            <p:ph idx="1" type="body"/>
          </p:nvPr>
        </p:nvSpPr>
        <p:spPr>
          <a:xfrm>
            <a:off x="165463" y="117565"/>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Technical Foul  – Deducting a Point</a:t>
            </a:r>
            <a:endParaRPr i="1" sz="2000">
              <a:latin typeface="Calibri"/>
              <a:ea typeface="Calibri"/>
              <a:cs typeface="Calibri"/>
              <a:sym typeface="Calibri"/>
            </a:endParaRPr>
          </a:p>
          <a:p>
            <a:pPr indent="0" lvl="0" marL="0" rtl="0" algn="ctr">
              <a:lnSpc>
                <a:spcPct val="100000"/>
              </a:lnSpc>
              <a:spcBef>
                <a:spcPts val="600"/>
              </a:spcBef>
              <a:spcAft>
                <a:spcPts val="0"/>
              </a:spcAft>
              <a:buClr>
                <a:srgbClr val="18579B"/>
              </a:buClr>
              <a:buSzPts val="3200"/>
              <a:buFont typeface="Calibri"/>
              <a:buNone/>
            </a:pPr>
            <a:r>
              <a:rPr lang="en-US" sz="3200">
                <a:solidFill>
                  <a:srgbClr val="18579B"/>
                </a:solidFill>
                <a:latin typeface="Calibri"/>
                <a:ea typeface="Calibri"/>
                <a:cs typeface="Calibri"/>
                <a:sym typeface="Calibri"/>
              </a:rPr>
              <a:t>When the offending team has at least one point – front of scoresheet</a:t>
            </a:r>
            <a:endParaRPr sz="320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b="0" l="0" r="0" t="0"/>
          <a:stretch/>
        </p:blipFill>
        <p:spPr>
          <a:xfrm>
            <a:off x="1846399" y="1393371"/>
            <a:ext cx="8257598" cy="5347064"/>
          </a:xfrm>
          <a:prstGeom prst="rect">
            <a:avLst/>
          </a:prstGeom>
          <a:noFill/>
          <a:ln>
            <a:noFill/>
          </a:ln>
        </p:spPr>
      </p:pic>
      <p:sp>
        <p:nvSpPr>
          <p:cNvPr id="1750" name="Google Shape;1750;p22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27"/>
          <p:cNvSpPr txBox="1"/>
          <p:nvPr>
            <p:ph idx="1" type="body"/>
          </p:nvPr>
        </p:nvSpPr>
        <p:spPr>
          <a:xfrm>
            <a:off x="165463" y="-117566"/>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a:t>
            </a:r>
            <a:r>
              <a:rPr b="1" i="1" lang="en-US" sz="4400">
                <a:solidFill>
                  <a:srgbClr val="18579B"/>
                </a:solidFill>
              </a:rPr>
              <a:t>Point </a:t>
            </a:r>
            <a:endParaRPr/>
          </a:p>
          <a:p>
            <a:pPr indent="-349250" lvl="0" marL="349250" rtl="0" algn="ctr">
              <a:lnSpc>
                <a:spcPct val="100000"/>
              </a:lnSpc>
              <a:spcBef>
                <a:spcPts val="600"/>
              </a:spcBef>
              <a:spcAft>
                <a:spcPts val="0"/>
              </a:spcAft>
              <a:buSzPts val="3080"/>
              <a:buFont typeface="Calibri"/>
              <a:buNone/>
            </a:pPr>
            <a:r>
              <a:rPr b="1" i="1" lang="en-US" sz="2800">
                <a:solidFill>
                  <a:srgbClr val="18579B"/>
                </a:solidFill>
              </a:rPr>
              <a:t>After a Technical Foul Point Has Been Removed</a:t>
            </a:r>
            <a:endParaRPr i="1" sz="280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b="0" l="0" r="0" t="0"/>
          <a:stretch/>
        </p:blipFill>
        <p:spPr>
          <a:xfrm>
            <a:off x="1982744" y="1123407"/>
            <a:ext cx="8618421" cy="5634446"/>
          </a:xfrm>
          <a:prstGeom prst="rect">
            <a:avLst/>
          </a:prstGeom>
          <a:noFill/>
          <a:ln>
            <a:noFill/>
          </a:ln>
        </p:spPr>
      </p:pic>
      <p:sp>
        <p:nvSpPr>
          <p:cNvPr id="1757" name="Google Shape;1757;p22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28"/>
          <p:cNvSpPr txBox="1"/>
          <p:nvPr>
            <p:ph idx="1" type="body"/>
          </p:nvPr>
        </p:nvSpPr>
        <p:spPr>
          <a:xfrm>
            <a:off x="1295400" y="406401"/>
            <a:ext cx="9795934" cy="6183244"/>
          </a:xfrm>
          <a:prstGeom prst="rect">
            <a:avLst/>
          </a:prstGeom>
          <a:noFill/>
          <a:ln>
            <a:noFill/>
          </a:ln>
        </p:spPr>
        <p:txBody>
          <a:bodyPr anchorCtr="0" anchor="t" bIns="45700" lIns="45700" spcFirstLastPara="1" rIns="45700" wrap="square" tIns="45700">
            <a:normAutofit fontScale="92500" lnSpcReduction="10000"/>
          </a:bodyPr>
          <a:lstStyle/>
          <a:p>
            <a:pPr indent="-349250" lvl="0" marL="349250" rtl="0" algn="ctr">
              <a:lnSpc>
                <a:spcPct val="100000"/>
              </a:lnSpc>
              <a:spcBef>
                <a:spcPts val="0"/>
              </a:spcBef>
              <a:spcAft>
                <a:spcPts val="0"/>
              </a:spcAft>
              <a:buSzPct val="110000"/>
              <a:buFont typeface="Calibri"/>
              <a:buNone/>
            </a:pPr>
            <a:r>
              <a:rPr b="1" i="1" lang="en-US" sz="4400">
                <a:solidFill>
                  <a:srgbClr val="18579B"/>
                </a:solidFill>
                <a:latin typeface="Calibri"/>
                <a:ea typeface="Calibri"/>
                <a:cs typeface="Calibri"/>
                <a:sym typeface="Calibri"/>
              </a:rPr>
              <a:t>Marking Technical Fouls </a:t>
            </a:r>
            <a:r>
              <a:rPr b="1" i="1" lang="en-US" sz="2800">
                <a:solidFill>
                  <a:srgbClr val="18579B"/>
                </a:solidFill>
                <a:latin typeface="Calibri"/>
                <a:ea typeface="Calibri"/>
                <a:cs typeface="Calibri"/>
                <a:sym typeface="Calibri"/>
              </a:rPr>
              <a:t>(cont’d)</a:t>
            </a:r>
            <a:endParaRPr sz="2000">
              <a:solidFill>
                <a:srgbClr val="18579B"/>
              </a:solidFill>
              <a:latin typeface="Calibri"/>
              <a:ea typeface="Calibri"/>
              <a:cs typeface="Calibri"/>
              <a:sym typeface="Calibri"/>
            </a:endParaRPr>
          </a:p>
          <a:p>
            <a:pPr indent="-819150" lvl="0" marL="903288" rtl="0" algn="l">
              <a:lnSpc>
                <a:spcPct val="100000"/>
              </a:lnSpc>
              <a:spcBef>
                <a:spcPts val="2000"/>
              </a:spcBef>
              <a:spcAft>
                <a:spcPts val="0"/>
              </a:spcAft>
              <a:buClr>
                <a:srgbClr val="18579B"/>
              </a:buClr>
              <a:buSzPct val="100000"/>
              <a:buFont typeface="Calibri"/>
              <a:buChar char="•"/>
            </a:pPr>
            <a:r>
              <a:rPr lang="en-US" sz="3600">
                <a:solidFill>
                  <a:srgbClr val="18579B"/>
                </a:solidFill>
                <a:latin typeface="Calibri"/>
                <a:ea typeface="Calibri"/>
                <a:cs typeface="Calibri"/>
                <a:sym typeface="Calibri"/>
              </a:rPr>
              <a:t>When a </a:t>
            </a:r>
            <a:r>
              <a:rPr lang="en-US" sz="3600">
                <a:solidFill>
                  <a:srgbClr val="FF0000"/>
                </a:solidFill>
                <a:latin typeface="Calibri"/>
                <a:ea typeface="Calibri"/>
                <a:cs typeface="Calibri"/>
                <a:sym typeface="Calibri"/>
              </a:rPr>
              <a:t>technical </a:t>
            </a:r>
            <a:r>
              <a:rPr lang="en-US" sz="3600">
                <a:solidFill>
                  <a:srgbClr val="FF0000"/>
                </a:solidFill>
              </a:rPr>
              <a:t>f</a:t>
            </a:r>
            <a:r>
              <a:rPr lang="en-US" sz="3600">
                <a:solidFill>
                  <a:srgbClr val="FF0000"/>
                </a:solidFill>
                <a:latin typeface="Calibri"/>
                <a:ea typeface="Calibri"/>
                <a:cs typeface="Calibri"/>
                <a:sym typeface="Calibri"/>
              </a:rPr>
              <a:t>oul </a:t>
            </a:r>
            <a:r>
              <a:rPr lang="en-US" sz="3600">
                <a:solidFill>
                  <a:srgbClr val="FF0000"/>
                </a:solidFill>
              </a:rPr>
              <a:t>i</a:t>
            </a:r>
            <a:r>
              <a:rPr lang="en-US" sz="3600">
                <a:solidFill>
                  <a:srgbClr val="FF0000"/>
                </a:solidFill>
                <a:latin typeface="Calibri"/>
                <a:ea typeface="Calibri"/>
                <a:cs typeface="Calibri"/>
                <a:sym typeface="Calibri"/>
              </a:rPr>
              <a:t>s </a:t>
            </a:r>
            <a:r>
              <a:rPr lang="en-US" sz="3600">
                <a:solidFill>
                  <a:srgbClr val="FF0000"/>
                </a:solidFill>
              </a:rPr>
              <a:t>i</a:t>
            </a:r>
            <a:r>
              <a:rPr lang="en-US" sz="3600">
                <a:solidFill>
                  <a:srgbClr val="FF0000"/>
                </a:solidFill>
                <a:latin typeface="Calibri"/>
                <a:ea typeface="Calibri"/>
                <a:cs typeface="Calibri"/>
                <a:sym typeface="Calibri"/>
              </a:rPr>
              <a:t>ssued </a:t>
            </a:r>
            <a:r>
              <a:rPr lang="en-US" sz="3600">
                <a:solidFill>
                  <a:srgbClr val="18579B"/>
                </a:solidFill>
                <a:latin typeface="Calibri"/>
                <a:ea typeface="Calibri"/>
                <a:cs typeface="Calibri"/>
                <a:sym typeface="Calibri"/>
              </a:rPr>
              <a:t>and the offending team’s </a:t>
            </a:r>
            <a:r>
              <a:rPr lang="en-US" sz="3600">
                <a:solidFill>
                  <a:srgbClr val="FF0000"/>
                </a:solidFill>
                <a:latin typeface="Calibri"/>
                <a:ea typeface="Calibri"/>
                <a:cs typeface="Calibri"/>
                <a:sym typeface="Calibri"/>
              </a:rPr>
              <a:t>score is “0”:</a:t>
            </a:r>
            <a:endParaRPr/>
          </a:p>
          <a:p>
            <a:pPr indent="-536575" lvl="1" marL="1439863" rtl="0" algn="l">
              <a:lnSpc>
                <a:spcPct val="100000"/>
              </a:lnSpc>
              <a:spcBef>
                <a:spcPts val="2000"/>
              </a:spcBef>
              <a:spcAft>
                <a:spcPts val="0"/>
              </a:spcAft>
              <a:buClr>
                <a:srgbClr val="FF0000"/>
              </a:buClr>
              <a:buSzPct val="100000"/>
              <a:buFont typeface="Courier New"/>
              <a:buChar char="o"/>
            </a:pPr>
            <a:r>
              <a:rPr lang="en-US" sz="3600">
                <a:solidFill>
                  <a:srgbClr val="FF0000"/>
                </a:solidFill>
              </a:rPr>
              <a:t>Place a “TF” </a:t>
            </a:r>
            <a:r>
              <a:rPr lang="en-US" sz="3600">
                <a:solidFill>
                  <a:srgbClr val="18579B"/>
                </a:solidFill>
              </a:rPr>
              <a:t>in the </a:t>
            </a:r>
            <a:r>
              <a:rPr lang="en-US" sz="3600">
                <a:solidFill>
                  <a:srgbClr val="FF0000"/>
                </a:solidFill>
              </a:rPr>
              <a:t>TW/TF </a:t>
            </a:r>
            <a:r>
              <a:rPr lang="en-US" sz="3600">
                <a:solidFill>
                  <a:srgbClr val="18579B"/>
                </a:solidFill>
              </a:rPr>
              <a:t>box of the offending team</a:t>
            </a:r>
            <a:endParaRPr/>
          </a:p>
          <a:p>
            <a:pPr indent="-536575" lvl="1" marL="1439863" rtl="0" algn="l">
              <a:lnSpc>
                <a:spcPct val="100000"/>
              </a:lnSpc>
              <a:spcBef>
                <a:spcPts val="2000"/>
              </a:spcBef>
              <a:spcAft>
                <a:spcPts val="0"/>
              </a:spcAft>
              <a:buClr>
                <a:srgbClr val="FF0000"/>
              </a:buClr>
              <a:buSzPct val="100000"/>
              <a:buFont typeface="Courier New"/>
              <a:buChar char="o"/>
            </a:pPr>
            <a:r>
              <a:rPr lang="en-US" sz="3600">
                <a:solidFill>
                  <a:srgbClr val="FF0000"/>
                </a:solidFill>
                <a:latin typeface="Calibri"/>
                <a:ea typeface="Calibri"/>
                <a:cs typeface="Calibri"/>
                <a:sym typeface="Calibri"/>
              </a:rPr>
              <a:t>Write TF </a:t>
            </a:r>
            <a:r>
              <a:rPr lang="en-US" sz="3600">
                <a:solidFill>
                  <a:srgbClr val="18579B"/>
                </a:solidFill>
                <a:latin typeface="Calibri"/>
                <a:ea typeface="Calibri"/>
                <a:cs typeface="Calibri"/>
                <a:sym typeface="Calibri"/>
              </a:rPr>
              <a:t>in the </a:t>
            </a:r>
            <a:r>
              <a:rPr lang="en-US" sz="3600">
                <a:solidFill>
                  <a:srgbClr val="FF0000"/>
                </a:solidFill>
                <a:latin typeface="Calibri"/>
                <a:ea typeface="Calibri"/>
                <a:cs typeface="Calibri"/>
                <a:sym typeface="Calibri"/>
              </a:rPr>
              <a:t>score box (non-offending </a:t>
            </a:r>
            <a:r>
              <a:rPr lang="en-US" sz="3600">
                <a:solidFill>
                  <a:srgbClr val="FF0000"/>
                </a:solidFill>
              </a:rPr>
              <a:t>t</a:t>
            </a:r>
            <a:r>
              <a:rPr lang="en-US" sz="3600">
                <a:solidFill>
                  <a:srgbClr val="FF0000"/>
                </a:solidFill>
                <a:latin typeface="Calibri"/>
                <a:ea typeface="Calibri"/>
                <a:cs typeface="Calibri"/>
                <a:sym typeface="Calibri"/>
              </a:rPr>
              <a:t>eam) </a:t>
            </a:r>
            <a:r>
              <a:rPr lang="en-US" sz="3600">
                <a:solidFill>
                  <a:srgbClr val="18579B"/>
                </a:solidFill>
                <a:latin typeface="Calibri"/>
                <a:ea typeface="Calibri"/>
                <a:cs typeface="Calibri"/>
                <a:sym typeface="Calibri"/>
              </a:rPr>
              <a:t>to</a:t>
            </a:r>
            <a:r>
              <a:rPr lang="en-US" sz="3600">
                <a:solidFill>
                  <a:srgbClr val="18579B"/>
                </a:solidFill>
              </a:rPr>
              <a:t> </a:t>
            </a:r>
            <a:r>
              <a:rPr lang="en-US" sz="3600">
                <a:solidFill>
                  <a:srgbClr val="18579B"/>
                </a:solidFill>
                <a:latin typeface="Calibri"/>
                <a:ea typeface="Calibri"/>
                <a:cs typeface="Calibri"/>
                <a:sym typeface="Calibri"/>
              </a:rPr>
              <a:t>the </a:t>
            </a:r>
            <a:r>
              <a:rPr lang="en-US" sz="3600">
                <a:solidFill>
                  <a:srgbClr val="18579B"/>
                </a:solidFill>
              </a:rPr>
              <a:t>r</a:t>
            </a:r>
            <a:r>
              <a:rPr lang="en-US" sz="3600">
                <a:solidFill>
                  <a:srgbClr val="18579B"/>
                </a:solidFill>
                <a:latin typeface="Calibri"/>
                <a:ea typeface="Calibri"/>
                <a:cs typeface="Calibri"/>
                <a:sym typeface="Calibri"/>
              </a:rPr>
              <a:t>ight of the that team’s last score</a:t>
            </a:r>
            <a:endParaRPr/>
          </a:p>
          <a:p>
            <a:pPr indent="-536575" lvl="1" marL="1439863" rtl="0" algn="l">
              <a:lnSpc>
                <a:spcPct val="100000"/>
              </a:lnSpc>
              <a:spcBef>
                <a:spcPts val="2000"/>
              </a:spcBef>
              <a:spcAft>
                <a:spcPts val="0"/>
              </a:spcAft>
              <a:buClr>
                <a:srgbClr val="18579B"/>
              </a:buClr>
              <a:buSzPct val="100000"/>
              <a:buFont typeface="Courier New"/>
              <a:buChar char="o"/>
            </a:pPr>
            <a:r>
              <a:rPr lang="en-US" sz="3600">
                <a:solidFill>
                  <a:srgbClr val="18579B"/>
                </a:solidFill>
                <a:latin typeface="Calibri"/>
                <a:ea typeface="Calibri"/>
                <a:cs typeface="Calibri"/>
                <a:sym typeface="Calibri"/>
              </a:rPr>
              <a:t>If non-offending team is the </a:t>
            </a:r>
            <a:r>
              <a:rPr lang="en-US" sz="3600">
                <a:solidFill>
                  <a:srgbClr val="FF0000"/>
                </a:solidFill>
                <a:latin typeface="Calibri"/>
                <a:ea typeface="Calibri"/>
                <a:cs typeface="Calibri"/>
                <a:sym typeface="Calibri"/>
              </a:rPr>
              <a:t>receiving team</a:t>
            </a:r>
            <a:r>
              <a:rPr lang="en-US" sz="3600">
                <a:solidFill>
                  <a:srgbClr val="18579B"/>
                </a:solidFill>
                <a:latin typeface="Calibri"/>
                <a:ea typeface="Calibri"/>
                <a:cs typeface="Calibri"/>
                <a:sym typeface="Calibri"/>
              </a:rPr>
              <a:t>, </a:t>
            </a:r>
            <a:r>
              <a:rPr lang="en-US" sz="3600">
                <a:solidFill>
                  <a:srgbClr val="FF0000"/>
                </a:solidFill>
                <a:latin typeface="Calibri"/>
                <a:ea typeface="Calibri"/>
                <a:cs typeface="Calibri"/>
                <a:sym typeface="Calibri"/>
              </a:rPr>
              <a:t>place a “|” </a:t>
            </a:r>
            <a:r>
              <a:rPr lang="en-US" sz="3600">
                <a:solidFill>
                  <a:srgbClr val="18579B"/>
                </a:solidFill>
                <a:latin typeface="Calibri"/>
                <a:ea typeface="Calibri"/>
                <a:cs typeface="Calibri"/>
                <a:sym typeface="Calibri"/>
              </a:rPr>
              <a:t>to indicate </a:t>
            </a:r>
            <a:r>
              <a:rPr lang="en-US" sz="3600">
                <a:solidFill>
                  <a:srgbClr val="FF0000"/>
                </a:solidFill>
                <a:latin typeface="Calibri"/>
                <a:ea typeface="Calibri"/>
                <a:cs typeface="Calibri"/>
                <a:sym typeface="Calibri"/>
              </a:rPr>
              <a:t>side</a:t>
            </a:r>
            <a:r>
              <a:rPr lang="en-US" sz="3600">
                <a:solidFill>
                  <a:srgbClr val="FF0000"/>
                </a:solidFill>
              </a:rPr>
              <a:t> </a:t>
            </a:r>
            <a:r>
              <a:rPr lang="en-US" sz="3600">
                <a:solidFill>
                  <a:srgbClr val="FF0000"/>
                </a:solidFill>
                <a:latin typeface="Calibri"/>
                <a:ea typeface="Calibri"/>
                <a:cs typeface="Calibri"/>
                <a:sym typeface="Calibri"/>
              </a:rPr>
              <a:t>out </a:t>
            </a:r>
            <a:r>
              <a:rPr lang="en-US" sz="3600">
                <a:solidFill>
                  <a:srgbClr val="18579B"/>
                </a:solidFill>
                <a:latin typeface="Calibri"/>
                <a:ea typeface="Calibri"/>
                <a:cs typeface="Calibri"/>
                <a:sym typeface="Calibri"/>
              </a:rPr>
              <a:t>after marking TF </a:t>
            </a:r>
            <a:r>
              <a:rPr lang="en-US" sz="3600">
                <a:solidFill>
                  <a:srgbClr val="18579B"/>
                </a:solidFill>
              </a:rPr>
              <a:t>&amp;</a:t>
            </a:r>
            <a:r>
              <a:rPr lang="en-US" sz="3600">
                <a:solidFill>
                  <a:srgbClr val="18579B"/>
                </a:solidFill>
                <a:latin typeface="Calibri"/>
                <a:ea typeface="Calibri"/>
                <a:cs typeface="Calibri"/>
                <a:sym typeface="Calibri"/>
              </a:rPr>
              <a:t> </a:t>
            </a:r>
            <a:r>
              <a:rPr lang="en-US" sz="3600">
                <a:solidFill>
                  <a:srgbClr val="18579B"/>
                </a:solidFill>
              </a:rPr>
              <a:t>a</a:t>
            </a:r>
            <a:r>
              <a:rPr lang="en-US" sz="3600">
                <a:solidFill>
                  <a:srgbClr val="18579B"/>
                </a:solidFill>
                <a:latin typeface="Calibri"/>
                <a:ea typeface="Calibri"/>
                <a:cs typeface="Calibri"/>
                <a:sym typeface="Calibri"/>
              </a:rPr>
              <a:t>dding a point</a:t>
            </a:r>
            <a:endParaRPr/>
          </a:p>
        </p:txBody>
      </p:sp>
      <p:sp>
        <p:nvSpPr>
          <p:cNvPr id="1763" name="Google Shape;1763;p22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29"/>
          <p:cNvSpPr txBox="1"/>
          <p:nvPr>
            <p:ph idx="1" type="body"/>
          </p:nvPr>
        </p:nvSpPr>
        <p:spPr>
          <a:xfrm>
            <a:off x="165463" y="0"/>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Technical Foul  – </a:t>
            </a:r>
            <a:r>
              <a:rPr b="1" i="1" lang="en-US" sz="4400">
                <a:solidFill>
                  <a:srgbClr val="18579B"/>
                </a:solidFill>
              </a:rPr>
              <a:t>Adding A Point</a:t>
            </a:r>
            <a:endParaRPr i="1" sz="2000">
              <a:latin typeface="Calibri"/>
              <a:ea typeface="Calibri"/>
              <a:cs typeface="Calibri"/>
              <a:sym typeface="Calibri"/>
            </a:endParaRPr>
          </a:p>
          <a:p>
            <a:pPr indent="0" lvl="0" marL="0" rtl="0" algn="ctr">
              <a:lnSpc>
                <a:spcPct val="100000"/>
              </a:lnSpc>
              <a:spcBef>
                <a:spcPts val="600"/>
              </a:spcBef>
              <a:spcAft>
                <a:spcPts val="0"/>
              </a:spcAft>
              <a:buClr>
                <a:srgbClr val="18579B"/>
              </a:buClr>
              <a:buSzPts val="3200"/>
              <a:buFont typeface="Calibri"/>
              <a:buNone/>
            </a:pPr>
            <a:r>
              <a:rPr lang="en-US" sz="3200">
                <a:solidFill>
                  <a:srgbClr val="18579B"/>
                </a:solidFill>
                <a:latin typeface="Calibri"/>
                <a:ea typeface="Calibri"/>
                <a:cs typeface="Calibri"/>
                <a:sym typeface="Calibri"/>
              </a:rPr>
              <a:t>When the offending team has </a:t>
            </a:r>
            <a:r>
              <a:rPr lang="en-US" sz="3200">
                <a:solidFill>
                  <a:srgbClr val="18579B"/>
                </a:solidFill>
              </a:rPr>
              <a:t>“0” Points</a:t>
            </a:r>
            <a:endParaRPr sz="320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b="0" l="0" r="0" t="0"/>
          <a:stretch/>
        </p:blipFill>
        <p:spPr>
          <a:xfrm>
            <a:off x="1759313" y="1272940"/>
            <a:ext cx="8394881" cy="5495139"/>
          </a:xfrm>
          <a:prstGeom prst="rect">
            <a:avLst/>
          </a:prstGeom>
          <a:noFill/>
          <a:ln>
            <a:noFill/>
          </a:ln>
        </p:spPr>
      </p:pic>
      <p:sp>
        <p:nvSpPr>
          <p:cNvPr id="1770" name="Google Shape;1770;p22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nvSpPr>
        <p:spPr>
          <a:xfrm>
            <a:off x="1016000" y="558800"/>
            <a:ext cx="9197100" cy="584776"/>
          </a:xfrm>
          <a:prstGeom prst="rect">
            <a:avLst/>
          </a:prstGeom>
          <a:noFill/>
          <a:ln>
            <a:noFill/>
          </a:ln>
        </p:spPr>
        <p:txBody>
          <a:bodyPr anchorCtr="0" anchor="t" bIns="45700" lIns="45700" spcFirstLastPara="1" rIns="45700" wrap="square" tIns="45700">
            <a:spAutoFit/>
          </a:bodyPr>
          <a:lstStyle/>
          <a:p>
            <a:pPr indent="-339725" lvl="0" marL="342900" marR="0" rtl="0" algn="l">
              <a:lnSpc>
                <a:spcPct val="100000"/>
              </a:lnSpc>
              <a:spcBef>
                <a:spcPts val="0"/>
              </a:spcBef>
              <a:spcAft>
                <a:spcPts val="0"/>
              </a:spcAft>
              <a:buClr>
                <a:srgbClr val="000000"/>
              </a:buClr>
              <a:buSzPts val="3200"/>
              <a:buFont typeface="Source Sans Pro"/>
              <a:buNone/>
            </a:pPr>
            <a:r>
              <a:t/>
            </a:r>
            <a:endParaRPr b="0" i="0" sz="3200" u="none" cap="none" strike="noStrike">
              <a:solidFill>
                <a:srgbClr val="00B0F0"/>
              </a:solidFill>
              <a:latin typeface="Cambria"/>
              <a:ea typeface="Cambria"/>
              <a:cs typeface="Cambria"/>
              <a:sym typeface="Cambria"/>
            </a:endParaRPr>
          </a:p>
        </p:txBody>
      </p:sp>
      <p:sp>
        <p:nvSpPr>
          <p:cNvPr id="205" name="Google Shape;205;p23"/>
          <p:cNvSpPr/>
          <p:nvPr/>
        </p:nvSpPr>
        <p:spPr>
          <a:xfrm>
            <a:off x="418011" y="304800"/>
            <a:ext cx="11260183" cy="769441"/>
          </a:xfrm>
          <a:prstGeom prst="rect">
            <a:avLst/>
          </a:prstGeom>
          <a:noFill/>
          <a:ln>
            <a:noFill/>
          </a:ln>
        </p:spPr>
        <p:txBody>
          <a:bodyPr anchorCtr="0" anchor="t" bIns="45700" lIns="91425" spcFirstLastPara="1" rIns="91425"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Key 2023 Rules Changes </a:t>
            </a:r>
            <a:r>
              <a:rPr b="1" i="0" lang="en-US" sz="2400" u="none" cap="none" strike="noStrike">
                <a:solidFill>
                  <a:srgbClr val="18579B"/>
                </a:solidFill>
                <a:latin typeface="Calibri"/>
                <a:ea typeface="Calibri"/>
                <a:cs typeface="Calibri"/>
                <a:sym typeface="Calibri"/>
              </a:rPr>
              <a:t>(cont’d)</a:t>
            </a:r>
            <a:endParaRPr b="1" i="0" sz="3600" u="none" cap="none" strike="noStrike">
              <a:solidFill>
                <a:srgbClr val="18579B"/>
              </a:solidFill>
              <a:latin typeface="Calibri"/>
              <a:ea typeface="Calibri"/>
              <a:cs typeface="Calibri"/>
              <a:sym typeface="Calibri"/>
            </a:endParaRPr>
          </a:p>
        </p:txBody>
      </p:sp>
      <p:sp>
        <p:nvSpPr>
          <p:cNvPr id="206" name="Google Shape;206;p2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207" name="Google Shape;207;p23"/>
          <p:cNvSpPr txBox="1"/>
          <p:nvPr/>
        </p:nvSpPr>
        <p:spPr>
          <a:xfrm>
            <a:off x="1555334" y="2341693"/>
            <a:ext cx="7306655" cy="2354491"/>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18579B"/>
              </a:buClr>
              <a:buSzPts val="2800"/>
              <a:buFont typeface="Calibri"/>
              <a:buNone/>
            </a:pPr>
            <a:r>
              <a:rPr b="1" i="0" lang="en-US" sz="2800" u="none" cap="none" strike="noStrike">
                <a:solidFill>
                  <a:srgbClr val="18579B"/>
                </a:solidFill>
                <a:latin typeface="Calibri"/>
                <a:ea typeface="Calibri"/>
                <a:cs typeface="Calibri"/>
                <a:sym typeface="Calibri"/>
              </a:rPr>
              <a:t>Tiebreakers in Round-Robin Matches </a:t>
            </a:r>
            <a:r>
              <a:rPr b="0" i="0" lang="en-US" sz="1800" u="none" cap="none" strike="noStrike">
                <a:solidFill>
                  <a:srgbClr val="18579B"/>
                </a:solidFill>
                <a:latin typeface="Calibri"/>
                <a:ea typeface="Calibri"/>
                <a:cs typeface="Calibri"/>
                <a:sym typeface="Calibri"/>
              </a:rPr>
              <a:t>(12.C.3.a)</a:t>
            </a:r>
            <a:endParaRPr/>
          </a:p>
          <a:p>
            <a:pPr indent="0" lvl="0" marL="457200" marR="0" rtl="0" algn="l">
              <a:lnSpc>
                <a:spcPct val="100000"/>
              </a:lnSpc>
              <a:spcBef>
                <a:spcPts val="563"/>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The method  of using tiebreakers to decide round-robin winners in sanctioned tournaments has been modified to make it easier to decide which team/player won. </a:t>
            </a:r>
            <a:endParaRPr b="0" i="0" sz="2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30"/>
          <p:cNvSpPr txBox="1"/>
          <p:nvPr>
            <p:ph idx="1" type="body"/>
          </p:nvPr>
        </p:nvSpPr>
        <p:spPr>
          <a:xfrm>
            <a:off x="1219200" y="76200"/>
            <a:ext cx="9753600" cy="6188482"/>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Technical Fouls</a:t>
            </a:r>
            <a:r>
              <a:rPr b="1" lang="en-US" sz="4400">
                <a:solidFill>
                  <a:srgbClr val="18579B"/>
                </a:solidFill>
                <a:latin typeface="Calibri"/>
                <a:ea typeface="Calibri"/>
                <a:cs typeface="Calibri"/>
                <a:sym typeface="Calibri"/>
              </a:rPr>
              <a:t> </a:t>
            </a:r>
            <a:r>
              <a:rPr b="1" lang="en-US" sz="2800">
                <a:solidFill>
                  <a:srgbClr val="18579B"/>
                </a:solidFill>
                <a:latin typeface="Calibri"/>
                <a:ea typeface="Calibri"/>
                <a:cs typeface="Calibri"/>
                <a:sym typeface="Calibri"/>
              </a:rPr>
              <a:t>(cont’d)</a:t>
            </a:r>
            <a:endParaRPr b="1" sz="2800" cap="small">
              <a:latin typeface="Calibri"/>
              <a:ea typeface="Calibri"/>
              <a:cs typeface="Calibri"/>
              <a:sym typeface="Calibri"/>
            </a:endParaRPr>
          </a:p>
          <a:p>
            <a:pPr indent="-274051" lvl="2" marL="1163052" rtl="0" algn="l">
              <a:lnSpc>
                <a:spcPct val="100000"/>
              </a:lnSpc>
              <a:spcBef>
                <a:spcPts val="600"/>
              </a:spcBef>
              <a:spcAft>
                <a:spcPts val="0"/>
              </a:spcAft>
              <a:buClr>
                <a:srgbClr val="18579B"/>
              </a:buClr>
              <a:buSzPts val="2000"/>
              <a:buFont typeface="Arial"/>
              <a:buNone/>
            </a:pPr>
            <a:r>
              <a:t/>
            </a:r>
            <a:endParaRPr sz="2000" cap="small"/>
          </a:p>
          <a:p>
            <a:pPr indent="-401051" lvl="2" marL="1163052" rtl="0" algn="l">
              <a:lnSpc>
                <a:spcPct val="100000"/>
              </a:lnSpc>
              <a:spcBef>
                <a:spcPts val="600"/>
              </a:spcBef>
              <a:spcAft>
                <a:spcPts val="0"/>
              </a:spcAft>
              <a:buClr>
                <a:srgbClr val="18579B"/>
              </a:buClr>
              <a:buSzPts val="4000"/>
              <a:buFont typeface="Arial"/>
              <a:buChar char="•"/>
            </a:pPr>
            <a:r>
              <a:rPr b="1" i="1" lang="en-US"/>
              <a:t>After Changing the Score Appropriately:</a:t>
            </a:r>
            <a:endParaRPr/>
          </a:p>
          <a:p>
            <a:pPr indent="-337551" lvl="2" marL="1163052" rtl="0" algn="l">
              <a:lnSpc>
                <a:spcPct val="100000"/>
              </a:lnSpc>
              <a:spcBef>
                <a:spcPts val="600"/>
              </a:spcBef>
              <a:spcAft>
                <a:spcPts val="0"/>
              </a:spcAft>
              <a:buClr>
                <a:srgbClr val="18579B"/>
              </a:buClr>
              <a:buSzPts val="1000"/>
              <a:buFont typeface="Arial"/>
              <a:buNone/>
            </a:pPr>
            <a:r>
              <a:t/>
            </a:r>
            <a:endParaRPr sz="1000"/>
          </a:p>
          <a:p>
            <a:pPr indent="-446088" lvl="2" marL="1608138" rtl="0" algn="l">
              <a:lnSpc>
                <a:spcPct val="100000"/>
              </a:lnSpc>
              <a:spcBef>
                <a:spcPts val="600"/>
              </a:spcBef>
              <a:spcAft>
                <a:spcPts val="0"/>
              </a:spcAft>
              <a:buClr>
                <a:srgbClr val="18579B"/>
              </a:buClr>
              <a:buSzPts val="3600"/>
              <a:buChar char="o"/>
            </a:pPr>
            <a:r>
              <a:rPr lang="en-US" sz="3600"/>
              <a:t>  </a:t>
            </a:r>
            <a:r>
              <a:rPr lang="en-US" sz="3600">
                <a:solidFill>
                  <a:srgbClr val="18579B"/>
                </a:solidFill>
              </a:rPr>
              <a:t>Clearly</a:t>
            </a:r>
            <a:r>
              <a:rPr lang="en-US" sz="3600">
                <a:solidFill>
                  <a:srgbClr val="FF0000"/>
                </a:solidFill>
              </a:rPr>
              <a:t> </a:t>
            </a:r>
            <a:r>
              <a:rPr lang="en-US" sz="3600" u="none">
                <a:solidFill>
                  <a:srgbClr val="FF0000"/>
                </a:solidFill>
              </a:rPr>
              <a:t>advise the impacted </a:t>
            </a:r>
            <a:r>
              <a:rPr lang="en-US" sz="3600" u="sng">
                <a:solidFill>
                  <a:srgbClr val="FF0000"/>
                </a:solidFill>
              </a:rPr>
              <a:t>t</a:t>
            </a:r>
            <a:r>
              <a:rPr lang="en-US" sz="3600" u="none">
                <a:solidFill>
                  <a:srgbClr val="FF0000"/>
                </a:solidFill>
              </a:rPr>
              <a:t>eam </a:t>
            </a:r>
            <a:r>
              <a:rPr lang="en-US" sz="3600" u="none">
                <a:solidFill>
                  <a:srgbClr val="18579B"/>
                </a:solidFill>
              </a:rPr>
              <a:t>that a 	</a:t>
            </a:r>
            <a:r>
              <a:rPr lang="en-US">
                <a:solidFill>
                  <a:srgbClr val="18579B"/>
                </a:solidFill>
              </a:rPr>
              <a:t>p</a:t>
            </a:r>
            <a:r>
              <a:rPr lang="en-US" sz="3600" u="none">
                <a:solidFill>
                  <a:srgbClr val="18579B"/>
                </a:solidFill>
              </a:rPr>
              <a:t>oint has </a:t>
            </a:r>
            <a:r>
              <a:rPr lang="en-US" sz="3600">
                <a:solidFill>
                  <a:srgbClr val="18579B"/>
                </a:solidFill>
              </a:rPr>
              <a:t>b</a:t>
            </a:r>
            <a:r>
              <a:rPr lang="en-US" sz="3600" u="none">
                <a:solidFill>
                  <a:srgbClr val="18579B"/>
                </a:solidFill>
              </a:rPr>
              <a:t>een </a:t>
            </a:r>
            <a:r>
              <a:rPr lang="en-US" sz="3600">
                <a:solidFill>
                  <a:srgbClr val="FF0000"/>
                </a:solidFill>
              </a:rPr>
              <a:t>s</a:t>
            </a:r>
            <a:r>
              <a:rPr lang="en-US" sz="3600" u="none">
                <a:solidFill>
                  <a:srgbClr val="FF0000"/>
                </a:solidFill>
              </a:rPr>
              <a:t>ubtracted or added </a:t>
            </a:r>
            <a:r>
              <a:rPr lang="en-US" sz="3600">
                <a:solidFill>
                  <a:srgbClr val="18579B"/>
                </a:solidFill>
              </a:rPr>
              <a:t>to</a:t>
            </a:r>
            <a:r>
              <a:rPr lang="en-US" sz="3600">
                <a:solidFill>
                  <a:srgbClr val="FF0000"/>
                </a:solidFill>
              </a:rPr>
              <a:t> 	</a:t>
            </a:r>
            <a:r>
              <a:rPr lang="en-US" sz="3600">
                <a:solidFill>
                  <a:srgbClr val="18579B"/>
                </a:solidFill>
              </a:rPr>
              <a:t>their score</a:t>
            </a:r>
            <a:endParaRPr sz="1000"/>
          </a:p>
          <a:p>
            <a:pPr indent="-571500" lvl="1" marL="1787006" rtl="0" algn="l">
              <a:lnSpc>
                <a:spcPct val="100000"/>
              </a:lnSpc>
              <a:spcBef>
                <a:spcPts val="600"/>
              </a:spcBef>
              <a:spcAft>
                <a:spcPts val="0"/>
              </a:spcAft>
              <a:buClr>
                <a:srgbClr val="18579B"/>
              </a:buClr>
              <a:buSzPts val="3600"/>
              <a:buFont typeface="Courier New"/>
              <a:buChar char="o"/>
            </a:pPr>
            <a:r>
              <a:rPr lang="en-US"/>
              <a:t> Announce </a:t>
            </a:r>
            <a:r>
              <a:rPr lang="en-US">
                <a:solidFill>
                  <a:srgbClr val="FF0000"/>
                </a:solidFill>
              </a:rPr>
              <a:t>“15 seconds”</a:t>
            </a:r>
            <a:endParaRPr>
              <a:solidFill>
                <a:srgbClr val="FF0000"/>
              </a:solidFill>
            </a:endParaRPr>
          </a:p>
          <a:p>
            <a:pPr indent="-571500" lvl="1" marL="1787006" rtl="0" algn="l">
              <a:lnSpc>
                <a:spcPct val="100000"/>
              </a:lnSpc>
              <a:spcBef>
                <a:spcPts val="600"/>
              </a:spcBef>
              <a:spcAft>
                <a:spcPts val="0"/>
              </a:spcAft>
              <a:buClr>
                <a:srgbClr val="18579B"/>
              </a:buClr>
              <a:buSzPts val="3600"/>
              <a:buFont typeface="Courier New"/>
              <a:buChar char="o"/>
            </a:pPr>
            <a:r>
              <a:rPr lang="en-US"/>
              <a:t> At time, announce </a:t>
            </a:r>
            <a:r>
              <a:rPr lang="en-US">
                <a:solidFill>
                  <a:srgbClr val="FF0000"/>
                </a:solidFill>
              </a:rPr>
              <a:t>“Time in”</a:t>
            </a:r>
            <a:endParaRPr>
              <a:solidFill>
                <a:srgbClr val="FF0000"/>
              </a:solidFill>
            </a:endParaRPr>
          </a:p>
          <a:p>
            <a:pPr indent="-571500" lvl="1" marL="1787006" rtl="0" algn="l">
              <a:lnSpc>
                <a:spcPct val="100000"/>
              </a:lnSpc>
              <a:spcBef>
                <a:spcPts val="600"/>
              </a:spcBef>
              <a:spcAft>
                <a:spcPts val="0"/>
              </a:spcAft>
              <a:buClr>
                <a:srgbClr val="18579B"/>
              </a:buClr>
              <a:buSzPts val="3600"/>
              <a:buFont typeface="Courier New"/>
              <a:buChar char="o"/>
            </a:pPr>
            <a:r>
              <a:rPr lang="en-US"/>
              <a:t> </a:t>
            </a:r>
            <a:r>
              <a:rPr lang="en-US">
                <a:solidFill>
                  <a:srgbClr val="FF0000"/>
                </a:solidFill>
              </a:rPr>
              <a:t>Call score </a:t>
            </a:r>
            <a:r>
              <a:rPr lang="en-US"/>
              <a:t>&amp; begin </a:t>
            </a:r>
            <a:r>
              <a:rPr lang="en-US">
                <a:solidFill>
                  <a:srgbClr val="FF0000"/>
                </a:solidFill>
              </a:rPr>
              <a:t>10-second </a:t>
            </a:r>
            <a:r>
              <a:rPr lang="en-US"/>
              <a:t>count</a:t>
            </a:r>
            <a:endParaRPr/>
          </a:p>
        </p:txBody>
      </p:sp>
      <p:sp>
        <p:nvSpPr>
          <p:cNvPr id="1776" name="Google Shape;1776;p230"/>
          <p:cNvSpPr txBox="1"/>
          <p:nvPr/>
        </p:nvSpPr>
        <p:spPr>
          <a:xfrm>
            <a:off x="1543758" y="6042392"/>
            <a:ext cx="828343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777" name="Google Shape;1777;p23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31"/>
          <p:cNvSpPr txBox="1"/>
          <p:nvPr/>
        </p:nvSpPr>
        <p:spPr>
          <a:xfrm>
            <a:off x="914400" y="491317"/>
            <a:ext cx="10464800"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Technical Warnings</a:t>
            </a:r>
            <a:r>
              <a:rPr b="1" i="0" lang="en-US" sz="4400" u="none" cap="none" strike="noStrike">
                <a:solidFill>
                  <a:srgbClr val="18579B"/>
                </a:solidFill>
                <a:latin typeface="Calibri"/>
                <a:ea typeface="Calibri"/>
                <a:cs typeface="Calibri"/>
                <a:sym typeface="Calibri"/>
              </a:rPr>
              <a:t> </a:t>
            </a:r>
            <a:r>
              <a:rPr b="1" i="1" lang="en-US" sz="4400" u="none" cap="none" strike="noStrike">
                <a:solidFill>
                  <a:srgbClr val="18579B"/>
                </a:solidFill>
                <a:latin typeface="Calibri"/>
                <a:ea typeface="Calibri"/>
                <a:cs typeface="Calibri"/>
                <a:sym typeface="Calibri"/>
              </a:rPr>
              <a:t>and Technical Fouls</a:t>
            </a:r>
            <a:endParaRPr b="1" i="0" sz="4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The scoresheet</a:t>
            </a:r>
            <a:r>
              <a:rPr b="0" i="0" lang="en-US" sz="3600" u="none" cap="none" strike="noStrike">
                <a:solidFill>
                  <a:srgbClr val="FF0000"/>
                </a:solidFill>
                <a:latin typeface="Calibri"/>
                <a:ea typeface="Calibri"/>
                <a:cs typeface="Calibri"/>
                <a:sym typeface="Calibri"/>
              </a:rPr>
              <a:t> TW/TF boxes </a:t>
            </a:r>
            <a:r>
              <a:rPr b="0" i="0" lang="en-US" sz="3600" u="none" cap="none" strike="noStrike">
                <a:solidFill>
                  <a:srgbClr val="18579B"/>
                </a:solidFill>
                <a:latin typeface="Calibri"/>
                <a:ea typeface="Calibri"/>
                <a:cs typeface="Calibri"/>
                <a:sym typeface="Calibri"/>
              </a:rPr>
              <a:t>are</a:t>
            </a:r>
            <a:r>
              <a:rPr b="0" i="0" lang="en-US" sz="3600" u="none" cap="none" strike="noStrike">
                <a:solidFill>
                  <a:srgbClr val="FF0000"/>
                </a:solidFill>
                <a:latin typeface="Calibri"/>
                <a:ea typeface="Calibri"/>
                <a:cs typeface="Calibri"/>
                <a:sym typeface="Calibri"/>
              </a:rPr>
              <a:t> not “columns”</a:t>
            </a:r>
            <a:r>
              <a:rPr b="0" i="0" lang="en-US" sz="3600" u="none" cap="none" strike="noStrike">
                <a:solidFill>
                  <a:srgbClr val="18579B"/>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but four boxes that </a:t>
            </a:r>
            <a:r>
              <a:rPr b="0" i="0" lang="en-US" sz="3600" u="none" cap="none" strike="noStrike">
                <a:solidFill>
                  <a:srgbClr val="FF0000"/>
                </a:solidFill>
                <a:latin typeface="Calibri"/>
                <a:ea typeface="Calibri"/>
                <a:cs typeface="Calibri"/>
                <a:sym typeface="Calibri"/>
              </a:rPr>
              <a:t>can be used for TWs or TFs</a:t>
            </a:r>
            <a:endParaRPr/>
          </a:p>
          <a:p>
            <a:pPr indent="0" lvl="0" marL="8413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Combinations of TW and TFs:</a:t>
            </a:r>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TW + TW = TF   </a:t>
            </a:r>
            <a:r>
              <a:rPr b="0" i="0" lang="en-US" sz="3600" u="none" cap="none" strike="noStrike">
                <a:solidFill>
                  <a:srgbClr val="FF0000"/>
                </a:solidFill>
                <a:latin typeface="Calibri"/>
                <a:ea typeface="Calibri"/>
                <a:cs typeface="Calibri"/>
                <a:sym typeface="Calibri"/>
              </a:rPr>
              <a:t>(1 + 1 = 2 Strikes) </a:t>
            </a:r>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TW + TF = Game Forfeit  </a:t>
            </a:r>
            <a:r>
              <a:rPr b="0" i="0" lang="en-US" sz="3600" u="none" cap="none" strike="noStrike">
                <a:solidFill>
                  <a:srgbClr val="FF0000"/>
                </a:solidFill>
                <a:latin typeface="Calibri"/>
                <a:ea typeface="Calibri"/>
                <a:cs typeface="Calibri"/>
                <a:sym typeface="Calibri"/>
              </a:rPr>
              <a:t>(1 + 2 = 3 Strikes)</a:t>
            </a:r>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TF + TW = Game Forfeit  </a:t>
            </a:r>
            <a:r>
              <a:rPr b="0" i="0" lang="en-US" sz="3600" u="none" cap="none" strike="noStrike">
                <a:solidFill>
                  <a:srgbClr val="FF0000"/>
                </a:solidFill>
                <a:latin typeface="Calibri"/>
                <a:ea typeface="Calibri"/>
                <a:cs typeface="Calibri"/>
                <a:sym typeface="Calibri"/>
              </a:rPr>
              <a:t>(2 + 1 = 3 Strikes)</a:t>
            </a:r>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TF + TF   = Match Forfeit </a:t>
            </a:r>
            <a:r>
              <a:rPr b="0" i="0" lang="en-US" sz="3600" u="none" cap="none" strike="noStrike">
                <a:solidFill>
                  <a:srgbClr val="FF0000"/>
                </a:solidFill>
                <a:latin typeface="Calibri"/>
                <a:ea typeface="Calibri"/>
                <a:cs typeface="Calibri"/>
                <a:sym typeface="Calibri"/>
              </a:rPr>
              <a:t>(2 + 2 = 4 Strikes)</a:t>
            </a:r>
            <a:endParaRPr/>
          </a:p>
          <a:p>
            <a:pPr indent="-342899" lvl="7" marL="655638" marR="0" rtl="0" algn="l">
              <a:lnSpc>
                <a:spcPct val="100000"/>
              </a:lnSpc>
              <a:spcBef>
                <a:spcPts val="0"/>
              </a:spcBef>
              <a:spcAft>
                <a:spcPts val="0"/>
              </a:spcAft>
              <a:buClr>
                <a:srgbClr val="18579B"/>
              </a:buClr>
              <a:buSzPts val="3600"/>
              <a:buFont typeface="Arial"/>
              <a:buNone/>
            </a:pPr>
            <a:r>
              <a:t/>
            </a:r>
            <a:endParaRPr b="0" i="0" sz="3600" u="none" cap="none" strike="noStrike">
              <a:solidFill>
                <a:srgbClr val="18579B"/>
              </a:solidFill>
              <a:latin typeface="Calibri"/>
              <a:ea typeface="Calibri"/>
              <a:cs typeface="Calibri"/>
              <a:sym typeface="Calibri"/>
            </a:endParaRPr>
          </a:p>
          <a:p>
            <a:pPr indent="-285750" lvl="0" marL="28575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783" name="Google Shape;1783;p23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32"/>
          <p:cNvSpPr txBox="1"/>
          <p:nvPr/>
        </p:nvSpPr>
        <p:spPr>
          <a:xfrm>
            <a:off x="863600" y="147440"/>
            <a:ext cx="10464800" cy="704808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Technical Warnings</a:t>
            </a:r>
            <a:r>
              <a:rPr b="1" i="0" lang="en-US" sz="4400" u="none" cap="none" strike="noStrike">
                <a:solidFill>
                  <a:srgbClr val="18579B"/>
                </a:solidFill>
                <a:latin typeface="Calibri"/>
                <a:ea typeface="Calibri"/>
                <a:cs typeface="Calibri"/>
                <a:sym typeface="Calibri"/>
              </a:rPr>
              <a:t> </a:t>
            </a:r>
            <a:r>
              <a:rPr b="1" i="1" lang="en-US" sz="4400" u="none" cap="none" strike="noStrike">
                <a:solidFill>
                  <a:srgbClr val="18579B"/>
                </a:solidFill>
                <a:latin typeface="Calibri"/>
                <a:ea typeface="Calibri"/>
                <a:cs typeface="Calibri"/>
                <a:sym typeface="Calibri"/>
              </a:rPr>
              <a:t>and Technical Fouls</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000000"/>
              </a:solidFill>
              <a:latin typeface="Calibri"/>
              <a:ea typeface="Calibri"/>
              <a:cs typeface="Calibri"/>
              <a:sym typeface="Calibri"/>
            </a:endParaRPr>
          </a:p>
          <a:p>
            <a:pPr indent="0" lvl="7" marL="84138" marR="0" rtl="0" algn="l">
              <a:lnSpc>
                <a:spcPct val="100000"/>
              </a:lnSpc>
              <a:spcBef>
                <a:spcPts val="0"/>
              </a:spcBef>
              <a:spcAft>
                <a:spcPts val="0"/>
              </a:spcAft>
              <a:buClr>
                <a:srgbClr val="FF0000"/>
              </a:buClr>
              <a:buSzPts val="3200"/>
              <a:buFont typeface="Source Sans Pro"/>
              <a:buNone/>
            </a:pPr>
            <a:r>
              <a:rPr b="0" i="0" lang="en-US" sz="3200" u="none" cap="none" strike="noStrike">
                <a:solidFill>
                  <a:srgbClr val="FF0000"/>
                </a:solidFill>
                <a:latin typeface="Source Sans Pro"/>
                <a:ea typeface="Source Sans Pro"/>
                <a:cs typeface="Source Sans Pro"/>
                <a:sym typeface="Source Sans Pro"/>
              </a:rPr>
              <a:t>13.G.3.c.</a:t>
            </a:r>
            <a:r>
              <a:rPr b="0" i="0" lang="en-US" sz="3200" u="none" cap="none" strike="noStrike">
                <a:solidFill>
                  <a:srgbClr val="18579B"/>
                </a:solidFill>
                <a:latin typeface="Source Sans Pro"/>
                <a:ea typeface="Source Sans Pro"/>
                <a:cs typeface="Source Sans Pro"/>
                <a:sym typeface="Source Sans Pro"/>
              </a:rPr>
              <a:t> If a referee issues a technical foul, one point shall be removed from the score of the offending team unless their score is zero, in which case a point shall be added to the score of the opposing side. </a:t>
            </a:r>
            <a:r>
              <a:rPr b="0" i="1" lang="en-US" sz="3200" u="none" cap="none" strike="noStrike">
                <a:solidFill>
                  <a:srgbClr val="FF0000"/>
                </a:solidFill>
                <a:latin typeface="Source Sans Pro"/>
                <a:ea typeface="Source Sans Pro"/>
                <a:cs typeface="Source Sans Pro"/>
                <a:sym typeface="Source Sans Pro"/>
              </a:rPr>
              <a:t>After the point is removed or awarded, the player or team losing or awarded the point must move on their own to the correct position(s) that reflects their score (without prompting by the referee) </a:t>
            </a:r>
            <a:endParaRPr/>
          </a:p>
          <a:p>
            <a:pPr indent="0" lvl="7" marL="84138"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000000"/>
              </a:solidFill>
              <a:latin typeface="Source Sans Pro"/>
              <a:ea typeface="Source Sans Pro"/>
              <a:cs typeface="Source Sans Pro"/>
              <a:sym typeface="Source Sans Pro"/>
            </a:endParaRPr>
          </a:p>
          <a:p>
            <a:pPr indent="0" lvl="7" marL="84138" marR="0" rtl="0" algn="l">
              <a:lnSpc>
                <a:spcPct val="100000"/>
              </a:lnSpc>
              <a:spcBef>
                <a:spcPts val="0"/>
              </a:spcBef>
              <a:spcAft>
                <a:spcPts val="0"/>
              </a:spcAft>
              <a:buClr>
                <a:srgbClr val="FF0000"/>
              </a:buClr>
              <a:buSzPts val="3200"/>
              <a:buFont typeface="Source Sans Pro"/>
              <a:buNone/>
            </a:pPr>
            <a:r>
              <a:rPr b="0" i="0" lang="en-US" sz="3200" u="none" cap="none" strike="noStrike">
                <a:solidFill>
                  <a:srgbClr val="FF0000"/>
                </a:solidFill>
                <a:latin typeface="Source Sans Pro"/>
                <a:ea typeface="Source Sans Pro"/>
                <a:cs typeface="Source Sans Pro"/>
                <a:sym typeface="Source Sans Pro"/>
              </a:rPr>
              <a:t>13.G.3.d.</a:t>
            </a:r>
            <a:r>
              <a:rPr b="0" i="0" lang="en-US" sz="3200" u="none" cap="none" strike="noStrike">
                <a:solidFill>
                  <a:srgbClr val="18579B"/>
                </a:solidFill>
                <a:latin typeface="Source Sans Pro"/>
                <a:ea typeface="Source Sans Pro"/>
                <a:cs typeface="Source Sans Pro"/>
                <a:sym typeface="Source Sans Pro"/>
              </a:rPr>
              <a:t> A called </a:t>
            </a:r>
            <a:r>
              <a:rPr b="0" i="0" lang="en-US" sz="3200" u="none" cap="none" strike="noStrike">
                <a:solidFill>
                  <a:srgbClr val="FF0000"/>
                </a:solidFill>
                <a:latin typeface="Source Sans Pro"/>
                <a:ea typeface="Source Sans Pro"/>
                <a:cs typeface="Source Sans Pro"/>
                <a:sym typeface="Source Sans Pro"/>
              </a:rPr>
              <a:t>technical warning or technical foul </a:t>
            </a:r>
            <a:r>
              <a:rPr b="0" i="0" lang="en-US" sz="3200" u="none" cap="none" strike="noStrike">
                <a:solidFill>
                  <a:srgbClr val="18579B"/>
                </a:solidFill>
                <a:latin typeface="Source Sans Pro"/>
                <a:ea typeface="Source Sans Pro"/>
                <a:cs typeface="Source Sans Pro"/>
                <a:sym typeface="Source Sans Pro"/>
              </a:rPr>
              <a:t>shall have </a:t>
            </a:r>
            <a:r>
              <a:rPr b="0" i="0" lang="en-US" sz="3200" u="none" cap="none" strike="noStrike">
                <a:solidFill>
                  <a:srgbClr val="FF0000"/>
                </a:solidFill>
                <a:latin typeface="Source Sans Pro"/>
                <a:ea typeface="Source Sans Pro"/>
                <a:cs typeface="Source Sans Pro"/>
                <a:sym typeface="Source Sans Pro"/>
              </a:rPr>
              <a:t>no effect on server change or side out. </a:t>
            </a:r>
            <a:endParaRPr b="0" i="0" sz="3200" u="none" cap="none" strike="noStrike">
              <a:solidFill>
                <a:srgbClr val="FF0000"/>
              </a:solidFill>
              <a:latin typeface="Calibri"/>
              <a:ea typeface="Calibri"/>
              <a:cs typeface="Calibri"/>
              <a:sym typeface="Calibri"/>
            </a:endParaRPr>
          </a:p>
          <a:p>
            <a:pPr indent="-285750" lvl="0" marL="285750" marR="0" rtl="0" algn="ctr">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p:txBody>
      </p:sp>
      <p:sp>
        <p:nvSpPr>
          <p:cNvPr id="1789" name="Google Shape;1789;p23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33"/>
          <p:cNvSpPr txBox="1"/>
          <p:nvPr/>
        </p:nvSpPr>
        <p:spPr>
          <a:xfrm>
            <a:off x="1123405" y="1858803"/>
            <a:ext cx="9831977" cy="212365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Break/Questions</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1795" name="Google Shape;1795;p233"/>
          <p:cNvPicPr preferRelativeResize="0"/>
          <p:nvPr/>
        </p:nvPicPr>
        <p:blipFill rotWithShape="1">
          <a:blip r:embed="rId3">
            <a:alphaModFix/>
          </a:blip>
          <a:srcRect b="0" l="0" r="0" t="0"/>
          <a:stretch/>
        </p:blipFill>
        <p:spPr>
          <a:xfrm>
            <a:off x="4952563" y="3879850"/>
            <a:ext cx="2282271" cy="1430382"/>
          </a:xfrm>
          <a:prstGeom prst="rect">
            <a:avLst/>
          </a:prstGeom>
          <a:noFill/>
          <a:ln>
            <a:noFill/>
          </a:ln>
        </p:spPr>
      </p:pic>
      <p:sp>
        <p:nvSpPr>
          <p:cNvPr id="1796" name="Google Shape;1796;p23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234"/>
          <p:cNvSpPr txBox="1"/>
          <p:nvPr/>
        </p:nvSpPr>
        <p:spPr>
          <a:xfrm>
            <a:off x="1219200" y="0"/>
            <a:ext cx="9753600" cy="683264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Game Forfeits</a:t>
            </a:r>
            <a:endParaRPr/>
          </a:p>
          <a:p>
            <a:pPr indent="-171450" lvl="0" marL="1714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228600" lvl="0" marL="171450"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Calibri"/>
                <a:ea typeface="Calibri"/>
                <a:cs typeface="Calibri"/>
                <a:sym typeface="Calibri"/>
              </a:rPr>
              <a:t>  Declare a </a:t>
            </a:r>
            <a:r>
              <a:rPr b="1" i="1" lang="en-US" sz="3600" u="none" cap="none" strike="noStrike">
                <a:solidFill>
                  <a:srgbClr val="FF0000"/>
                </a:solidFill>
                <a:latin typeface="Calibri"/>
                <a:ea typeface="Calibri"/>
                <a:cs typeface="Calibri"/>
                <a:sym typeface="Calibri"/>
              </a:rPr>
              <a:t>Game Forfeit </a:t>
            </a:r>
            <a:r>
              <a:rPr b="1" i="1" lang="en-US" sz="3600" u="none" cap="none" strike="noStrike">
                <a:solidFill>
                  <a:srgbClr val="18579B"/>
                </a:solidFill>
                <a:latin typeface="Calibri"/>
                <a:ea typeface="Calibri"/>
                <a:cs typeface="Calibri"/>
                <a:sym typeface="Calibri"/>
              </a:rPr>
              <a:t>If:</a:t>
            </a:r>
            <a:endParaRPr b="1" i="1" sz="3600" u="none" cap="none" strike="noStrike">
              <a:solidFill>
                <a:srgbClr val="18579B"/>
              </a:solidFill>
              <a:latin typeface="Calibri"/>
              <a:ea typeface="Calibri"/>
              <a:cs typeface="Calibri"/>
              <a:sym typeface="Calibri"/>
            </a:endParaRPr>
          </a:p>
          <a:p>
            <a:pPr indent="-171450" lvl="0" marL="17145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803275" lvl="1" marL="133985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Player/Team receives a </a:t>
            </a:r>
            <a:r>
              <a:rPr b="0" i="0" lang="en-US" sz="3200" u="none" cap="none" strike="noStrike">
                <a:solidFill>
                  <a:srgbClr val="FF0000"/>
                </a:solidFill>
                <a:latin typeface="Calibri"/>
                <a:ea typeface="Calibri"/>
                <a:cs typeface="Calibri"/>
                <a:sym typeface="Calibri"/>
              </a:rPr>
              <a:t>technical foul </a:t>
            </a:r>
            <a:r>
              <a:rPr b="0" i="0" lang="en-US" sz="3200" u="none" cap="none" strike="noStrike">
                <a:solidFill>
                  <a:srgbClr val="18579B"/>
                </a:solidFill>
                <a:latin typeface="Calibri"/>
                <a:ea typeface="Calibri"/>
                <a:cs typeface="Calibri"/>
                <a:sym typeface="Calibri"/>
              </a:rPr>
              <a:t>after receiving a </a:t>
            </a:r>
            <a:r>
              <a:rPr b="0" i="0" lang="en-US" sz="3200" u="none" cap="none" strike="noStrike">
                <a:solidFill>
                  <a:srgbClr val="FF0000"/>
                </a:solidFill>
                <a:latin typeface="Calibri"/>
                <a:ea typeface="Calibri"/>
                <a:cs typeface="Calibri"/>
                <a:sym typeface="Calibri"/>
              </a:rPr>
              <a:t>technical warning for any reason</a:t>
            </a:r>
            <a:endParaRPr b="0" i="0" sz="3200" u="none" cap="none" strike="noStrike">
              <a:solidFill>
                <a:srgbClr val="FF0000"/>
              </a:solidFill>
              <a:latin typeface="Calibri"/>
              <a:ea typeface="Calibri"/>
              <a:cs typeface="Calibri"/>
              <a:sym typeface="Calibri"/>
            </a:endParaRPr>
          </a:p>
          <a:p>
            <a:pPr indent="-739775" lvl="1" marL="1339850" marR="0" rtl="0" algn="l">
              <a:lnSpc>
                <a:spcPct val="100000"/>
              </a:lnSpc>
              <a:spcBef>
                <a:spcPts val="0"/>
              </a:spcBef>
              <a:spcAft>
                <a:spcPts val="0"/>
              </a:spcAft>
              <a:buClr>
                <a:srgbClr val="18579B"/>
              </a:buClr>
              <a:buSzPts val="1000"/>
              <a:buFont typeface="Courier New"/>
              <a:buNone/>
            </a:pPr>
            <a:r>
              <a:t/>
            </a:r>
            <a:endParaRPr b="0" i="0" sz="1000" u="none" cap="none" strike="noStrike">
              <a:solidFill>
                <a:srgbClr val="000000"/>
              </a:solidFill>
              <a:latin typeface="Calibri"/>
              <a:ea typeface="Calibri"/>
              <a:cs typeface="Calibri"/>
              <a:sym typeface="Calibri"/>
            </a:endParaRPr>
          </a:p>
          <a:p>
            <a:pPr indent="-803275" lvl="1" marL="133985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Player/Team receives a </a:t>
            </a:r>
            <a:r>
              <a:rPr b="0" i="0" lang="en-US" sz="3200" u="none" cap="none" strike="noStrike">
                <a:solidFill>
                  <a:srgbClr val="FF0000"/>
                </a:solidFill>
                <a:latin typeface="Calibri"/>
                <a:ea typeface="Calibri"/>
                <a:cs typeface="Calibri"/>
                <a:sym typeface="Calibri"/>
              </a:rPr>
              <a:t>technical warning </a:t>
            </a:r>
            <a:r>
              <a:rPr b="0" i="0" lang="en-US" sz="3200" u="none" cap="none" strike="noStrike">
                <a:solidFill>
                  <a:srgbClr val="18579B"/>
                </a:solidFill>
                <a:latin typeface="Calibri"/>
                <a:ea typeface="Calibri"/>
                <a:cs typeface="Calibri"/>
                <a:sym typeface="Calibri"/>
              </a:rPr>
              <a:t>after receiving a </a:t>
            </a:r>
            <a:r>
              <a:rPr b="0" i="0" lang="en-US" sz="3200" u="none" cap="none" strike="noStrike">
                <a:solidFill>
                  <a:srgbClr val="FF0000"/>
                </a:solidFill>
                <a:latin typeface="Calibri"/>
                <a:ea typeface="Calibri"/>
                <a:cs typeface="Calibri"/>
                <a:sym typeface="Calibri"/>
              </a:rPr>
              <a:t>technical foul for any reason</a:t>
            </a:r>
            <a:endParaRPr b="0" i="0" sz="3200" u="none" cap="none" strike="noStrike">
              <a:solidFill>
                <a:srgbClr val="FF0000"/>
              </a:solidFill>
              <a:latin typeface="Calibri"/>
              <a:ea typeface="Calibri"/>
              <a:cs typeface="Calibri"/>
              <a:sym typeface="Calibri"/>
            </a:endParaRPr>
          </a:p>
          <a:p>
            <a:pPr indent="-739775" lvl="1" marL="1339850" marR="0" rtl="0" algn="l">
              <a:lnSpc>
                <a:spcPct val="100000"/>
              </a:lnSpc>
              <a:spcBef>
                <a:spcPts val="0"/>
              </a:spcBef>
              <a:spcAft>
                <a:spcPts val="0"/>
              </a:spcAft>
              <a:buClr>
                <a:srgbClr val="18579B"/>
              </a:buClr>
              <a:buSzPts val="1000"/>
              <a:buFont typeface="Courier New"/>
              <a:buNone/>
            </a:pPr>
            <a:r>
              <a:t/>
            </a:r>
            <a:endParaRPr b="0" i="0" sz="1000" u="none" cap="none" strike="noStrike">
              <a:solidFill>
                <a:srgbClr val="000000"/>
              </a:solidFill>
              <a:latin typeface="Calibri"/>
              <a:ea typeface="Calibri"/>
              <a:cs typeface="Calibri"/>
              <a:sym typeface="Calibri"/>
            </a:endParaRPr>
          </a:p>
          <a:p>
            <a:pPr indent="-803275" lvl="1" marL="133985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Player is </a:t>
            </a:r>
            <a:r>
              <a:rPr b="0" i="0" lang="en-US" sz="3200" u="none" cap="none" strike="noStrike">
                <a:solidFill>
                  <a:srgbClr val="FF0000"/>
                </a:solidFill>
                <a:latin typeface="Calibri"/>
                <a:ea typeface="Calibri"/>
                <a:cs typeface="Calibri"/>
                <a:sym typeface="Calibri"/>
              </a:rPr>
              <a:t>not ready to play </a:t>
            </a:r>
            <a:r>
              <a:rPr b="0" i="0" lang="en-US" sz="3200" u="none" cap="none" strike="noStrike">
                <a:solidFill>
                  <a:srgbClr val="18579B"/>
                </a:solidFill>
                <a:latin typeface="Calibri"/>
                <a:ea typeface="Calibri"/>
                <a:cs typeface="Calibri"/>
                <a:sym typeface="Calibri"/>
              </a:rPr>
              <a:t>within </a:t>
            </a:r>
            <a:r>
              <a:rPr b="0" i="0" lang="en-US" sz="3200" u="none" cap="none" strike="noStrike">
                <a:solidFill>
                  <a:srgbClr val="FF0000"/>
                </a:solidFill>
                <a:latin typeface="Calibri"/>
                <a:ea typeface="Calibri"/>
                <a:cs typeface="Calibri"/>
                <a:sym typeface="Calibri"/>
              </a:rPr>
              <a:t>10 minutes </a:t>
            </a:r>
            <a:r>
              <a:rPr b="0" i="0" lang="en-US" sz="3200" u="none" cap="none" strike="noStrike">
                <a:solidFill>
                  <a:srgbClr val="18579B"/>
                </a:solidFill>
                <a:latin typeface="Calibri"/>
                <a:ea typeface="Calibri"/>
                <a:cs typeface="Calibri"/>
                <a:sym typeface="Calibri"/>
              </a:rPr>
              <a:t>of when match is announced</a:t>
            </a:r>
            <a:endParaRPr/>
          </a:p>
          <a:p>
            <a:pPr indent="-739775" lvl="1" marL="1339850" marR="0" rtl="0" algn="l">
              <a:lnSpc>
                <a:spcPct val="100000"/>
              </a:lnSpc>
              <a:spcBef>
                <a:spcPts val="0"/>
              </a:spcBef>
              <a:spcAft>
                <a:spcPts val="0"/>
              </a:spcAft>
              <a:buClr>
                <a:srgbClr val="18579B"/>
              </a:buClr>
              <a:buSzPts val="1000"/>
              <a:buFont typeface="Courier New"/>
              <a:buNone/>
            </a:pPr>
            <a:r>
              <a:t/>
            </a:r>
            <a:endParaRPr b="0" i="0" sz="1000" u="none" cap="none" strike="noStrike">
              <a:solidFill>
                <a:srgbClr val="000000"/>
              </a:solidFill>
              <a:latin typeface="Calibri"/>
              <a:ea typeface="Calibri"/>
              <a:cs typeface="Calibri"/>
              <a:sym typeface="Calibri"/>
            </a:endParaRPr>
          </a:p>
          <a:p>
            <a:pPr indent="-803275" lvl="1" marL="133985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When TW &amp; TF strikes = 3</a:t>
            </a:r>
            <a:endParaRPr/>
          </a:p>
          <a:p>
            <a:pPr indent="0" lvl="1" marL="536575"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a:t>
            </a:r>
            <a:r>
              <a:rPr b="0" i="0" lang="en-US" sz="2400" u="none" cap="none" strike="noStrike">
                <a:solidFill>
                  <a:srgbClr val="18579B"/>
                </a:solidFill>
                <a:latin typeface="Calibri"/>
                <a:ea typeface="Calibri"/>
                <a:cs typeface="Calibri"/>
                <a:sym typeface="Calibri"/>
              </a:rPr>
              <a:t>(TW (1) + TF (2) </a:t>
            </a:r>
            <a:r>
              <a:rPr b="0" i="0" lang="en-US" sz="2400" u="none" cap="none" strike="noStrike">
                <a:solidFill>
                  <a:srgbClr val="FF0000"/>
                </a:solidFill>
                <a:latin typeface="Calibri"/>
                <a:ea typeface="Calibri"/>
                <a:cs typeface="Calibri"/>
                <a:sym typeface="Calibri"/>
              </a:rPr>
              <a:t>= GF (3)   </a:t>
            </a:r>
            <a:r>
              <a:rPr b="0" i="0" lang="en-US" sz="2400" u="none" cap="none" strike="noStrike">
                <a:solidFill>
                  <a:srgbClr val="18579B"/>
                </a:solidFill>
                <a:latin typeface="Calibri"/>
                <a:ea typeface="Calibri"/>
                <a:cs typeface="Calibri"/>
                <a:sym typeface="Calibri"/>
              </a:rPr>
              <a:t>or   TW (1) + TW (1) + TW (1) </a:t>
            </a:r>
            <a:r>
              <a:rPr b="0" i="0" lang="en-US" sz="2400" u="none" cap="none" strike="noStrike">
                <a:solidFill>
                  <a:srgbClr val="FF0000"/>
                </a:solidFill>
                <a:latin typeface="Calibri"/>
                <a:ea typeface="Calibri"/>
                <a:cs typeface="Calibri"/>
                <a:sym typeface="Calibri"/>
              </a:rPr>
              <a:t>= GF (3)</a:t>
            </a:r>
            <a:r>
              <a:rPr b="0" i="0" lang="en-US" sz="2400" u="none" cap="none" strike="noStrike">
                <a:solidFill>
                  <a:srgbClr val="18579B"/>
                </a:solidFill>
                <a:latin typeface="Calibri"/>
                <a:ea typeface="Calibri"/>
                <a:cs typeface="Calibri"/>
                <a:sym typeface="Calibri"/>
              </a:rPr>
              <a:t>)</a:t>
            </a:r>
            <a:endParaRPr/>
          </a:p>
          <a:p>
            <a:pPr indent="-600075" lvl="1" marL="1339850" marR="0" rtl="0" algn="l">
              <a:lnSpc>
                <a:spcPct val="100000"/>
              </a:lnSpc>
              <a:spcBef>
                <a:spcPts val="0"/>
              </a:spcBef>
              <a:spcAft>
                <a:spcPts val="0"/>
              </a:spcAft>
              <a:buClr>
                <a:srgbClr val="18579B"/>
              </a:buClr>
              <a:buSzPts val="3200"/>
              <a:buFont typeface="Courier New"/>
              <a:buNone/>
            </a:pPr>
            <a:r>
              <a:t/>
            </a:r>
            <a:endParaRPr b="0" i="0" sz="3200" u="none" cap="none" strike="noStrike">
              <a:solidFill>
                <a:srgbClr val="000000"/>
              </a:solidFill>
              <a:latin typeface="Calibri"/>
              <a:ea typeface="Calibri"/>
              <a:cs typeface="Calibri"/>
              <a:sym typeface="Calibri"/>
            </a:endParaRPr>
          </a:p>
        </p:txBody>
      </p:sp>
      <p:sp>
        <p:nvSpPr>
          <p:cNvPr id="1802" name="Google Shape;1802;p23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35"/>
          <p:cNvSpPr txBox="1"/>
          <p:nvPr>
            <p:ph idx="1" type="body"/>
          </p:nvPr>
        </p:nvSpPr>
        <p:spPr>
          <a:xfrm>
            <a:off x="82731" y="-121920"/>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G</a:t>
            </a:r>
            <a:r>
              <a:rPr b="1" i="1" lang="en-US" sz="4400">
                <a:solidFill>
                  <a:srgbClr val="18579B"/>
                </a:solidFill>
              </a:rPr>
              <a:t>ame Forfeit</a:t>
            </a:r>
            <a:endParaRPr/>
          </a:p>
          <a:p>
            <a:pPr indent="-349250" lvl="0" marL="349250" rtl="0" algn="ctr">
              <a:lnSpc>
                <a:spcPct val="100000"/>
              </a:lnSpc>
              <a:spcBef>
                <a:spcPts val="600"/>
              </a:spcBef>
              <a:spcAft>
                <a:spcPts val="0"/>
              </a:spcAft>
              <a:buSzPts val="3520"/>
              <a:buFont typeface="Calibri"/>
              <a:buNone/>
            </a:pPr>
            <a:r>
              <a:rPr b="1" i="1" lang="en-US" sz="3200">
                <a:solidFill>
                  <a:srgbClr val="18579B"/>
                </a:solidFill>
                <a:latin typeface="Calibri"/>
                <a:ea typeface="Calibri"/>
                <a:cs typeface="Calibri"/>
                <a:sym typeface="Calibri"/>
              </a:rPr>
              <a:t>Forfeit of Game 1 </a:t>
            </a:r>
            <a:endParaRPr sz="320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b="0" l="0" r="0" t="0"/>
          <a:stretch/>
        </p:blipFill>
        <p:spPr>
          <a:xfrm>
            <a:off x="1793391" y="1171993"/>
            <a:ext cx="8221465" cy="5621148"/>
          </a:xfrm>
          <a:prstGeom prst="rect">
            <a:avLst/>
          </a:prstGeom>
          <a:noFill/>
          <a:ln>
            <a:noFill/>
          </a:ln>
        </p:spPr>
      </p:pic>
      <p:sp>
        <p:nvSpPr>
          <p:cNvPr id="1809" name="Google Shape;1809;p23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36"/>
          <p:cNvSpPr txBox="1"/>
          <p:nvPr/>
        </p:nvSpPr>
        <p:spPr>
          <a:xfrm>
            <a:off x="1219200" y="297886"/>
            <a:ext cx="9753600" cy="60324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Match Forfeits</a:t>
            </a:r>
            <a:endParaRPr/>
          </a:p>
          <a:p>
            <a:pPr indent="-44450" lvl="0" marL="1714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Calibri"/>
                <a:ea typeface="Calibri"/>
                <a:cs typeface="Calibri"/>
                <a:sym typeface="Calibri"/>
              </a:rPr>
              <a:t>Declare A </a:t>
            </a:r>
            <a:r>
              <a:rPr b="1" i="1" lang="en-US" sz="3600" u="none" cap="none" strike="noStrike">
                <a:solidFill>
                  <a:srgbClr val="FF0000"/>
                </a:solidFill>
                <a:latin typeface="Calibri"/>
                <a:ea typeface="Calibri"/>
                <a:cs typeface="Calibri"/>
                <a:sym typeface="Calibri"/>
              </a:rPr>
              <a:t>Match Forfeit </a:t>
            </a:r>
            <a:r>
              <a:rPr b="1" i="1" lang="en-US" sz="3600" u="none" cap="none" strike="noStrike">
                <a:solidFill>
                  <a:srgbClr val="18579B"/>
                </a:solidFill>
                <a:latin typeface="Calibri"/>
                <a:ea typeface="Calibri"/>
                <a:cs typeface="Calibri"/>
                <a:sym typeface="Calibri"/>
              </a:rPr>
              <a:t>If:</a:t>
            </a:r>
            <a:endParaRPr b="1" i="1" sz="3600" u="none" cap="none" strike="noStrike">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During a match a player is discovered to be playing with a </a:t>
            </a:r>
            <a:r>
              <a:rPr b="0" i="0" lang="en-US" sz="3600" u="none" cap="none" strike="noStrike">
                <a:solidFill>
                  <a:srgbClr val="FF0000"/>
                </a:solidFill>
                <a:latin typeface="Calibri"/>
                <a:ea typeface="Calibri"/>
                <a:cs typeface="Calibri"/>
                <a:sym typeface="Calibri"/>
              </a:rPr>
              <a:t>paddle </a:t>
            </a:r>
            <a:r>
              <a:rPr b="0" i="0" lang="en-US" sz="3600" u="none" cap="none" strike="noStrike">
                <a:solidFill>
                  <a:srgbClr val="18579B"/>
                </a:solidFill>
                <a:latin typeface="Calibri"/>
                <a:ea typeface="Calibri"/>
                <a:cs typeface="Calibri"/>
                <a:sym typeface="Calibri"/>
              </a:rPr>
              <a:t>that is </a:t>
            </a:r>
            <a:r>
              <a:rPr b="0" i="0" lang="en-US" sz="3600" u="none" cap="none" strike="noStrike">
                <a:solidFill>
                  <a:srgbClr val="FF0000"/>
                </a:solidFill>
                <a:latin typeface="Calibri"/>
                <a:ea typeface="Calibri"/>
                <a:cs typeface="Calibri"/>
                <a:sym typeface="Calibri"/>
              </a:rPr>
              <a:t>not USA Pickleball approved</a:t>
            </a:r>
            <a:endParaRPr b="0" i="0" sz="3600" u="none" cap="none" strike="noStrike">
              <a:solidFill>
                <a:srgbClr val="FF0000"/>
              </a:solidFill>
              <a:latin typeface="Calibri"/>
              <a:ea typeface="Calibri"/>
              <a:cs typeface="Calibri"/>
              <a:sym typeface="Calibri"/>
            </a:endParaRPr>
          </a:p>
          <a:p>
            <a:pPr indent="0" lvl="1" marL="903287"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FF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Player refuses to </a:t>
            </a:r>
            <a:r>
              <a:rPr b="0" i="0" lang="en-US" sz="3600" u="none" cap="none" strike="noStrike">
                <a:solidFill>
                  <a:srgbClr val="FF0000"/>
                </a:solidFill>
                <a:latin typeface="Calibri"/>
                <a:ea typeface="Calibri"/>
                <a:cs typeface="Calibri"/>
                <a:sym typeface="Calibri"/>
              </a:rPr>
              <a:t>wear designated starting server identification</a:t>
            </a:r>
            <a:endParaRPr/>
          </a:p>
          <a:p>
            <a:pPr indent="0" lvl="1" marL="903287"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FF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When TW &amp; TF strikes = 4</a:t>
            </a:r>
            <a:endParaRPr b="0" i="0" sz="1200" u="none" cap="none" strike="noStrike">
              <a:solidFill>
                <a:srgbClr val="18579B"/>
              </a:solidFill>
              <a:latin typeface="Calibri"/>
              <a:ea typeface="Calibri"/>
              <a:cs typeface="Calibri"/>
              <a:sym typeface="Calibri"/>
            </a:endParaRPr>
          </a:p>
          <a:p>
            <a:pPr indent="0" lvl="2" marL="903287"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(TW (1) + TF (2) </a:t>
            </a:r>
            <a:r>
              <a:rPr b="0" i="0" lang="en-US" sz="2800" u="none" cap="none" strike="noStrike">
                <a:solidFill>
                  <a:srgbClr val="FF0000"/>
                </a:solidFill>
                <a:latin typeface="Calibri"/>
                <a:ea typeface="Calibri"/>
                <a:cs typeface="Calibri"/>
                <a:sym typeface="Calibri"/>
              </a:rPr>
              <a:t>= GF (3) + </a:t>
            </a:r>
            <a:r>
              <a:rPr b="0" i="0" lang="en-US" sz="2800" u="none" cap="none" strike="noStrike">
                <a:solidFill>
                  <a:srgbClr val="18579B"/>
                </a:solidFill>
                <a:latin typeface="Calibri"/>
                <a:ea typeface="Calibri"/>
                <a:cs typeface="Calibri"/>
                <a:sym typeface="Calibri"/>
              </a:rPr>
              <a:t>TW/TF (1) </a:t>
            </a:r>
            <a:r>
              <a:rPr b="0" i="0" lang="en-US" sz="2800" u="none" cap="none" strike="noStrike">
                <a:solidFill>
                  <a:srgbClr val="FF0000"/>
                </a:solidFill>
                <a:latin typeface="Calibri"/>
                <a:ea typeface="Calibri"/>
                <a:cs typeface="Calibri"/>
                <a:sym typeface="Calibri"/>
              </a:rPr>
              <a:t>= MF </a:t>
            </a:r>
            <a:r>
              <a:rPr b="0" i="0" lang="en-US" sz="2800" u="none" cap="none" strike="noStrike">
                <a:solidFill>
                  <a:srgbClr val="18579B"/>
                </a:solidFill>
                <a:latin typeface="Calibri"/>
                <a:ea typeface="Calibri"/>
                <a:cs typeface="Calibri"/>
                <a:sym typeface="Calibri"/>
              </a:rPr>
              <a:t>(4))</a:t>
            </a:r>
            <a:endParaRPr b="0" i="0" sz="2800" u="none" cap="none" strike="noStrike">
              <a:solidFill>
                <a:srgbClr val="FF0000"/>
              </a:solidFill>
              <a:latin typeface="Calibri"/>
              <a:ea typeface="Calibri"/>
              <a:cs typeface="Calibri"/>
              <a:sym typeface="Calibri"/>
            </a:endParaRPr>
          </a:p>
        </p:txBody>
      </p:sp>
      <p:sp>
        <p:nvSpPr>
          <p:cNvPr id="1815" name="Google Shape;1815;p23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37"/>
          <p:cNvSpPr txBox="1"/>
          <p:nvPr>
            <p:ph idx="1" type="body"/>
          </p:nvPr>
        </p:nvSpPr>
        <p:spPr>
          <a:xfrm>
            <a:off x="165463" y="0"/>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Match Forfeit</a:t>
            </a:r>
            <a:endParaRPr sz="320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b="0" l="0" r="0" t="0"/>
          <a:stretch/>
        </p:blipFill>
        <p:spPr>
          <a:xfrm>
            <a:off x="1624571" y="829853"/>
            <a:ext cx="8942857" cy="5790476"/>
          </a:xfrm>
          <a:prstGeom prst="rect">
            <a:avLst/>
          </a:prstGeom>
          <a:noFill/>
          <a:ln>
            <a:noFill/>
          </a:ln>
        </p:spPr>
      </p:pic>
      <p:sp>
        <p:nvSpPr>
          <p:cNvPr id="1822" name="Google Shape;1822;p23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38"/>
          <p:cNvSpPr txBox="1"/>
          <p:nvPr>
            <p:ph idx="1" type="body"/>
          </p:nvPr>
        </p:nvSpPr>
        <p:spPr>
          <a:xfrm>
            <a:off x="165463" y="0"/>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Match </a:t>
            </a:r>
            <a:r>
              <a:rPr b="1" i="1" lang="en-US" sz="4400">
                <a:solidFill>
                  <a:srgbClr val="18579B"/>
                </a:solidFill>
              </a:rPr>
              <a:t>Retirement</a:t>
            </a:r>
            <a:endParaRPr/>
          </a:p>
          <a:p>
            <a:pPr indent="-349250" lvl="0" marL="349250" rtl="0" algn="ctr">
              <a:lnSpc>
                <a:spcPct val="100000"/>
              </a:lnSpc>
              <a:spcBef>
                <a:spcPts val="600"/>
              </a:spcBef>
              <a:spcAft>
                <a:spcPts val="0"/>
              </a:spcAft>
              <a:buSzPts val="3520"/>
              <a:buFont typeface="Calibri"/>
              <a:buNone/>
            </a:pPr>
            <a:r>
              <a:t/>
            </a:r>
            <a:endParaRPr sz="3200">
              <a:solidFill>
                <a:srgbClr val="18579B"/>
              </a:solidFill>
              <a:latin typeface="Calibri"/>
              <a:ea typeface="Calibri"/>
              <a:cs typeface="Calibri"/>
              <a:sym typeface="Calibri"/>
            </a:endParaRPr>
          </a:p>
        </p:txBody>
      </p:sp>
      <p:sp>
        <p:nvSpPr>
          <p:cNvPr id="1828" name="Google Shape;1828;p23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829" name="Google Shape;1829;p238"/>
          <p:cNvSpPr txBox="1"/>
          <p:nvPr/>
        </p:nvSpPr>
        <p:spPr>
          <a:xfrm>
            <a:off x="561500" y="1117722"/>
            <a:ext cx="10754199" cy="5262977"/>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Source Sans Pro"/>
                <a:ea typeface="Source Sans Pro"/>
                <a:cs typeface="Source Sans Pro"/>
                <a:sym typeface="Source Sans Pro"/>
              </a:rPr>
              <a:t>A player or team may decide to retire from a match due to </a:t>
            </a:r>
            <a:r>
              <a:rPr b="0" i="1" lang="en-US" sz="2800" u="none" cap="none" strike="noStrike">
                <a:solidFill>
                  <a:srgbClr val="FF0000"/>
                </a:solidFill>
                <a:latin typeface="Source Sans Pro"/>
                <a:ea typeface="Source Sans Pro"/>
                <a:cs typeface="Source Sans Pro"/>
                <a:sym typeface="Source Sans Pro"/>
              </a:rPr>
              <a:t>medical issues or other circumstances</a:t>
            </a:r>
            <a:endParaRPr/>
          </a:p>
          <a:p>
            <a:pPr indent="-2794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Source Sans Pro"/>
                <a:ea typeface="Source Sans Pro"/>
                <a:cs typeface="Source Sans Pro"/>
                <a:sym typeface="Source Sans Pro"/>
              </a:rPr>
              <a:t>Players </a:t>
            </a:r>
            <a:r>
              <a:rPr b="0" i="1" lang="en-US" sz="2800" u="none" cap="none" strike="noStrike">
                <a:solidFill>
                  <a:srgbClr val="FF0000"/>
                </a:solidFill>
                <a:latin typeface="Source Sans Pro"/>
                <a:ea typeface="Source Sans Pro"/>
                <a:cs typeface="Source Sans Pro"/>
                <a:sym typeface="Source Sans Pro"/>
              </a:rPr>
              <a:t>retain all points scored </a:t>
            </a:r>
            <a:r>
              <a:rPr b="0" i="0" lang="en-US" sz="2800" u="none" cap="none" strike="noStrike">
                <a:solidFill>
                  <a:srgbClr val="000000"/>
                </a:solidFill>
                <a:latin typeface="Source Sans Pro"/>
                <a:ea typeface="Source Sans Pro"/>
                <a:cs typeface="Source Sans Pro"/>
                <a:sym typeface="Source Sans Pro"/>
              </a:rPr>
              <a:t>when they retire from a match</a:t>
            </a:r>
            <a:endParaRPr/>
          </a:p>
          <a:p>
            <a:pPr indent="-2794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Source Sans Pro"/>
                <a:ea typeface="Source Sans Pro"/>
                <a:cs typeface="Source Sans Pro"/>
                <a:sym typeface="Source Sans Pro"/>
              </a:rPr>
              <a:t>Their </a:t>
            </a:r>
            <a:r>
              <a:rPr b="0" i="1" lang="en-US" sz="2800" u="none" cap="none" strike="noStrike">
                <a:solidFill>
                  <a:srgbClr val="FF0000"/>
                </a:solidFill>
                <a:latin typeface="Source Sans Pro"/>
                <a:ea typeface="Source Sans Pro"/>
                <a:cs typeface="Source Sans Pro"/>
                <a:sym typeface="Source Sans Pro"/>
              </a:rPr>
              <a:t>opponent will be awarded the match</a:t>
            </a:r>
            <a:endParaRPr/>
          </a:p>
          <a:p>
            <a:pPr indent="-2794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Source Sans Pro"/>
                <a:ea typeface="Source Sans Pro"/>
                <a:cs typeface="Source Sans Pro"/>
                <a:sym typeface="Source Sans Pro"/>
              </a:rPr>
              <a:t>If the retiring team is withdrawing from all remaining matches, </a:t>
            </a:r>
            <a:r>
              <a:rPr b="0" i="1" lang="en-US" sz="2800" u="none" cap="none" strike="noStrike">
                <a:solidFill>
                  <a:srgbClr val="FF0000"/>
                </a:solidFill>
                <a:latin typeface="Source Sans Pro"/>
                <a:ea typeface="Source Sans Pro"/>
                <a:cs typeface="Source Sans Pro"/>
                <a:sym typeface="Source Sans Pro"/>
              </a:rPr>
              <a:t>inform the players to report </a:t>
            </a:r>
            <a:r>
              <a:rPr b="0" i="0" lang="en-US" sz="2800" u="none" cap="none" strike="noStrike">
                <a:solidFill>
                  <a:srgbClr val="000000"/>
                </a:solidFill>
                <a:latin typeface="Source Sans Pro"/>
                <a:ea typeface="Source Sans Pro"/>
                <a:cs typeface="Source Sans Pro"/>
                <a:sym typeface="Source Sans Pro"/>
              </a:rPr>
              <a:t>their withdrawal to the tournament desk. If the players are </a:t>
            </a:r>
            <a:r>
              <a:rPr b="0" i="1" lang="en-US" sz="2800" u="none" cap="none" strike="noStrike">
                <a:solidFill>
                  <a:srgbClr val="FF0000"/>
                </a:solidFill>
                <a:latin typeface="Source Sans Pro"/>
                <a:ea typeface="Source Sans Pro"/>
                <a:cs typeface="Source Sans Pro"/>
                <a:sym typeface="Source Sans Pro"/>
              </a:rPr>
              <a:t>unable to inform </a:t>
            </a:r>
            <a:r>
              <a:rPr b="0" i="0" lang="en-US" sz="2800" u="none" cap="none" strike="noStrike">
                <a:solidFill>
                  <a:srgbClr val="000000"/>
                </a:solidFill>
                <a:latin typeface="Source Sans Pro"/>
                <a:ea typeface="Source Sans Pro"/>
                <a:cs typeface="Source Sans Pro"/>
                <a:sym typeface="Source Sans Pro"/>
              </a:rPr>
              <a:t>the tournament desk, </a:t>
            </a:r>
            <a:r>
              <a:rPr b="0" i="1" lang="en-US" sz="2800" u="none" cap="none" strike="noStrike">
                <a:solidFill>
                  <a:srgbClr val="FF0000"/>
                </a:solidFill>
                <a:latin typeface="Source Sans Pro"/>
                <a:ea typeface="Source Sans Pro"/>
                <a:cs typeface="Source Sans Pro"/>
                <a:sym typeface="Source Sans Pro"/>
              </a:rPr>
              <a:t>report their withdrawal </a:t>
            </a:r>
            <a:r>
              <a:rPr b="0" i="0" lang="en-US" sz="2800" u="none" cap="none" strike="noStrike">
                <a:solidFill>
                  <a:srgbClr val="000000"/>
                </a:solidFill>
                <a:latin typeface="Source Sans Pro"/>
                <a:ea typeface="Source Sans Pro"/>
                <a:cs typeface="Source Sans Pro"/>
                <a:sym typeface="Source Sans Pro"/>
              </a:rPr>
              <a:t>when you turn in the scoresheet.</a:t>
            </a:r>
            <a:endParaRPr b="0" i="0" sz="2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39"/>
          <p:cNvSpPr txBox="1"/>
          <p:nvPr>
            <p:ph idx="1" type="body"/>
          </p:nvPr>
        </p:nvSpPr>
        <p:spPr>
          <a:xfrm>
            <a:off x="165463" y="0"/>
            <a:ext cx="12026537" cy="6183244"/>
          </a:xfrm>
          <a:prstGeom prst="rect">
            <a:avLst/>
          </a:prstGeom>
          <a:noFill/>
          <a:ln>
            <a:noFill/>
          </a:ln>
        </p:spPr>
        <p:txBody>
          <a:bodyPr anchorCtr="0" anchor="t" bIns="45700" lIns="45700" spcFirstLastPara="1" rIns="45700" wrap="square" tIns="45700">
            <a:normAutofit/>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Recording a Match </a:t>
            </a:r>
            <a:r>
              <a:rPr b="1" i="1" lang="en-US" sz="4400">
                <a:solidFill>
                  <a:srgbClr val="18579B"/>
                </a:solidFill>
              </a:rPr>
              <a:t>Retirement</a:t>
            </a:r>
            <a:endParaRPr sz="320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b="0" l="0" r="0" t="0"/>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b="0" l="0" r="0" t="0"/>
          <a:stretch/>
        </p:blipFill>
        <p:spPr>
          <a:xfrm>
            <a:off x="3630278" y="6111495"/>
            <a:ext cx="4809524" cy="704762"/>
          </a:xfrm>
          <a:prstGeom prst="rect">
            <a:avLst/>
          </a:prstGeom>
          <a:noFill/>
          <a:ln>
            <a:noFill/>
          </a:ln>
        </p:spPr>
      </p:pic>
      <p:sp>
        <p:nvSpPr>
          <p:cNvPr id="1837" name="Google Shape;1837;p239"/>
          <p:cNvSpPr txBox="1"/>
          <p:nvPr/>
        </p:nvSpPr>
        <p:spPr>
          <a:xfrm>
            <a:off x="1586449" y="694156"/>
            <a:ext cx="9184564" cy="46166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0" i="0" lang="en-US" sz="2400" u="none" cap="none" strike="noStrike">
                <a:solidFill>
                  <a:srgbClr val="18579B"/>
                </a:solidFill>
                <a:latin typeface="Source Sans Pro"/>
                <a:ea typeface="Source Sans Pro"/>
                <a:cs typeface="Source Sans Pro"/>
                <a:sym typeface="Source Sans Pro"/>
              </a:rPr>
              <a:t>(Players Retain All Points Scored if They Retire From a Match)</a:t>
            </a:r>
            <a:endParaRPr/>
          </a:p>
        </p:txBody>
      </p:sp>
      <p:sp>
        <p:nvSpPr>
          <p:cNvPr id="1838" name="Google Shape;1838;p23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idx="1" type="body"/>
          </p:nvPr>
        </p:nvSpPr>
        <p:spPr>
          <a:xfrm>
            <a:off x="1219200" y="228600"/>
            <a:ext cx="9753600" cy="6629400"/>
          </a:xfrm>
          <a:prstGeom prst="rect">
            <a:avLst/>
          </a:prstGeom>
          <a:noFill/>
          <a:ln>
            <a:noFill/>
          </a:ln>
        </p:spPr>
        <p:txBody>
          <a:bodyPr anchorCtr="0" anchor="t" bIns="45700" lIns="45700" spcFirstLastPara="1" rIns="45700" wrap="square" tIns="45700">
            <a:normAutofit fontScale="62500" lnSpcReduction="20000"/>
          </a:bodyPr>
          <a:lstStyle/>
          <a:p>
            <a:pPr indent="349250" lvl="1" marL="0" rtl="0" algn="ctr">
              <a:lnSpc>
                <a:spcPct val="100000"/>
              </a:lnSpc>
              <a:spcBef>
                <a:spcPts val="0"/>
              </a:spcBef>
              <a:spcAft>
                <a:spcPts val="0"/>
              </a:spcAft>
              <a:buSzPct val="100000"/>
              <a:buFont typeface="Noto Sans Symbols"/>
              <a:buNone/>
            </a:pPr>
            <a:r>
              <a:rPr b="1" i="1" lang="en-US" sz="7000"/>
              <a:t>Key Definition of Terms </a:t>
            </a:r>
            <a:endParaRPr b="1" sz="7000"/>
          </a:p>
          <a:p>
            <a:pPr indent="349250" lvl="1" marL="0" rtl="0" algn="ctr">
              <a:lnSpc>
                <a:spcPct val="100000"/>
              </a:lnSpc>
              <a:spcBef>
                <a:spcPts val="600"/>
              </a:spcBef>
              <a:spcAft>
                <a:spcPts val="0"/>
              </a:spcAft>
              <a:buSzPct val="100000"/>
              <a:buFont typeface="Noto Sans Symbols"/>
              <a:buNone/>
            </a:pPr>
            <a:r>
              <a:t/>
            </a:r>
            <a:endParaRPr b="1" sz="2000"/>
          </a:p>
          <a:p>
            <a:pPr indent="-349250" lvl="0" marL="349250" rtl="0" algn="l">
              <a:lnSpc>
                <a:spcPct val="100000"/>
              </a:lnSpc>
              <a:spcBef>
                <a:spcPts val="2000"/>
              </a:spcBef>
              <a:spcAft>
                <a:spcPts val="0"/>
              </a:spcAft>
              <a:buClr>
                <a:srgbClr val="18579B"/>
              </a:buClr>
              <a:buSzPct val="110000"/>
              <a:buFont typeface="Arial"/>
              <a:buChar char="•"/>
            </a:pPr>
            <a:r>
              <a:rPr lang="en-US" sz="4480">
                <a:solidFill>
                  <a:srgbClr val="18579B"/>
                </a:solidFill>
                <a:latin typeface="Calibri"/>
                <a:ea typeface="Calibri"/>
                <a:cs typeface="Calibri"/>
                <a:sym typeface="Calibri"/>
              </a:rPr>
              <a:t>3.A.3 </a:t>
            </a:r>
            <a:r>
              <a:rPr lang="en-US" sz="6544">
                <a:solidFill>
                  <a:srgbClr val="18579B"/>
                </a:solidFill>
                <a:latin typeface="Calibri"/>
                <a:ea typeface="Calibri"/>
                <a:cs typeface="Calibri"/>
                <a:sym typeface="Calibri"/>
              </a:rPr>
              <a:t> </a:t>
            </a:r>
            <a:r>
              <a:rPr b="1" lang="en-US" sz="6544">
                <a:solidFill>
                  <a:srgbClr val="18579B"/>
                </a:solidFill>
                <a:latin typeface="Calibri"/>
                <a:ea typeface="Calibri"/>
                <a:cs typeface="Calibri"/>
                <a:sym typeface="Calibri"/>
              </a:rPr>
              <a:t>Court</a:t>
            </a:r>
            <a:r>
              <a:rPr lang="en-US" sz="6544">
                <a:solidFill>
                  <a:srgbClr val="18579B"/>
                </a:solidFill>
                <a:latin typeface="Calibri"/>
                <a:ea typeface="Calibri"/>
                <a:cs typeface="Calibri"/>
                <a:sym typeface="Calibri"/>
              </a:rPr>
              <a:t> – </a:t>
            </a:r>
            <a:r>
              <a:rPr lang="en-US" sz="5818">
                <a:solidFill>
                  <a:srgbClr val="18579B"/>
                </a:solidFill>
                <a:latin typeface="Calibri"/>
                <a:ea typeface="Calibri"/>
                <a:cs typeface="Calibri"/>
                <a:sym typeface="Calibri"/>
              </a:rPr>
              <a:t>The area </a:t>
            </a:r>
            <a:r>
              <a:rPr lang="en-US" sz="5818">
                <a:solidFill>
                  <a:srgbClr val="FF0000"/>
                </a:solidFill>
                <a:latin typeface="Calibri"/>
                <a:ea typeface="Calibri"/>
                <a:cs typeface="Calibri"/>
                <a:sym typeface="Calibri"/>
              </a:rPr>
              <a:t>inside the outer dimensions </a:t>
            </a:r>
            <a:r>
              <a:rPr lang="en-US" sz="5818">
                <a:solidFill>
                  <a:srgbClr val="18579B"/>
                </a:solidFill>
                <a:latin typeface="Calibri"/>
                <a:ea typeface="Calibri"/>
                <a:cs typeface="Calibri"/>
                <a:sym typeface="Calibri"/>
              </a:rPr>
              <a:t>of the baselines and sidelines. </a:t>
            </a:r>
            <a:endParaRPr/>
          </a:p>
          <a:p>
            <a:pPr indent="-349250" lvl="0" marL="349250" rtl="0" algn="l">
              <a:lnSpc>
                <a:spcPct val="100000"/>
              </a:lnSpc>
              <a:spcBef>
                <a:spcPts val="2000"/>
              </a:spcBef>
              <a:spcAft>
                <a:spcPts val="0"/>
              </a:spcAft>
              <a:buClr>
                <a:srgbClr val="18579B"/>
              </a:buClr>
              <a:buSzPct val="110000"/>
              <a:buFont typeface="Arial"/>
              <a:buChar char="•"/>
            </a:pPr>
            <a:r>
              <a:rPr lang="en-US" sz="4480">
                <a:solidFill>
                  <a:srgbClr val="18579B"/>
                </a:solidFill>
                <a:latin typeface="Calibri"/>
                <a:ea typeface="Calibri"/>
                <a:cs typeface="Calibri"/>
                <a:sym typeface="Calibri"/>
              </a:rPr>
              <a:t>3.A.26 </a:t>
            </a:r>
            <a:r>
              <a:rPr b="1" lang="en-US" sz="6544">
                <a:solidFill>
                  <a:srgbClr val="18579B"/>
                </a:solidFill>
                <a:latin typeface="Calibri"/>
                <a:ea typeface="Calibri"/>
                <a:cs typeface="Calibri"/>
                <a:sym typeface="Calibri"/>
              </a:rPr>
              <a:t> Playing Surface </a:t>
            </a:r>
            <a:r>
              <a:rPr lang="en-US" sz="6544">
                <a:solidFill>
                  <a:srgbClr val="18579B"/>
                </a:solidFill>
                <a:latin typeface="Calibri"/>
                <a:ea typeface="Calibri"/>
                <a:cs typeface="Calibri"/>
                <a:sym typeface="Calibri"/>
              </a:rPr>
              <a:t>– </a:t>
            </a:r>
            <a:r>
              <a:rPr lang="en-US" sz="5818">
                <a:solidFill>
                  <a:srgbClr val="18579B"/>
                </a:solidFill>
                <a:latin typeface="Calibri"/>
                <a:ea typeface="Calibri"/>
                <a:cs typeface="Calibri"/>
                <a:sym typeface="Calibri"/>
              </a:rPr>
              <a:t>The </a:t>
            </a:r>
            <a:r>
              <a:rPr lang="en-US" sz="5818">
                <a:solidFill>
                  <a:srgbClr val="FF0000"/>
                </a:solidFill>
                <a:latin typeface="Calibri"/>
                <a:ea typeface="Calibri"/>
                <a:cs typeface="Calibri"/>
                <a:sym typeface="Calibri"/>
              </a:rPr>
              <a:t>court and the area surrounding the court</a:t>
            </a:r>
            <a:r>
              <a:rPr lang="en-US" sz="5818">
                <a:solidFill>
                  <a:srgbClr val="18579B"/>
                </a:solidFill>
                <a:latin typeface="Calibri"/>
                <a:ea typeface="Calibri"/>
                <a:cs typeface="Calibri"/>
                <a:sym typeface="Calibri"/>
              </a:rPr>
              <a:t> designated for playing. </a:t>
            </a:r>
            <a:endParaRPr/>
          </a:p>
          <a:p>
            <a:pPr indent="-349250" lvl="0" marL="349250" rtl="0" algn="l">
              <a:lnSpc>
                <a:spcPct val="100000"/>
              </a:lnSpc>
              <a:spcBef>
                <a:spcPts val="2000"/>
              </a:spcBef>
              <a:spcAft>
                <a:spcPts val="0"/>
              </a:spcAft>
              <a:buClr>
                <a:srgbClr val="18579B"/>
              </a:buClr>
              <a:buSzPct val="110000"/>
              <a:buFont typeface="Arial"/>
              <a:buChar char="•"/>
            </a:pPr>
            <a:r>
              <a:rPr lang="en-US" sz="4480">
                <a:solidFill>
                  <a:srgbClr val="18579B"/>
                </a:solidFill>
                <a:latin typeface="Calibri"/>
                <a:ea typeface="Calibri"/>
                <a:cs typeface="Calibri"/>
                <a:sym typeface="Calibri"/>
              </a:rPr>
              <a:t>3.A.19 </a:t>
            </a:r>
            <a:r>
              <a:rPr lang="en-US" sz="6544">
                <a:solidFill>
                  <a:srgbClr val="18579B"/>
                </a:solidFill>
                <a:latin typeface="Calibri"/>
                <a:ea typeface="Calibri"/>
                <a:cs typeface="Calibri"/>
                <a:sym typeface="Calibri"/>
              </a:rPr>
              <a:t> </a:t>
            </a:r>
            <a:r>
              <a:rPr b="1" lang="en-US" sz="6544">
                <a:solidFill>
                  <a:srgbClr val="18579B"/>
                </a:solidFill>
                <a:latin typeface="Calibri"/>
                <a:ea typeface="Calibri"/>
                <a:cs typeface="Calibri"/>
                <a:sym typeface="Calibri"/>
              </a:rPr>
              <a:t>Live Ball/In Play </a:t>
            </a:r>
            <a:r>
              <a:rPr lang="en-US" sz="6544">
                <a:solidFill>
                  <a:srgbClr val="18579B"/>
                </a:solidFill>
                <a:latin typeface="Calibri"/>
                <a:ea typeface="Calibri"/>
                <a:cs typeface="Calibri"/>
                <a:sym typeface="Calibri"/>
              </a:rPr>
              <a:t>– </a:t>
            </a:r>
            <a:r>
              <a:rPr lang="en-US" sz="5818">
                <a:solidFill>
                  <a:srgbClr val="18579B"/>
                </a:solidFill>
                <a:latin typeface="Calibri"/>
                <a:ea typeface="Calibri"/>
                <a:cs typeface="Calibri"/>
                <a:sym typeface="Calibri"/>
              </a:rPr>
              <a:t>The </a:t>
            </a:r>
            <a:r>
              <a:rPr lang="en-US" sz="5818">
                <a:solidFill>
                  <a:srgbClr val="FF0000"/>
                </a:solidFill>
                <a:latin typeface="Calibri"/>
                <a:ea typeface="Calibri"/>
                <a:cs typeface="Calibri"/>
                <a:sym typeface="Calibri"/>
              </a:rPr>
              <a:t>point in time </a:t>
            </a:r>
            <a:r>
              <a:rPr lang="en-US" sz="5818">
                <a:solidFill>
                  <a:srgbClr val="18579B"/>
                </a:solidFill>
                <a:latin typeface="Calibri"/>
                <a:ea typeface="Calibri"/>
                <a:cs typeface="Calibri"/>
                <a:sym typeface="Calibri"/>
              </a:rPr>
              <a:t>when the referee or server (or server's partner) </a:t>
            </a:r>
            <a:r>
              <a:rPr lang="en-US" sz="5818">
                <a:solidFill>
                  <a:srgbClr val="FF0000"/>
                </a:solidFill>
                <a:latin typeface="Calibri"/>
                <a:ea typeface="Calibri"/>
                <a:cs typeface="Calibri"/>
                <a:sym typeface="Calibri"/>
              </a:rPr>
              <a:t>starts to call the score. </a:t>
            </a:r>
            <a:endParaRPr/>
          </a:p>
          <a:p>
            <a:pPr indent="-349250" lvl="0" marL="349250" rtl="0" algn="l">
              <a:lnSpc>
                <a:spcPct val="100000"/>
              </a:lnSpc>
              <a:spcBef>
                <a:spcPts val="2000"/>
              </a:spcBef>
              <a:spcAft>
                <a:spcPts val="0"/>
              </a:spcAft>
              <a:buClr>
                <a:srgbClr val="18579B"/>
              </a:buClr>
              <a:buSzPct val="110000"/>
              <a:buFont typeface="Arial"/>
              <a:buChar char="•"/>
            </a:pPr>
            <a:r>
              <a:rPr lang="en-US" sz="4480">
                <a:solidFill>
                  <a:srgbClr val="18579B"/>
                </a:solidFill>
                <a:latin typeface="Calibri"/>
                <a:ea typeface="Calibri"/>
                <a:cs typeface="Calibri"/>
                <a:sym typeface="Calibri"/>
              </a:rPr>
              <a:t>3.A.5 </a:t>
            </a:r>
            <a:r>
              <a:rPr lang="en-US" sz="6544">
                <a:solidFill>
                  <a:srgbClr val="18579B"/>
                </a:solidFill>
                <a:latin typeface="Calibri"/>
                <a:ea typeface="Calibri"/>
                <a:cs typeface="Calibri"/>
                <a:sym typeface="Calibri"/>
              </a:rPr>
              <a:t> </a:t>
            </a:r>
            <a:r>
              <a:rPr b="1" lang="en-US" sz="6544">
                <a:solidFill>
                  <a:srgbClr val="18579B"/>
                </a:solidFill>
                <a:latin typeface="Calibri"/>
                <a:ea typeface="Calibri"/>
                <a:cs typeface="Calibri"/>
                <a:sym typeface="Calibri"/>
              </a:rPr>
              <a:t>Dead Ball </a:t>
            </a:r>
            <a:r>
              <a:rPr lang="en-US" sz="6544">
                <a:solidFill>
                  <a:srgbClr val="18579B"/>
                </a:solidFill>
                <a:latin typeface="Calibri"/>
                <a:ea typeface="Calibri"/>
                <a:cs typeface="Calibri"/>
                <a:sym typeface="Calibri"/>
              </a:rPr>
              <a:t>– </a:t>
            </a:r>
            <a:r>
              <a:rPr lang="en-US" sz="5818">
                <a:solidFill>
                  <a:srgbClr val="18579B"/>
                </a:solidFill>
                <a:latin typeface="Calibri"/>
                <a:ea typeface="Calibri"/>
                <a:cs typeface="Calibri"/>
                <a:sym typeface="Calibri"/>
              </a:rPr>
              <a:t>A ball that is </a:t>
            </a:r>
            <a:r>
              <a:rPr lang="en-US" sz="5818">
                <a:solidFill>
                  <a:srgbClr val="FF0000"/>
                </a:solidFill>
                <a:latin typeface="Calibri"/>
                <a:ea typeface="Calibri"/>
                <a:cs typeface="Calibri"/>
                <a:sym typeface="Calibri"/>
              </a:rPr>
              <a:t>no longer in play</a:t>
            </a:r>
            <a:r>
              <a:rPr lang="en-US" sz="5818">
                <a:solidFill>
                  <a:srgbClr val="18579B"/>
                </a:solidFill>
                <a:latin typeface="Calibri"/>
                <a:ea typeface="Calibri"/>
                <a:cs typeface="Calibri"/>
                <a:sym typeface="Calibri"/>
              </a:rPr>
              <a:t>. </a:t>
            </a:r>
            <a:endParaRPr/>
          </a:p>
          <a:p>
            <a:pPr indent="-206375" lvl="1" marL="349250" rtl="0" algn="l">
              <a:lnSpc>
                <a:spcPct val="100000"/>
              </a:lnSpc>
              <a:spcBef>
                <a:spcPts val="600"/>
              </a:spcBef>
              <a:spcAft>
                <a:spcPts val="0"/>
              </a:spcAft>
              <a:buClr>
                <a:srgbClr val="18579B"/>
              </a:buClr>
              <a:buSzPct val="100000"/>
              <a:buNone/>
            </a:pPr>
            <a:r>
              <a:t/>
            </a:r>
            <a:endParaRPr b="1" sz="3600"/>
          </a:p>
        </p:txBody>
      </p:sp>
      <p:sp>
        <p:nvSpPr>
          <p:cNvPr id="213" name="Google Shape;213;p2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40"/>
          <p:cNvSpPr txBox="1"/>
          <p:nvPr/>
        </p:nvSpPr>
        <p:spPr>
          <a:xfrm>
            <a:off x="1219200" y="300415"/>
            <a:ext cx="9753600" cy="584775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Quiz - Player Behavior and Remedies</a:t>
            </a:r>
            <a:endParaRPr b="0" i="0" sz="2000" u="none" cap="none" strike="noStrike">
              <a:solidFill>
                <a:srgbClr val="18579B"/>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Remain _____ ; maintain an ________ &amp; _______________</a:t>
            </a:r>
            <a:endParaRPr b="0" i="0" sz="2800" u="none" cap="none" strike="noStrike">
              <a:solidFill>
                <a:srgbClr val="18579B"/>
              </a:solidFill>
              <a:latin typeface="Calibri"/>
              <a:ea typeface="Calibri"/>
              <a:cs typeface="Calibri"/>
              <a:sym typeface="Calibri"/>
            </a:endParaRPr>
          </a:p>
          <a:p>
            <a:pPr indent="-642938" lvl="0" marL="71913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Meet player(s) mid-court, ___________to discuss behavioral issues</a:t>
            </a:r>
            <a:endParaRPr/>
          </a:p>
          <a:p>
            <a:pPr indent="-642938" lvl="0" marL="71913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 Progressive system of actions/penalties should be used to address inappropriate player conduct</a:t>
            </a:r>
            <a:endParaRPr/>
          </a:p>
          <a:p>
            <a:pPr indent="0" lvl="0" marL="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Issue _________, _________, or __________ </a:t>
            </a:r>
            <a:r>
              <a:rPr b="1" i="1" lang="en-US" sz="2800" u="none" cap="none" strike="noStrike">
                <a:solidFill>
                  <a:srgbClr val="18579B"/>
                </a:solidFill>
                <a:latin typeface="Calibri"/>
                <a:ea typeface="Calibri"/>
                <a:cs typeface="Calibri"/>
                <a:sym typeface="Calibri"/>
              </a:rPr>
              <a:t>(Based On Severity) </a:t>
            </a:r>
            <a:r>
              <a:rPr b="0" i="0" lang="en-US" sz="2800" u="none" cap="none" strike="noStrike">
                <a:solidFill>
                  <a:srgbClr val="18579B"/>
                </a:solidFill>
                <a:latin typeface="Calibri"/>
                <a:ea typeface="Calibri"/>
                <a:cs typeface="Calibri"/>
                <a:sym typeface="Calibri"/>
              </a:rPr>
              <a:t>after the end of the rally</a:t>
            </a:r>
            <a:endParaRPr b="1" i="1" sz="2800" u="none" cap="none" strike="noStrike">
              <a:solidFill>
                <a:srgbClr val="18579B"/>
              </a:solidFill>
              <a:latin typeface="Calibri"/>
              <a:ea typeface="Calibri"/>
              <a:cs typeface="Calibri"/>
              <a:sym typeface="Calibri"/>
            </a:endParaRPr>
          </a:p>
          <a:p>
            <a:pPr indent="-642938" lvl="0" marL="719138" marR="0" rtl="0" algn="l">
              <a:lnSpc>
                <a:spcPct val="100000"/>
              </a:lnSpc>
              <a:spcBef>
                <a:spcPts val="0"/>
              </a:spcBef>
              <a:spcAft>
                <a:spcPts val="0"/>
              </a:spcAft>
              <a:buClr>
                <a:srgbClr val="18579B"/>
              </a:buClr>
              <a:buSzPts val="1200"/>
              <a:buFont typeface="Arial"/>
              <a:buNone/>
            </a:pPr>
            <a:r>
              <a:t/>
            </a:r>
            <a:endParaRPr b="1" i="1" sz="1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_____________ to create problems, _____________, as required.</a:t>
            </a:r>
            <a:endParaRPr/>
          </a:p>
        </p:txBody>
      </p:sp>
      <p:sp>
        <p:nvSpPr>
          <p:cNvPr id="1844" name="Google Shape;1844;p24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41"/>
          <p:cNvSpPr txBox="1"/>
          <p:nvPr/>
        </p:nvSpPr>
        <p:spPr>
          <a:xfrm>
            <a:off x="571499" y="300415"/>
            <a:ext cx="11229975" cy="57861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Quiz Answer Key - Player Behavior and Remedies</a:t>
            </a:r>
            <a:endParaRPr b="0" i="0" sz="4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Remain </a:t>
            </a:r>
            <a:r>
              <a:rPr b="0" i="0" lang="en-US" sz="2800" u="none" cap="none" strike="noStrike">
                <a:solidFill>
                  <a:srgbClr val="FF0000"/>
                </a:solidFill>
                <a:latin typeface="Calibri"/>
                <a:ea typeface="Calibri"/>
                <a:cs typeface="Calibri"/>
                <a:sym typeface="Calibri"/>
              </a:rPr>
              <a:t>calm</a:t>
            </a:r>
            <a:r>
              <a:rPr b="0" i="0" lang="en-US" sz="2800" u="none" cap="none" strike="noStrike">
                <a:solidFill>
                  <a:srgbClr val="18579B"/>
                </a:solidFill>
                <a:latin typeface="Calibri"/>
                <a:ea typeface="Calibri"/>
                <a:cs typeface="Calibri"/>
                <a:sym typeface="Calibri"/>
              </a:rPr>
              <a:t>; maintain an </a:t>
            </a:r>
            <a:r>
              <a:rPr b="0" i="0" lang="en-US" sz="2800" u="none" cap="none" strike="noStrike">
                <a:solidFill>
                  <a:srgbClr val="FF0000"/>
                </a:solidFill>
                <a:latin typeface="Calibri"/>
                <a:ea typeface="Calibri"/>
                <a:cs typeface="Calibri"/>
                <a:sym typeface="Calibri"/>
              </a:rPr>
              <a:t>open mind</a:t>
            </a:r>
            <a:r>
              <a:rPr b="0" i="0" lang="en-US" sz="2800" u="none" cap="none" strike="noStrike">
                <a:solidFill>
                  <a:srgbClr val="18579B"/>
                </a:solidFill>
                <a:latin typeface="Calibri"/>
                <a:ea typeface="Calibri"/>
                <a:cs typeface="Calibri"/>
                <a:sym typeface="Calibri"/>
              </a:rPr>
              <a:t> &amp; </a:t>
            </a:r>
            <a:r>
              <a:rPr b="0" i="0" lang="en-US" sz="2800" u="none" cap="none" strike="noStrike">
                <a:solidFill>
                  <a:srgbClr val="FF0000"/>
                </a:solidFill>
                <a:latin typeface="Calibri"/>
                <a:ea typeface="Calibri"/>
                <a:cs typeface="Calibri"/>
                <a:sym typeface="Calibri"/>
              </a:rPr>
              <a:t>benign demeanor</a:t>
            </a:r>
            <a:endParaRPr b="0" i="0" sz="2800" u="none" cap="none" strike="noStrike">
              <a:solidFill>
                <a:srgbClr val="FF0000"/>
              </a:solidFill>
              <a:latin typeface="Calibri"/>
              <a:ea typeface="Calibri"/>
              <a:cs typeface="Calibri"/>
              <a:sym typeface="Calibri"/>
            </a:endParaRPr>
          </a:p>
          <a:p>
            <a:pPr indent="-642938" lvl="0" marL="71913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Meet player(s) mid-court, </a:t>
            </a:r>
            <a:r>
              <a:rPr b="0" i="0" lang="en-US" sz="2800" u="none" cap="none" strike="noStrike">
                <a:solidFill>
                  <a:srgbClr val="FF0000"/>
                </a:solidFill>
                <a:latin typeface="Calibri"/>
                <a:ea typeface="Calibri"/>
                <a:cs typeface="Calibri"/>
                <a:sym typeface="Calibri"/>
              </a:rPr>
              <a:t>away from spectators </a:t>
            </a:r>
            <a:r>
              <a:rPr b="0" i="0" lang="en-US" sz="2800" u="none" cap="none" strike="noStrike">
                <a:solidFill>
                  <a:srgbClr val="18579B"/>
                </a:solidFill>
                <a:latin typeface="Calibri"/>
                <a:ea typeface="Calibri"/>
                <a:cs typeface="Calibri"/>
                <a:sym typeface="Calibri"/>
              </a:rPr>
              <a:t>to discuss behavioral issues</a:t>
            </a:r>
            <a:endParaRPr/>
          </a:p>
          <a:p>
            <a:pPr indent="-642938" lvl="0" marL="719138" marR="0" rtl="0" algn="l">
              <a:lnSpc>
                <a:spcPct val="100000"/>
              </a:lnSpc>
              <a:spcBef>
                <a:spcPts val="0"/>
              </a:spcBef>
              <a:spcAft>
                <a:spcPts val="0"/>
              </a:spcAft>
              <a:buClr>
                <a:srgbClr val="18579B"/>
              </a:buClr>
              <a:buSzPts val="1200"/>
              <a:buFont typeface="Arial"/>
              <a:buNone/>
            </a:pPr>
            <a:r>
              <a:t/>
            </a:r>
            <a:endParaRPr b="0" i="0" sz="12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 Progressive system of actions/penalties should be used to address inappropriate player conduct</a:t>
            </a:r>
            <a:endParaRPr/>
          </a:p>
          <a:p>
            <a:pPr indent="0" lvl="0" marL="0" marR="0" rtl="0" algn="l">
              <a:lnSpc>
                <a:spcPct val="100000"/>
              </a:lnSpc>
              <a:spcBef>
                <a:spcPts val="0"/>
              </a:spcBef>
              <a:spcAft>
                <a:spcPts val="0"/>
              </a:spcAft>
              <a:buClr>
                <a:srgbClr val="18579B"/>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Issue </a:t>
            </a:r>
            <a:r>
              <a:rPr b="0" i="0" lang="en-US" sz="2800" u="none" cap="none" strike="noStrike">
                <a:solidFill>
                  <a:srgbClr val="FF0000"/>
                </a:solidFill>
                <a:latin typeface="Calibri"/>
                <a:ea typeface="Calibri"/>
                <a:cs typeface="Calibri"/>
                <a:sym typeface="Calibri"/>
              </a:rPr>
              <a:t>verbal warning, technical warning or technical foul </a:t>
            </a:r>
            <a:r>
              <a:rPr b="1" i="1" lang="en-US" sz="2800" u="none" cap="none" strike="noStrike">
                <a:solidFill>
                  <a:srgbClr val="18579B"/>
                </a:solidFill>
                <a:latin typeface="Calibri"/>
                <a:ea typeface="Calibri"/>
                <a:cs typeface="Calibri"/>
                <a:sym typeface="Calibri"/>
              </a:rPr>
              <a:t>(Based On Severity) </a:t>
            </a:r>
            <a:r>
              <a:rPr b="0" i="0" lang="en-US" sz="2800" u="none" cap="none" strike="noStrike">
                <a:solidFill>
                  <a:srgbClr val="18579B"/>
                </a:solidFill>
                <a:latin typeface="Calibri"/>
                <a:ea typeface="Calibri"/>
                <a:cs typeface="Calibri"/>
                <a:sym typeface="Calibri"/>
              </a:rPr>
              <a:t>after the end of the rally</a:t>
            </a:r>
            <a:endParaRPr b="1" i="1" sz="2800" u="none" cap="none" strike="noStrike">
              <a:solidFill>
                <a:srgbClr val="000000"/>
              </a:solidFill>
              <a:latin typeface="Calibri"/>
              <a:ea typeface="Calibri"/>
              <a:cs typeface="Calibri"/>
              <a:sym typeface="Calibri"/>
            </a:endParaRPr>
          </a:p>
          <a:p>
            <a:pPr indent="-642938" lvl="0" marL="719138" marR="0" rtl="0" algn="l">
              <a:lnSpc>
                <a:spcPct val="100000"/>
              </a:lnSpc>
              <a:spcBef>
                <a:spcPts val="0"/>
              </a:spcBef>
              <a:spcAft>
                <a:spcPts val="0"/>
              </a:spcAft>
              <a:buClr>
                <a:srgbClr val="18579B"/>
              </a:buClr>
              <a:buSzPts val="1200"/>
              <a:buFont typeface="Arial"/>
              <a:buNone/>
            </a:pPr>
            <a:r>
              <a:t/>
            </a:r>
            <a:endParaRPr b="1" i="1" sz="1200" u="none" cap="none" strike="noStrike">
              <a:solidFill>
                <a:srgbClr val="FF0000"/>
              </a:solidFill>
              <a:latin typeface="Calibri"/>
              <a:ea typeface="Calibri"/>
              <a:cs typeface="Calibri"/>
              <a:sym typeface="Calibri"/>
            </a:endParaRPr>
          </a:p>
          <a:p>
            <a:pPr indent="-719138" lvl="0" marL="719138" marR="0" rtl="0" algn="l">
              <a:lnSpc>
                <a:spcPct val="100000"/>
              </a:lnSpc>
              <a:spcBef>
                <a:spcPts val="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If player(s) continues </a:t>
            </a:r>
            <a:r>
              <a:rPr b="0" i="0" lang="en-US" sz="2800" u="none" cap="none" strike="noStrike">
                <a:solidFill>
                  <a:srgbClr val="18579B"/>
                </a:solidFill>
                <a:latin typeface="Calibri"/>
                <a:ea typeface="Calibri"/>
                <a:cs typeface="Calibri"/>
                <a:sym typeface="Calibri"/>
              </a:rPr>
              <a:t>to create problems, </a:t>
            </a:r>
            <a:r>
              <a:rPr b="0" i="0" lang="en-US" sz="2800" u="none" cap="none" strike="noStrike">
                <a:solidFill>
                  <a:srgbClr val="FF0000"/>
                </a:solidFill>
                <a:latin typeface="Calibri"/>
                <a:ea typeface="Calibri"/>
                <a:cs typeface="Calibri"/>
                <a:sym typeface="Calibri"/>
              </a:rPr>
              <a:t>escalate discipline, </a:t>
            </a:r>
            <a:r>
              <a:rPr b="0" i="0" lang="en-US" sz="2800" u="none" cap="none" strike="noStrike">
                <a:solidFill>
                  <a:srgbClr val="18579B"/>
                </a:solidFill>
                <a:latin typeface="Calibri"/>
                <a:ea typeface="Calibri"/>
                <a:cs typeface="Calibri"/>
                <a:sym typeface="Calibri"/>
              </a:rPr>
              <a:t>as required.</a:t>
            </a:r>
            <a:endParaRPr/>
          </a:p>
        </p:txBody>
      </p:sp>
      <p:sp>
        <p:nvSpPr>
          <p:cNvPr id="1850" name="Google Shape;1850;p24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42"/>
          <p:cNvSpPr txBox="1"/>
          <p:nvPr/>
        </p:nvSpPr>
        <p:spPr>
          <a:xfrm>
            <a:off x="531223" y="297886"/>
            <a:ext cx="11025051" cy="384720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Source Sans Pro"/>
              <a:buNone/>
            </a:pPr>
            <a:r>
              <a:rPr b="1" i="1" lang="en-US" sz="4400" u="none" cap="none" strike="noStrike">
                <a:solidFill>
                  <a:srgbClr val="18579B"/>
                </a:solidFill>
                <a:latin typeface="Source Sans Pro"/>
                <a:ea typeface="Source Sans Pro"/>
                <a:cs typeface="Source Sans Pro"/>
                <a:sym typeface="Source Sans Pro"/>
              </a:rPr>
              <a:t>Distractions</a:t>
            </a:r>
            <a:r>
              <a:rPr b="1" i="0" lang="en-US" sz="4400" u="none" cap="none" strike="noStrike">
                <a:solidFill>
                  <a:srgbClr val="18579B"/>
                </a:solidFill>
                <a:latin typeface="Source Sans Pro"/>
                <a:ea typeface="Source Sans Pro"/>
                <a:cs typeface="Source Sans Pro"/>
                <a:sym typeface="Source Sans Pro"/>
              </a:rPr>
              <a:t> </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Declare a </a:t>
            </a:r>
            <a:r>
              <a:rPr b="0" i="0" lang="en-US" sz="3600" u="none" cap="none" strike="noStrike">
                <a:solidFill>
                  <a:srgbClr val="FF0000"/>
                </a:solidFill>
                <a:latin typeface="Calibri"/>
                <a:ea typeface="Calibri"/>
                <a:cs typeface="Calibri"/>
                <a:sym typeface="Calibri"/>
              </a:rPr>
              <a:t>fault</a:t>
            </a:r>
            <a:r>
              <a:rPr b="0" i="0" lang="en-US" sz="3600" u="none" cap="none" strike="noStrike">
                <a:solidFill>
                  <a:srgbClr val="18579B"/>
                </a:solidFill>
                <a:latin typeface="Calibri"/>
                <a:ea typeface="Calibri"/>
                <a:cs typeface="Calibri"/>
                <a:sym typeface="Calibri"/>
              </a:rPr>
              <a:t> if</a:t>
            </a:r>
            <a:r>
              <a:rPr b="0" i="1" lang="en-US" sz="3600" u="none" cap="none" strike="noStrike">
                <a:solidFill>
                  <a:srgbClr val="18579B"/>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a player creates a </a:t>
            </a:r>
            <a:r>
              <a:rPr b="1" i="0" lang="en-US" sz="3600" u="none" cap="none" strike="noStrike">
                <a:solidFill>
                  <a:srgbClr val="18579B"/>
                </a:solidFill>
                <a:latin typeface="Calibri"/>
                <a:ea typeface="Calibri"/>
                <a:cs typeface="Calibri"/>
                <a:sym typeface="Calibri"/>
              </a:rPr>
              <a:t>distraction </a:t>
            </a:r>
            <a:endParaRPr/>
          </a:p>
          <a:p>
            <a:pPr indent="0" lvl="0" marL="719138" marR="0" rtl="0" algn="l">
              <a:lnSpc>
                <a:spcPct val="100000"/>
              </a:lnSpc>
              <a:spcBef>
                <a:spcPts val="0"/>
              </a:spcBef>
              <a:spcAft>
                <a:spcPts val="0"/>
              </a:spcAft>
              <a:buClr>
                <a:srgbClr val="FF0000"/>
              </a:buClr>
              <a:buSzPts val="2000"/>
              <a:buFont typeface="Calibri"/>
              <a:buNone/>
            </a:pPr>
            <a:r>
              <a:rPr b="0" i="1" lang="en-US" sz="2000" u="none" cap="none" strike="noStrike">
                <a:solidFill>
                  <a:srgbClr val="FF0000"/>
                </a:solidFill>
                <a:latin typeface="Calibri"/>
                <a:ea typeface="Calibri"/>
                <a:cs typeface="Calibri"/>
                <a:sym typeface="Calibri"/>
              </a:rPr>
              <a:t>   </a:t>
            </a:r>
            <a:r>
              <a:rPr b="0" i="1" lang="en-US" sz="2800" u="none" cap="none" strike="noStrike">
                <a:solidFill>
                  <a:srgbClr val="FF0000"/>
                </a:solidFill>
                <a:latin typeface="Calibri"/>
                <a:ea typeface="Calibri"/>
                <a:cs typeface="Calibri"/>
                <a:sym typeface="Calibri"/>
              </a:rPr>
              <a:t>(e.g. waving paddle or arms, making loud noises or yelling, etc.) </a:t>
            </a:r>
            <a:endParaRPr/>
          </a:p>
          <a:p>
            <a:pPr indent="0" lvl="0" marL="184150" marR="0" rtl="0" algn="l">
              <a:lnSpc>
                <a:spcPct val="100000"/>
              </a:lnSpc>
              <a:spcBef>
                <a:spcPts val="0"/>
              </a:spcBef>
              <a:spcAft>
                <a:spcPts val="0"/>
              </a:spcAft>
              <a:buClr>
                <a:srgbClr val="18579B"/>
              </a:buClr>
              <a:buSzPts val="2000"/>
              <a:buFont typeface="Calibri"/>
              <a:buNone/>
            </a:pPr>
            <a:r>
              <a:rPr b="0" i="0" lang="en-US" sz="2000" u="none" cap="none" strike="noStrike">
                <a:solidFill>
                  <a:srgbClr val="18579B"/>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when an </a:t>
            </a:r>
            <a:r>
              <a:rPr b="1" i="0" lang="en-US" sz="3600" u="none" cap="none" strike="noStrike">
                <a:solidFill>
                  <a:srgbClr val="FF0000"/>
                </a:solidFill>
                <a:latin typeface="Calibri"/>
                <a:ea typeface="Calibri"/>
                <a:cs typeface="Calibri"/>
                <a:sym typeface="Calibri"/>
              </a:rPr>
              <a:t>opponent</a:t>
            </a:r>
            <a:r>
              <a:rPr b="0" i="0" lang="en-US" sz="3600" u="none" cap="none" strike="noStrike">
                <a:solidFill>
                  <a:srgbClr val="FF0000"/>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is</a:t>
            </a:r>
            <a:r>
              <a:rPr b="0" i="0" lang="en-US" sz="3600" u="none" cap="none" strike="noStrike">
                <a:solidFill>
                  <a:srgbClr val="FF0000"/>
                </a:solidFill>
                <a:latin typeface="Calibri"/>
                <a:ea typeface="Calibri"/>
                <a:cs typeface="Calibri"/>
                <a:sym typeface="Calibri"/>
              </a:rPr>
              <a:t> </a:t>
            </a:r>
            <a:r>
              <a:rPr b="1" i="0" lang="en-US" sz="3600" u="none" cap="none" strike="noStrike">
                <a:solidFill>
                  <a:srgbClr val="FF0000"/>
                </a:solidFill>
                <a:latin typeface="Calibri"/>
                <a:ea typeface="Calibri"/>
                <a:cs typeface="Calibri"/>
                <a:sym typeface="Calibri"/>
              </a:rPr>
              <a:t>about to strike the ball</a:t>
            </a:r>
            <a:endParaRPr/>
          </a:p>
        </p:txBody>
      </p:sp>
      <p:sp>
        <p:nvSpPr>
          <p:cNvPr id="1856" name="Google Shape;1856;p24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43"/>
          <p:cNvSpPr txBox="1"/>
          <p:nvPr/>
        </p:nvSpPr>
        <p:spPr>
          <a:xfrm>
            <a:off x="269966" y="297886"/>
            <a:ext cx="11581375" cy="6309420"/>
          </a:xfrm>
          <a:prstGeom prst="rect">
            <a:avLst/>
          </a:prstGeom>
          <a:noFill/>
          <a:ln>
            <a:noFill/>
          </a:ln>
        </p:spPr>
        <p:txBody>
          <a:bodyPr anchorCtr="0" anchor="t" bIns="45700" lIns="45700" spcFirstLastPara="1" rIns="45700" wrap="square" tIns="45700">
            <a:spAutoFit/>
          </a:bodyPr>
          <a:lstStyle/>
          <a:p>
            <a:pPr indent="-534988" lvl="0" marL="719138"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Hearing Impaired Players</a:t>
            </a:r>
            <a:endParaRPr b="1" i="0" sz="4400" u="none" cap="none" strike="noStrike">
              <a:solidFill>
                <a:srgbClr val="000000"/>
              </a:solidFill>
              <a:latin typeface="Calibri"/>
              <a:ea typeface="Calibri"/>
              <a:cs typeface="Calibri"/>
              <a:sym typeface="Calibri"/>
            </a:endParaRPr>
          </a:p>
          <a:p>
            <a:pPr indent="-534988" lvl="0" marL="719138"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1600"/>
              <a:buFont typeface="Source Sans Pro"/>
              <a:buNone/>
            </a:pPr>
            <a:r>
              <a:t/>
            </a:r>
            <a:endParaRPr b="0" i="0" sz="16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Accommodate </a:t>
            </a:r>
            <a:r>
              <a:rPr b="0" i="0" lang="en-US" sz="3200" u="none" cap="none" strike="noStrike">
                <a:solidFill>
                  <a:srgbClr val="18579B"/>
                </a:solidFill>
                <a:latin typeface="Calibri"/>
                <a:ea typeface="Calibri"/>
                <a:cs typeface="Calibri"/>
                <a:sym typeface="Calibri"/>
              </a:rPr>
              <a:t>requests to announce </a:t>
            </a:r>
            <a:r>
              <a:rPr b="0" i="0" lang="en-US" sz="3200" u="none" cap="none" strike="noStrike">
                <a:solidFill>
                  <a:srgbClr val="FF0000"/>
                </a:solidFill>
                <a:latin typeface="Calibri"/>
                <a:ea typeface="Calibri"/>
                <a:cs typeface="Calibri"/>
                <a:sym typeface="Calibri"/>
              </a:rPr>
              <a:t>score extra loudly</a:t>
            </a:r>
            <a:endParaRPr b="0" i="0" sz="3200" u="none" cap="none" strike="noStrike">
              <a:solidFill>
                <a:srgbClr val="FF0000"/>
              </a:solidFill>
              <a:latin typeface="Calibri"/>
              <a:ea typeface="Calibri"/>
              <a:cs typeface="Calibri"/>
              <a:sym typeface="Calibri"/>
            </a:endParaRPr>
          </a:p>
          <a:p>
            <a:pPr indent="-40798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Be sensitive &amp; </a:t>
            </a:r>
            <a:r>
              <a:rPr b="0" i="0" lang="en-US" sz="3200" u="none" cap="none" strike="noStrike">
                <a:solidFill>
                  <a:srgbClr val="FF0000"/>
                </a:solidFill>
                <a:latin typeface="Calibri"/>
                <a:ea typeface="Calibri"/>
                <a:cs typeface="Calibri"/>
                <a:sym typeface="Calibri"/>
              </a:rPr>
              <a:t>tolerant of a player asking to repeat </a:t>
            </a:r>
            <a:r>
              <a:rPr b="0" i="0" lang="en-US" sz="3200" u="none" cap="none" strike="noStrike">
                <a:solidFill>
                  <a:srgbClr val="18579B"/>
                </a:solidFill>
                <a:latin typeface="Calibri"/>
                <a:ea typeface="Calibri"/>
                <a:cs typeface="Calibri"/>
                <a:sym typeface="Calibri"/>
              </a:rPr>
              <a:t>score</a:t>
            </a:r>
            <a:endParaRPr b="0" i="0" sz="3200" u="none" cap="none" strike="noStrike">
              <a:solidFill>
                <a:srgbClr val="18579B"/>
              </a:solidFill>
              <a:latin typeface="Calibri"/>
              <a:ea typeface="Calibri"/>
              <a:cs typeface="Calibri"/>
              <a:sym typeface="Calibri"/>
            </a:endParaRPr>
          </a:p>
          <a:p>
            <a:pPr indent="-40798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Look toward impaired player </a:t>
            </a:r>
            <a:r>
              <a:rPr b="0" i="0" lang="en-US" sz="3200" u="none" cap="none" strike="noStrike">
                <a:solidFill>
                  <a:srgbClr val="18579B"/>
                </a:solidFill>
                <a:latin typeface="Calibri"/>
                <a:ea typeface="Calibri"/>
                <a:cs typeface="Calibri"/>
                <a:sym typeface="Calibri"/>
              </a:rPr>
              <a:t>when announcing score</a:t>
            </a:r>
            <a:endParaRPr b="0" i="0" sz="3200" u="none" cap="none" strike="noStrike">
              <a:solidFill>
                <a:srgbClr val="000000"/>
              </a:solidFill>
              <a:latin typeface="Calibri"/>
              <a:ea typeface="Calibri"/>
              <a:cs typeface="Calibri"/>
              <a:sym typeface="Calibri"/>
            </a:endParaRPr>
          </a:p>
          <a:p>
            <a:pPr indent="-40798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Enunciate extra </a:t>
            </a:r>
            <a:r>
              <a:rPr b="0" i="0" lang="en-US" sz="3200" u="none" cap="none" strike="noStrike">
                <a:solidFill>
                  <a:srgbClr val="FF0000"/>
                </a:solidFill>
                <a:latin typeface="Calibri"/>
                <a:ea typeface="Calibri"/>
                <a:cs typeface="Calibri"/>
                <a:sym typeface="Calibri"/>
              </a:rPr>
              <a:t>clearly </a:t>
            </a:r>
            <a:endParaRPr b="0" i="0" sz="3200" u="none" cap="none" strike="noStrike">
              <a:solidFill>
                <a:srgbClr val="FF0000"/>
              </a:solidFill>
              <a:latin typeface="Calibri"/>
              <a:ea typeface="Calibri"/>
              <a:cs typeface="Calibri"/>
              <a:sym typeface="Calibri"/>
            </a:endParaRPr>
          </a:p>
          <a:p>
            <a:pPr indent="-40798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FF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Use of an </a:t>
            </a:r>
            <a:r>
              <a:rPr b="0" i="0" lang="en-US" sz="3200" u="none" cap="none" strike="noStrike">
                <a:solidFill>
                  <a:srgbClr val="FF0000"/>
                </a:solidFill>
                <a:latin typeface="Calibri"/>
                <a:ea typeface="Calibri"/>
                <a:cs typeface="Calibri"/>
                <a:sym typeface="Calibri"/>
              </a:rPr>
              <a:t>Arm Drop </a:t>
            </a:r>
            <a:r>
              <a:rPr b="0" i="0" lang="en-US" sz="3200" u="none" cap="none" strike="noStrike">
                <a:solidFill>
                  <a:srgbClr val="18579B"/>
                </a:solidFill>
                <a:latin typeface="Calibri"/>
                <a:ea typeface="Calibri"/>
                <a:cs typeface="Calibri"/>
                <a:sym typeface="Calibri"/>
              </a:rPr>
              <a:t>is </a:t>
            </a:r>
            <a:r>
              <a:rPr b="1" i="1" lang="en-US" sz="3200" u="none" cap="none" strike="noStrike">
                <a:solidFill>
                  <a:srgbClr val="FF0000"/>
                </a:solidFill>
                <a:latin typeface="Calibri"/>
                <a:ea typeface="Calibri"/>
                <a:cs typeface="Calibri"/>
                <a:sym typeface="Calibri"/>
              </a:rPr>
              <a:t>recommended</a:t>
            </a:r>
            <a:r>
              <a:rPr b="0" i="0" lang="en-US" sz="3200" u="none" cap="none" strike="noStrike">
                <a:solidFill>
                  <a:srgbClr val="FF0000"/>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to signal the </a:t>
            </a:r>
            <a:r>
              <a:rPr b="0" i="0" lang="en-US" sz="3200" u="none" cap="none" strike="noStrike">
                <a:solidFill>
                  <a:srgbClr val="FF0000"/>
                </a:solidFill>
                <a:latin typeface="Calibri"/>
                <a:ea typeface="Calibri"/>
                <a:cs typeface="Calibri"/>
                <a:sym typeface="Calibri"/>
              </a:rPr>
              <a:t>Call of the Score</a:t>
            </a:r>
            <a:endParaRPr b="0" i="0" sz="3200" u="none" cap="none" strike="noStrike">
              <a:solidFill>
                <a:srgbClr val="FF0000"/>
              </a:solidFill>
              <a:latin typeface="Calibri"/>
              <a:ea typeface="Calibri"/>
              <a:cs typeface="Calibri"/>
              <a:sym typeface="Calibri"/>
            </a:endParaRPr>
          </a:p>
          <a:p>
            <a:pPr indent="-40798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Consider </a:t>
            </a:r>
            <a:r>
              <a:rPr b="0" i="0" lang="en-US" sz="3200" u="none" cap="none" strike="noStrike">
                <a:solidFill>
                  <a:srgbClr val="FF0000"/>
                </a:solidFill>
                <a:latin typeface="Calibri"/>
                <a:ea typeface="Calibri"/>
                <a:cs typeface="Calibri"/>
                <a:sym typeface="Calibri"/>
              </a:rPr>
              <a:t>using extended finger(s) </a:t>
            </a:r>
            <a:r>
              <a:rPr b="0" i="0" lang="en-US" sz="3200" u="none" cap="none" strike="noStrike">
                <a:solidFill>
                  <a:srgbClr val="18579B"/>
                </a:solidFill>
                <a:latin typeface="Calibri"/>
                <a:ea typeface="Calibri"/>
                <a:cs typeface="Calibri"/>
                <a:sym typeface="Calibri"/>
              </a:rPr>
              <a:t>for score, if necessary</a:t>
            </a:r>
            <a:endParaRPr/>
          </a:p>
        </p:txBody>
      </p:sp>
      <p:sp>
        <p:nvSpPr>
          <p:cNvPr id="1862" name="Google Shape;1862;p24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44"/>
          <p:cNvSpPr txBox="1"/>
          <p:nvPr/>
        </p:nvSpPr>
        <p:spPr>
          <a:xfrm>
            <a:off x="543208" y="0"/>
            <a:ext cx="11389259"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Keep Both Sides Equally Informed </a:t>
            </a:r>
            <a:endParaRPr/>
          </a:p>
          <a:p>
            <a:pPr indent="0" lvl="0" marL="0" marR="0" rtl="0" algn="ctr">
              <a:lnSpc>
                <a:spcPct val="100000"/>
              </a:lnSpc>
              <a:spcBef>
                <a:spcPts val="0"/>
              </a:spcBef>
              <a:spcAft>
                <a:spcPts val="0"/>
              </a:spcAft>
              <a:buClr>
                <a:srgbClr val="FF0000"/>
              </a:buClr>
              <a:buSzPts val="2400"/>
              <a:buFont typeface="Calibri"/>
              <a:buNone/>
            </a:pPr>
            <a:r>
              <a:rPr b="0" i="1" lang="en-US" sz="2400" u="none" cap="none" strike="noStrike">
                <a:solidFill>
                  <a:srgbClr val="FF0000"/>
                </a:solidFill>
                <a:latin typeface="Calibri"/>
                <a:ea typeface="Calibri"/>
                <a:cs typeface="Calibri"/>
                <a:sym typeface="Calibri"/>
              </a:rPr>
              <a:t>(Transparency) </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620713" lvl="0" marL="804863"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Conference</a:t>
            </a:r>
            <a:r>
              <a:rPr b="0" i="0" lang="en-US" sz="3200" u="none" cap="none" strike="noStrike">
                <a:solidFill>
                  <a:srgbClr val="18579B"/>
                </a:solidFill>
                <a:latin typeface="Calibri"/>
                <a:ea typeface="Calibri"/>
                <a:cs typeface="Calibri"/>
                <a:sym typeface="Calibri"/>
              </a:rPr>
              <a:t> at center court with </a:t>
            </a:r>
            <a:r>
              <a:rPr b="0" i="0" lang="en-US" sz="3200" u="none" cap="none" strike="noStrike">
                <a:solidFill>
                  <a:srgbClr val="FF0000"/>
                </a:solidFill>
                <a:latin typeface="Calibri"/>
                <a:ea typeface="Calibri"/>
                <a:cs typeface="Calibri"/>
                <a:sym typeface="Calibri"/>
              </a:rPr>
              <a:t>all players</a:t>
            </a:r>
            <a:endParaRPr b="0" i="0" sz="3200" u="none" cap="none" strike="noStrike">
              <a:solidFill>
                <a:srgbClr val="FF0000"/>
              </a:solidFill>
              <a:latin typeface="Calibri"/>
              <a:ea typeface="Calibri"/>
              <a:cs typeface="Calibri"/>
              <a:sym typeface="Calibri"/>
            </a:endParaRPr>
          </a:p>
          <a:p>
            <a:pPr indent="-493713" lvl="0" marL="804863"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620713" lvl="0" marL="804863"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Include all players - </a:t>
            </a:r>
            <a:r>
              <a:rPr b="0" i="0" lang="en-US" sz="3200" u="none" cap="none" strike="noStrike">
                <a:solidFill>
                  <a:srgbClr val="FF0000"/>
                </a:solidFill>
                <a:latin typeface="Calibri"/>
                <a:ea typeface="Calibri"/>
                <a:cs typeface="Calibri"/>
                <a:sym typeface="Calibri"/>
              </a:rPr>
              <a:t>avoid perception of one team  gaining advantage or favoritism </a:t>
            </a:r>
            <a:r>
              <a:rPr b="0" i="0" lang="en-US" sz="3200" u="none" cap="none" strike="noStrike">
                <a:solidFill>
                  <a:srgbClr val="18579B"/>
                </a:solidFill>
                <a:latin typeface="Calibri"/>
                <a:ea typeface="Calibri"/>
                <a:cs typeface="Calibri"/>
                <a:sym typeface="Calibri"/>
              </a:rPr>
              <a:t>- everyone hears the same thing at the same time.</a:t>
            </a:r>
            <a:endParaRPr b="0" i="0" sz="3200" u="none" cap="none" strike="noStrike">
              <a:solidFill>
                <a:srgbClr val="FF0000"/>
              </a:solidFill>
              <a:latin typeface="Calibri"/>
              <a:ea typeface="Calibri"/>
              <a:cs typeface="Calibri"/>
              <a:sym typeface="Calibri"/>
            </a:endParaRPr>
          </a:p>
          <a:p>
            <a:pPr indent="-592138" lvl="0" marL="719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620713" lvl="0" marL="804863"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If discussion becomes </a:t>
            </a:r>
            <a:r>
              <a:rPr b="0" i="0" lang="en-US" sz="3200" u="none" cap="none" strike="noStrike">
                <a:solidFill>
                  <a:srgbClr val="FF0000"/>
                </a:solidFill>
                <a:latin typeface="Calibri"/>
                <a:ea typeface="Calibri"/>
                <a:cs typeface="Calibri"/>
                <a:sym typeface="Calibri"/>
              </a:rPr>
              <a:t>intense, </a:t>
            </a:r>
            <a:r>
              <a:rPr b="0" i="0" lang="en-US" sz="3200" u="none" cap="none" strike="noStrike">
                <a:solidFill>
                  <a:srgbClr val="18579B"/>
                </a:solidFill>
                <a:latin typeface="Calibri"/>
                <a:ea typeface="Calibri"/>
                <a:cs typeface="Calibri"/>
                <a:sym typeface="Calibri"/>
              </a:rPr>
              <a:t>diffuse it:</a:t>
            </a:r>
            <a:endParaRPr/>
          </a:p>
          <a:p>
            <a:pPr indent="-635000" lvl="1" marL="1439863" marR="0" rtl="0" algn="l">
              <a:lnSpc>
                <a:spcPct val="100000"/>
              </a:lnSpc>
              <a:spcBef>
                <a:spcPts val="0"/>
              </a:spcBef>
              <a:spcAft>
                <a:spcPts val="0"/>
              </a:spcAft>
              <a:buClr>
                <a:srgbClr val="FF0000"/>
              </a:buClr>
              <a:buSzPts val="2400"/>
              <a:buFont typeface="Courier New"/>
              <a:buChar char="o"/>
            </a:pPr>
            <a:r>
              <a:rPr b="0" i="0" lang="en-US" sz="2400" u="none" cap="none" strike="noStrike">
                <a:solidFill>
                  <a:srgbClr val="FF0000"/>
                </a:solidFill>
                <a:latin typeface="Calibri"/>
                <a:ea typeface="Calibri"/>
                <a:cs typeface="Calibri"/>
                <a:sym typeface="Calibri"/>
              </a:rPr>
              <a:t>Cut it off</a:t>
            </a:r>
            <a:endParaRPr/>
          </a:p>
          <a:p>
            <a:pPr indent="-635000" lvl="1" marL="1439863" marR="0" rtl="0" algn="l">
              <a:lnSpc>
                <a:spcPct val="100000"/>
              </a:lnSpc>
              <a:spcBef>
                <a:spcPts val="0"/>
              </a:spcBef>
              <a:spcAft>
                <a:spcPts val="0"/>
              </a:spcAft>
              <a:buClr>
                <a:srgbClr val="FF0000"/>
              </a:buClr>
              <a:buSzPts val="2400"/>
              <a:buFont typeface="Courier New"/>
              <a:buChar char="o"/>
            </a:pPr>
            <a:r>
              <a:rPr b="0" i="0" lang="en-US" sz="2400" u="none" cap="none" strike="noStrike">
                <a:solidFill>
                  <a:srgbClr val="FF0000"/>
                </a:solidFill>
                <a:latin typeface="Calibri"/>
                <a:ea typeface="Calibri"/>
                <a:cs typeface="Calibri"/>
                <a:sym typeface="Calibri"/>
              </a:rPr>
              <a:t>Send all parties to neutral corners</a:t>
            </a:r>
            <a:endParaRPr/>
          </a:p>
          <a:p>
            <a:pPr indent="-635000" lvl="1" marL="1439863" marR="0" rtl="0" algn="l">
              <a:lnSpc>
                <a:spcPct val="100000"/>
              </a:lnSpc>
              <a:spcBef>
                <a:spcPts val="0"/>
              </a:spcBef>
              <a:spcAft>
                <a:spcPts val="0"/>
              </a:spcAft>
              <a:buClr>
                <a:srgbClr val="FF0000"/>
              </a:buClr>
              <a:buSzPts val="2400"/>
              <a:buFont typeface="Courier New"/>
              <a:buChar char="o"/>
            </a:pPr>
            <a:r>
              <a:rPr b="0" i="0" lang="en-US" sz="2400" u="none" cap="none" strike="noStrike">
                <a:solidFill>
                  <a:srgbClr val="FF0000"/>
                </a:solidFill>
                <a:latin typeface="Calibri"/>
                <a:ea typeface="Calibri"/>
                <a:cs typeface="Calibri"/>
                <a:sym typeface="Calibri"/>
              </a:rPr>
              <a:t>Call </a:t>
            </a:r>
            <a:r>
              <a:rPr b="0" i="1" lang="en-US" sz="2400" u="none" cap="none" strike="noStrike">
                <a:solidFill>
                  <a:srgbClr val="FF0000"/>
                </a:solidFill>
                <a:latin typeface="Calibri"/>
                <a:ea typeface="Calibri"/>
                <a:cs typeface="Calibri"/>
                <a:sym typeface="Calibri"/>
              </a:rPr>
              <a:t>Time In </a:t>
            </a:r>
            <a:r>
              <a:rPr b="0" i="0" lang="en-US" sz="2400" u="none" cap="none" strike="noStrike">
                <a:solidFill>
                  <a:srgbClr val="FF0000"/>
                </a:solidFill>
                <a:latin typeface="Calibri"/>
                <a:ea typeface="Calibri"/>
                <a:cs typeface="Calibri"/>
                <a:sym typeface="Calibri"/>
              </a:rPr>
              <a:t>and announce Score</a:t>
            </a:r>
            <a:endParaRPr b="0" i="0" sz="2400" u="none" cap="none" strike="noStrike">
              <a:solidFill>
                <a:srgbClr val="FF0000"/>
              </a:solidFill>
              <a:latin typeface="Calibri"/>
              <a:ea typeface="Calibri"/>
              <a:cs typeface="Calibri"/>
              <a:sym typeface="Calibri"/>
            </a:endParaRPr>
          </a:p>
          <a:p>
            <a:pPr indent="0" lvl="1" marL="804863"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FF0000"/>
              </a:solidFill>
              <a:latin typeface="Calibri"/>
              <a:ea typeface="Calibri"/>
              <a:cs typeface="Calibri"/>
              <a:sym typeface="Calibri"/>
            </a:endParaRPr>
          </a:p>
          <a:p>
            <a:pPr indent="0" lvl="1" marL="804863" marR="0" rtl="0" algn="ctr">
              <a:lnSpc>
                <a:spcPct val="100000"/>
              </a:lnSpc>
              <a:spcBef>
                <a:spcPts val="0"/>
              </a:spcBef>
              <a:spcAft>
                <a:spcPts val="0"/>
              </a:spcAft>
              <a:buClr>
                <a:srgbClr val="18579B"/>
              </a:buClr>
              <a:buSzPts val="2400"/>
              <a:buFont typeface="Calibri"/>
              <a:buNone/>
            </a:pPr>
            <a:r>
              <a:rPr b="1" i="1" lang="en-US" sz="2400" u="none" cap="none" strike="noStrike">
                <a:solidFill>
                  <a:srgbClr val="18579B"/>
                </a:solidFill>
                <a:latin typeface="Calibri"/>
                <a:ea typeface="Calibri"/>
                <a:cs typeface="Calibri"/>
                <a:sym typeface="Calibri"/>
              </a:rPr>
              <a:t>(see “Importance of Keeping an Accurate Scoresheet” video)</a:t>
            </a:r>
            <a:endParaRPr/>
          </a:p>
        </p:txBody>
      </p:sp>
      <p:sp>
        <p:nvSpPr>
          <p:cNvPr id="1868" name="Google Shape;1868;p24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pic>
        <p:nvPicPr>
          <p:cNvPr id="1873" name="Google Shape;1873;p245" title="Foot Solutions Grand Slam - PPA"/>
          <p:cNvPicPr preferRelativeResize="0"/>
          <p:nvPr/>
        </p:nvPicPr>
        <p:blipFill rotWithShape="1">
          <a:blip r:embed="rId3">
            <a:alphaModFix/>
          </a:blip>
          <a:srcRect b="0" l="0" r="0" t="0"/>
          <a:stretch/>
        </p:blipFill>
        <p:spPr>
          <a:xfrm>
            <a:off x="2509520" y="980440"/>
            <a:ext cx="7757836" cy="4365425"/>
          </a:xfrm>
          <a:prstGeom prst="rect">
            <a:avLst/>
          </a:prstGeom>
          <a:noFill/>
          <a:ln>
            <a:noFill/>
          </a:ln>
        </p:spPr>
      </p:pic>
      <p:sp>
        <p:nvSpPr>
          <p:cNvPr id="1874" name="Google Shape;1874;p24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1875" name="Google Shape;1875;p245"/>
          <p:cNvSpPr txBox="1"/>
          <p:nvPr/>
        </p:nvSpPr>
        <p:spPr>
          <a:xfrm>
            <a:off x="-87087" y="-87769"/>
            <a:ext cx="12252959"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Importance of keeping an Accurate Scoresheet</a:t>
            </a:r>
            <a:endParaRPr/>
          </a:p>
          <a:p>
            <a:pPr indent="0" lvl="0" marL="0" marR="0" rtl="0" algn="ctr">
              <a:lnSpc>
                <a:spcPct val="100000"/>
              </a:lnSpc>
              <a:spcBef>
                <a:spcPts val="0"/>
              </a:spcBef>
              <a:spcAft>
                <a:spcPts val="0"/>
              </a:spcAft>
              <a:buClr>
                <a:srgbClr val="18579B"/>
              </a:buClr>
              <a:buSzPts val="2000"/>
              <a:buFont typeface="Calibri"/>
              <a:buNone/>
            </a:pPr>
            <a:r>
              <a:rPr b="1" i="1" lang="en-US" sz="2000" u="none" cap="none" strike="noStrike">
                <a:solidFill>
                  <a:srgbClr val="18579B"/>
                </a:solidFill>
                <a:latin typeface="Calibri"/>
                <a:ea typeface="Calibri"/>
                <a:cs typeface="Calibri"/>
                <a:sym typeface="Calibri"/>
              </a:rPr>
              <a:t>(and keeping all players informed)</a:t>
            </a:r>
            <a:endParaRPr/>
          </a:p>
        </p:txBody>
      </p:sp>
      <p:sp>
        <p:nvSpPr>
          <p:cNvPr id="1876" name="Google Shape;1876;p245"/>
          <p:cNvSpPr txBox="1"/>
          <p:nvPr/>
        </p:nvSpPr>
        <p:spPr>
          <a:xfrm>
            <a:off x="970991" y="5398370"/>
            <a:ext cx="1013680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8579B"/>
              </a:buClr>
              <a:buSzPts val="1800"/>
              <a:buFont typeface="Calibri"/>
              <a:buNone/>
            </a:pPr>
            <a:r>
              <a:rPr b="0" i="1" lang="en-US" sz="1800" u="none" cap="none" strike="noStrike">
                <a:solidFill>
                  <a:srgbClr val="18579B"/>
                </a:solidFill>
                <a:latin typeface="Calibri"/>
                <a:ea typeface="Calibri"/>
                <a:cs typeface="Calibri"/>
                <a:sym typeface="Calibri"/>
              </a:rPr>
              <a:t> PPA Phoenix 2021 – Women’s Doubles Gold – Game 2</a:t>
            </a:r>
            <a:endParaRPr/>
          </a:p>
          <a:p>
            <a:pPr indent="0" lvl="0" marL="0" marR="0" rtl="0" algn="l">
              <a:lnSpc>
                <a:spcPct val="100000"/>
              </a:lnSpc>
              <a:spcBef>
                <a:spcPts val="0"/>
              </a:spcBef>
              <a:spcAft>
                <a:spcPts val="0"/>
              </a:spcAft>
              <a:buClr>
                <a:srgbClr val="18579B"/>
              </a:buClr>
              <a:buSzPts val="1800"/>
              <a:buFont typeface="Calibri"/>
              <a:buNone/>
            </a:pPr>
            <a:r>
              <a:rPr b="0" i="1" lang="en-US" sz="1800" u="none" cap="none" strike="noStrike">
                <a:solidFill>
                  <a:srgbClr val="18579B"/>
                </a:solidFill>
                <a:latin typeface="Calibri"/>
                <a:ea typeface="Calibri"/>
                <a:cs typeface="Calibri"/>
                <a:sym typeface="Calibri"/>
              </a:rPr>
              <a:t>Irena Tereschenko/Jessie Irvine vs Leigh Waters/Anna Leigh Waters</a:t>
            </a:r>
            <a:endParaRPr/>
          </a:p>
          <a:p>
            <a:pPr indent="0" lvl="0" marL="0" marR="0" rtl="0" algn="l">
              <a:lnSpc>
                <a:spcPct val="100000"/>
              </a:lnSpc>
              <a:spcBef>
                <a:spcPts val="0"/>
              </a:spcBef>
              <a:spcAft>
                <a:spcPts val="0"/>
              </a:spcAft>
              <a:buClr>
                <a:srgbClr val="18579B"/>
              </a:buClr>
              <a:buSzPts val="1800"/>
              <a:buFont typeface="Calibri"/>
              <a:buNone/>
            </a:pPr>
            <a:r>
              <a:rPr b="0" i="1" lang="en-US" sz="1800" u="none" cap="none" strike="noStrike">
                <a:solidFill>
                  <a:srgbClr val="18579B"/>
                </a:solidFill>
                <a:latin typeface="Calibri"/>
                <a:ea typeface="Calibri"/>
                <a:cs typeface="Calibri"/>
                <a:sym typeface="Calibri"/>
              </a:rPr>
              <a:t>Referees:  Two referee format – Diahann Viada and Don Stanley</a:t>
            </a:r>
            <a:endParaRPr/>
          </a:p>
          <a:p>
            <a:pPr indent="0" lvl="0" marL="0" marR="0" rtl="0" algn="l">
              <a:lnSpc>
                <a:spcPct val="100000"/>
              </a:lnSpc>
              <a:spcBef>
                <a:spcPts val="0"/>
              </a:spcBef>
              <a:spcAft>
                <a:spcPts val="0"/>
              </a:spcAft>
              <a:buClr>
                <a:srgbClr val="18579B"/>
              </a:buClr>
              <a:buSzPts val="1800"/>
              <a:buFont typeface="Calibri"/>
              <a:buNone/>
            </a:pPr>
            <a:r>
              <a:rPr b="0" i="1" lang="en-US" sz="1800" u="none" cap="none" strike="noStrike">
                <a:solidFill>
                  <a:srgbClr val="18579B"/>
                </a:solidFill>
                <a:latin typeface="Calibri"/>
                <a:ea typeface="Calibri"/>
                <a:cs typeface="Calibri"/>
                <a:sym typeface="Calibri"/>
              </a:rPr>
              <a:t>Video starting at 1:10:47 with Anna Leigh serving with score 5-9-1- Anna Leigh was NOT the correct server – but did ask the score and if she was the correct server. </a:t>
            </a:r>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
                                        <p:tgtEl>
                                          <p:spTgt spid="1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246"/>
          <p:cNvSpPr txBox="1"/>
          <p:nvPr/>
        </p:nvSpPr>
        <p:spPr>
          <a:xfrm>
            <a:off x="357051" y="392125"/>
            <a:ext cx="11608526" cy="6412589"/>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Dual Referee Option – Goals &amp; Responsibilities</a:t>
            </a:r>
            <a:endParaRPr/>
          </a:p>
          <a:p>
            <a:pPr indent="-339725" lvl="0" marL="342900" marR="0" rtl="0" algn="ctr">
              <a:lnSpc>
                <a:spcPct val="100000"/>
              </a:lnSpc>
              <a:spcBef>
                <a:spcPts val="0"/>
              </a:spcBef>
              <a:spcAft>
                <a:spcPts val="0"/>
              </a:spcAft>
              <a:buClr>
                <a:srgbClr val="FF0000"/>
              </a:buClr>
              <a:buSzPts val="2800"/>
              <a:buFont typeface="Calibri"/>
              <a:buNone/>
            </a:pPr>
            <a:r>
              <a:rPr b="1" i="0" lang="en-US" sz="2800" u="none" cap="none" strike="noStrike">
                <a:solidFill>
                  <a:srgbClr val="FF0000"/>
                </a:solidFill>
                <a:latin typeface="Calibri"/>
                <a:ea typeface="Calibri"/>
                <a:cs typeface="Calibri"/>
                <a:sym typeface="Calibri"/>
              </a:rPr>
              <a:t>(Officiating Handbook – Appendix C)</a:t>
            </a:r>
            <a:endParaRPr/>
          </a:p>
          <a:p>
            <a:pPr indent="-339725" lvl="0" marL="342900" marR="0" rtl="0" algn="ctr">
              <a:lnSpc>
                <a:spcPct val="100000"/>
              </a:lnSpc>
              <a:spcBef>
                <a:spcPts val="0"/>
              </a:spcBef>
              <a:spcAft>
                <a:spcPts val="0"/>
              </a:spcAft>
              <a:buClr>
                <a:srgbClr val="000000"/>
              </a:buClr>
              <a:buSzPts val="1800"/>
              <a:buFont typeface="Source Sans Pro"/>
              <a:buNone/>
            </a:pPr>
            <a:r>
              <a:t/>
            </a:r>
            <a:endParaRPr b="1" i="0" sz="1800" u="none" cap="none" strike="noStrike">
              <a:solidFill>
                <a:srgbClr val="18579B"/>
              </a:solidFill>
              <a:latin typeface="Calibri"/>
              <a:ea typeface="Calibri"/>
              <a:cs typeface="Calibri"/>
              <a:sym typeface="Calibri"/>
            </a:endParaRPr>
          </a:p>
          <a:p>
            <a:pPr indent="-720725" lvl="0" marL="804863" marR="0" rtl="0" algn="l">
              <a:lnSpc>
                <a:spcPct val="115000"/>
              </a:lnSpc>
              <a:spcBef>
                <a:spcPts val="100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Increase accuracy of calls </a:t>
            </a:r>
            <a:r>
              <a:rPr b="0" i="0" lang="en-US" sz="3600" u="none" cap="none" strike="noStrike">
                <a:solidFill>
                  <a:srgbClr val="18579B"/>
                </a:solidFill>
                <a:latin typeface="Calibri"/>
                <a:ea typeface="Calibri"/>
                <a:cs typeface="Calibri"/>
                <a:sym typeface="Calibri"/>
              </a:rPr>
              <a:t>involving the </a:t>
            </a:r>
            <a:r>
              <a:rPr b="0" i="0" lang="en-US" sz="3600" u="none" cap="none" strike="noStrike">
                <a:solidFill>
                  <a:srgbClr val="FF0000"/>
                </a:solidFill>
                <a:latin typeface="Calibri"/>
                <a:ea typeface="Calibri"/>
                <a:cs typeface="Calibri"/>
                <a:sym typeface="Calibri"/>
              </a:rPr>
              <a:t>NVZ and players crossing the plane of the net.</a:t>
            </a:r>
            <a:endParaRPr/>
          </a:p>
          <a:p>
            <a:pPr indent="-720725" lvl="0" marL="804863" marR="0" rtl="0" algn="l">
              <a:lnSpc>
                <a:spcPct val="115000"/>
              </a:lnSpc>
              <a:spcBef>
                <a:spcPts val="100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Second referee will </a:t>
            </a:r>
            <a:r>
              <a:rPr b="0" i="0" lang="en-US" sz="3600" u="none" cap="none" strike="noStrike">
                <a:solidFill>
                  <a:srgbClr val="FF0000"/>
                </a:solidFill>
                <a:latin typeface="Calibri"/>
                <a:ea typeface="Calibri"/>
                <a:cs typeface="Calibri"/>
                <a:sym typeface="Calibri"/>
              </a:rPr>
              <a:t>stand on the opposite end </a:t>
            </a:r>
            <a:r>
              <a:rPr b="0" i="0" lang="en-US" sz="3600" u="none" cap="none" strike="noStrike">
                <a:solidFill>
                  <a:srgbClr val="18579B"/>
                </a:solidFill>
                <a:latin typeface="Calibri"/>
                <a:ea typeface="Calibri"/>
                <a:cs typeface="Calibri"/>
                <a:sym typeface="Calibri"/>
              </a:rPr>
              <a:t>of the net from the Lead Referee</a:t>
            </a:r>
            <a:endParaRPr/>
          </a:p>
          <a:p>
            <a:pPr indent="-720725" lvl="0" marL="804863" marR="0" rtl="0" algn="l">
              <a:lnSpc>
                <a:spcPct val="115000"/>
              </a:lnSpc>
              <a:spcBef>
                <a:spcPts val="100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Lead Referee </a:t>
            </a:r>
            <a:r>
              <a:rPr b="0" i="0" lang="en-US" sz="3600" u="none" cap="none" strike="noStrike">
                <a:solidFill>
                  <a:srgbClr val="18579B"/>
                </a:solidFill>
                <a:latin typeface="Calibri"/>
                <a:ea typeface="Calibri"/>
                <a:cs typeface="Calibri"/>
                <a:sym typeface="Calibri"/>
              </a:rPr>
              <a:t>responsibilities follow the </a:t>
            </a:r>
            <a:r>
              <a:rPr b="0" i="0" lang="en-US" sz="3600" u="none" cap="none" strike="noStrike">
                <a:solidFill>
                  <a:srgbClr val="FF0000"/>
                </a:solidFill>
                <a:latin typeface="Calibri"/>
                <a:ea typeface="Calibri"/>
                <a:cs typeface="Calibri"/>
                <a:sym typeface="Calibri"/>
              </a:rPr>
              <a:t>traditional role </a:t>
            </a:r>
            <a:r>
              <a:rPr b="0" i="0" lang="en-US" sz="3600" u="none" cap="none" strike="noStrike">
                <a:solidFill>
                  <a:srgbClr val="18579B"/>
                </a:solidFill>
                <a:latin typeface="Calibri"/>
                <a:ea typeface="Calibri"/>
                <a:cs typeface="Calibri"/>
                <a:sym typeface="Calibri"/>
              </a:rPr>
              <a:t>including keeping the scoresheet</a:t>
            </a:r>
            <a:endParaRPr/>
          </a:p>
          <a:p>
            <a:pPr indent="-492125" lvl="0" marL="804863" marR="0" rtl="0" algn="l">
              <a:lnSpc>
                <a:spcPct val="115000"/>
              </a:lnSpc>
              <a:spcBef>
                <a:spcPts val="1000"/>
              </a:spcBef>
              <a:spcAft>
                <a:spcPts val="0"/>
              </a:spcAft>
              <a:buClr>
                <a:srgbClr val="000000"/>
              </a:buClr>
              <a:buSzPts val="3600"/>
              <a:buFont typeface="Arial"/>
              <a:buNone/>
            </a:pPr>
            <a:r>
              <a:t/>
            </a:r>
            <a:endParaRPr b="0" i="0" sz="3600" u="none" cap="none" strike="noStrike">
              <a:solidFill>
                <a:srgbClr val="18579B"/>
              </a:solidFill>
              <a:latin typeface="Calibri"/>
              <a:ea typeface="Calibri"/>
              <a:cs typeface="Calibri"/>
              <a:sym typeface="Calibri"/>
            </a:endParaRPr>
          </a:p>
        </p:txBody>
      </p:sp>
      <p:sp>
        <p:nvSpPr>
          <p:cNvPr id="1882" name="Google Shape;1882;p24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47"/>
          <p:cNvSpPr txBox="1"/>
          <p:nvPr/>
        </p:nvSpPr>
        <p:spPr>
          <a:xfrm>
            <a:off x="374468" y="68961"/>
            <a:ext cx="11608526" cy="1497398"/>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Dual Referee Option – Goals &amp; Responsibilities</a:t>
            </a:r>
            <a:endParaRPr b="1" i="0" sz="4000" u="none" cap="none" strike="noStrike">
              <a:solidFill>
                <a:srgbClr val="18579B"/>
              </a:solidFill>
              <a:latin typeface="Calibri"/>
              <a:ea typeface="Calibri"/>
              <a:cs typeface="Calibri"/>
              <a:sym typeface="Calibri"/>
            </a:endParaRPr>
          </a:p>
          <a:p>
            <a:pPr indent="0" lvl="8" marL="84138" marR="0" rtl="0" algn="l">
              <a:lnSpc>
                <a:spcPct val="115000"/>
              </a:lnSpc>
              <a:spcBef>
                <a:spcPts val="1000"/>
              </a:spcBef>
              <a:spcAft>
                <a:spcPts val="0"/>
              </a:spcAft>
              <a:buClr>
                <a:srgbClr val="000000"/>
              </a:buClr>
              <a:buSzPts val="3600"/>
              <a:buFont typeface="Source Sans Pro"/>
              <a:buNone/>
            </a:pPr>
            <a:r>
              <a:t/>
            </a:r>
            <a:endParaRPr b="0" i="0" sz="3600" u="none" cap="none" strike="noStrike">
              <a:solidFill>
                <a:srgbClr val="18579B"/>
              </a:solidFill>
              <a:latin typeface="Calibri"/>
              <a:ea typeface="Calibri"/>
              <a:cs typeface="Calibri"/>
              <a:sym typeface="Calibri"/>
            </a:endParaRPr>
          </a:p>
        </p:txBody>
      </p:sp>
      <p:sp>
        <p:nvSpPr>
          <p:cNvPr id="1888" name="Google Shape;1888;p247"/>
          <p:cNvSpPr txBox="1"/>
          <p:nvPr/>
        </p:nvSpPr>
        <p:spPr>
          <a:xfrm>
            <a:off x="606978" y="852898"/>
            <a:ext cx="9631680" cy="646329"/>
          </a:xfrm>
          <a:prstGeom prst="rect">
            <a:avLst/>
          </a:prstGeom>
          <a:noFill/>
          <a:ln>
            <a:noFill/>
          </a:ln>
        </p:spPr>
        <p:txBody>
          <a:bodyPr anchorCtr="0" anchor="t" bIns="45700" lIns="45700" spcFirstLastPara="1" rIns="45700" wrap="square" tIns="45700">
            <a:spAutoFit/>
          </a:bodyPr>
          <a:lstStyle/>
          <a:p>
            <a:pPr indent="-571500" lvl="0" marL="571500"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Source Sans Pro"/>
                <a:ea typeface="Source Sans Pro"/>
                <a:cs typeface="Source Sans Pro"/>
                <a:sym typeface="Source Sans Pro"/>
              </a:rPr>
              <a:t>Second Referee Responsibilities</a:t>
            </a:r>
            <a:endParaRPr/>
          </a:p>
        </p:txBody>
      </p:sp>
      <p:sp>
        <p:nvSpPr>
          <p:cNvPr id="1889" name="Google Shape;1889;p247"/>
          <p:cNvSpPr txBox="1"/>
          <p:nvPr/>
        </p:nvSpPr>
        <p:spPr>
          <a:xfrm>
            <a:off x="1398571" y="1499227"/>
            <a:ext cx="8386355" cy="4985978"/>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Calls:</a:t>
            </a:r>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NVZ Faults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Plane of net faults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Service foot faults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Short serves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Player safety issues</a:t>
            </a:r>
            <a:endParaRPr/>
          </a:p>
          <a:p>
            <a:pPr indent="0" lvl="0" marL="0" marR="0" rtl="0" algn="l">
              <a:lnSpc>
                <a:spcPct val="100000"/>
              </a:lnSpc>
              <a:spcBef>
                <a:spcPts val="0"/>
              </a:spcBef>
              <a:spcAft>
                <a:spcPts val="0"/>
              </a:spcAft>
              <a:buClr>
                <a:srgbClr val="000000"/>
              </a:buClr>
              <a:buSzPts val="1000"/>
              <a:buFont typeface="Source Sans Pro"/>
              <a:buNone/>
            </a:pPr>
            <a:r>
              <a:t/>
            </a:r>
            <a:endParaRPr b="0" i="0" sz="1000" u="none" cap="none" strike="noStrike">
              <a:solidFill>
                <a:srgbClr val="18579B"/>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Signals after the rally</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Out of position players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Incorrect server or receiver</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Paddle thrown by a player</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Ball deliberately damaged by player</a:t>
            </a:r>
            <a:endParaRPr/>
          </a:p>
        </p:txBody>
      </p:sp>
      <p:sp>
        <p:nvSpPr>
          <p:cNvPr id="1890" name="Google Shape;1890;p24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248"/>
          <p:cNvSpPr txBox="1"/>
          <p:nvPr/>
        </p:nvSpPr>
        <p:spPr>
          <a:xfrm>
            <a:off x="0" y="68961"/>
            <a:ext cx="12192000" cy="1497398"/>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New Sanctioning Formats – </a:t>
            </a:r>
            <a:r>
              <a:rPr b="1" i="1" lang="en-US" sz="4400" u="none" cap="none" strike="noStrike">
                <a:solidFill>
                  <a:srgbClr val="18579B"/>
                </a:solidFill>
                <a:latin typeface="Calibri"/>
                <a:ea typeface="Calibri"/>
                <a:cs typeface="Calibri"/>
                <a:sym typeface="Calibri"/>
              </a:rPr>
              <a:t>No-Referee Sanctioning</a:t>
            </a:r>
            <a:endParaRPr b="1" i="0" sz="4000" u="none" cap="none" strike="noStrike">
              <a:solidFill>
                <a:srgbClr val="18579B"/>
              </a:solidFill>
              <a:latin typeface="Calibri"/>
              <a:ea typeface="Calibri"/>
              <a:cs typeface="Calibri"/>
              <a:sym typeface="Calibri"/>
            </a:endParaRPr>
          </a:p>
          <a:p>
            <a:pPr indent="0" lvl="8" marL="84138" marR="0" rtl="0" algn="l">
              <a:lnSpc>
                <a:spcPct val="115000"/>
              </a:lnSpc>
              <a:spcBef>
                <a:spcPts val="1000"/>
              </a:spcBef>
              <a:spcAft>
                <a:spcPts val="0"/>
              </a:spcAft>
              <a:buClr>
                <a:srgbClr val="000000"/>
              </a:buClr>
              <a:buSzPts val="3600"/>
              <a:buFont typeface="Source Sans Pro"/>
              <a:buNone/>
            </a:pPr>
            <a:r>
              <a:t/>
            </a:r>
            <a:endParaRPr b="0" i="0" sz="3600" u="none" cap="none" strike="noStrike">
              <a:solidFill>
                <a:srgbClr val="18579B"/>
              </a:solidFill>
              <a:latin typeface="Calibri"/>
              <a:ea typeface="Calibri"/>
              <a:cs typeface="Calibri"/>
              <a:sym typeface="Calibri"/>
            </a:endParaRPr>
          </a:p>
        </p:txBody>
      </p:sp>
      <p:sp>
        <p:nvSpPr>
          <p:cNvPr id="1896" name="Google Shape;1896;p248"/>
          <p:cNvSpPr txBox="1"/>
          <p:nvPr/>
        </p:nvSpPr>
        <p:spPr>
          <a:xfrm>
            <a:off x="318867" y="817660"/>
            <a:ext cx="11691623" cy="5847753"/>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USA Pickleball Recognizes:</a:t>
            </a:r>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It may be difficult to have enough referees to effectively host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smaller tournaments with less than 300 players</a:t>
            </a:r>
            <a:endParaRPr b="0" i="0" sz="2800" u="none" cap="none" strike="noStrike">
              <a:solidFill>
                <a:srgbClr val="18579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00"/>
              <a:buFont typeface="Source Sans Pro"/>
              <a:buNone/>
            </a:pPr>
            <a:r>
              <a:t/>
            </a:r>
            <a:endParaRPr b="0" i="0" sz="1000" u="none" cap="none" strike="noStrike">
              <a:solidFill>
                <a:srgbClr val="18579B"/>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N0-Referee Sanctioning is NOT available for:</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USA Pickleball National Championships (Indoor &amp; Outdoor) -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All National Championship Series Tournaments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All USA Pickleball Diamond Regional Championships</a:t>
            </a:r>
            <a:endParaRPr b="0" i="0" sz="2800" u="none" cap="none" strike="noStrike">
              <a:solidFill>
                <a:srgbClr val="18579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USA Pickleball Diamond Amateur Championships (Picotna)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Any tournament with prize money Every bracket must be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refereed at least at the MMP level.</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Any tournament with greater than 300 registered players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MMP tournaments that are run as round robin only, must have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a Head Referee at the venue.</a:t>
            </a:r>
            <a:endParaRPr/>
          </a:p>
        </p:txBody>
      </p:sp>
      <p:sp>
        <p:nvSpPr>
          <p:cNvPr id="1897" name="Google Shape;1897;p24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49"/>
          <p:cNvSpPr txBox="1"/>
          <p:nvPr/>
        </p:nvSpPr>
        <p:spPr>
          <a:xfrm>
            <a:off x="0" y="68961"/>
            <a:ext cx="12192000" cy="1497398"/>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New Sanctioning Formats – </a:t>
            </a:r>
            <a:r>
              <a:rPr b="1" i="1" lang="en-US" sz="4400" u="none" cap="none" strike="noStrike">
                <a:solidFill>
                  <a:srgbClr val="18579B"/>
                </a:solidFill>
                <a:latin typeface="Calibri"/>
                <a:ea typeface="Calibri"/>
                <a:cs typeface="Calibri"/>
                <a:sym typeface="Calibri"/>
              </a:rPr>
              <a:t>Mini-Singles</a:t>
            </a:r>
            <a:endParaRPr b="1" i="0" sz="4000" u="none" cap="none" strike="noStrike">
              <a:solidFill>
                <a:srgbClr val="18579B"/>
              </a:solidFill>
              <a:latin typeface="Calibri"/>
              <a:ea typeface="Calibri"/>
              <a:cs typeface="Calibri"/>
              <a:sym typeface="Calibri"/>
            </a:endParaRPr>
          </a:p>
          <a:p>
            <a:pPr indent="0" lvl="8" marL="84138" marR="0" rtl="0" algn="l">
              <a:lnSpc>
                <a:spcPct val="115000"/>
              </a:lnSpc>
              <a:spcBef>
                <a:spcPts val="1000"/>
              </a:spcBef>
              <a:spcAft>
                <a:spcPts val="0"/>
              </a:spcAft>
              <a:buClr>
                <a:srgbClr val="000000"/>
              </a:buClr>
              <a:buSzPts val="3600"/>
              <a:buFont typeface="Source Sans Pro"/>
              <a:buNone/>
            </a:pPr>
            <a:r>
              <a:t/>
            </a:r>
            <a:endParaRPr b="0" i="0" sz="3600" u="none" cap="none" strike="noStrike">
              <a:solidFill>
                <a:srgbClr val="18579B"/>
              </a:solidFill>
              <a:latin typeface="Calibri"/>
              <a:ea typeface="Calibri"/>
              <a:cs typeface="Calibri"/>
              <a:sym typeface="Calibri"/>
            </a:endParaRPr>
          </a:p>
        </p:txBody>
      </p:sp>
      <p:sp>
        <p:nvSpPr>
          <p:cNvPr id="1903" name="Google Shape;1903;p249"/>
          <p:cNvSpPr txBox="1"/>
          <p:nvPr/>
        </p:nvSpPr>
        <p:spPr>
          <a:xfrm>
            <a:off x="0" y="1005978"/>
            <a:ext cx="12092683" cy="5693864"/>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USA Pickleball Recognizes:</a:t>
            </a:r>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The need to explore new opportunities for sanctioned play</a:t>
            </a:r>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Mini-Singles is NOT meant to replace existing singles formats</a:t>
            </a:r>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Mini-Singles is sometimes referred to as “skinny singles”</a:t>
            </a:r>
            <a:endParaRPr b="0" i="0" sz="1000" u="none" cap="none" strike="noStrike">
              <a:solidFill>
                <a:srgbClr val="18579B"/>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Source Sans Pro"/>
                <a:ea typeface="Source Sans Pro"/>
                <a:cs typeface="Source Sans Pro"/>
                <a:sym typeface="Source Sans Pro"/>
              </a:rPr>
              <a:t>Mini-Singles (Skinny Singles)N0-Referee Sanctioning is NOT available for:</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Tournament Directors may offer both formats or just one format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Scoring and service position is the same at traditional singles</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Only one of the two sides of each end of the court are “in play” for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a rally.</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 An additional line must be provided that extends the centerline of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the court through the NVZ (color does NOT have to be the same </a:t>
            </a:r>
            <a:endParaRPr/>
          </a:p>
          <a:p>
            <a:pPr indent="0" lvl="0"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as other lines.</a:t>
            </a:r>
            <a:endParaRPr/>
          </a:p>
        </p:txBody>
      </p:sp>
      <p:sp>
        <p:nvSpPr>
          <p:cNvPr id="1904" name="Google Shape;1904;p24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idx="1" type="body"/>
          </p:nvPr>
        </p:nvSpPr>
        <p:spPr>
          <a:xfrm>
            <a:off x="1219200" y="228600"/>
            <a:ext cx="9753600" cy="6629400"/>
          </a:xfrm>
          <a:prstGeom prst="rect">
            <a:avLst/>
          </a:prstGeom>
          <a:noFill/>
          <a:ln>
            <a:noFill/>
          </a:ln>
        </p:spPr>
        <p:txBody>
          <a:bodyPr anchorCtr="0" anchor="t" bIns="45700" lIns="45700" spcFirstLastPara="1" rIns="45700" wrap="square" tIns="45700">
            <a:normAutofit fontScale="62500" lnSpcReduction="20000"/>
          </a:bodyPr>
          <a:lstStyle/>
          <a:p>
            <a:pPr indent="349250" lvl="1" marL="0" rtl="0" algn="ctr">
              <a:lnSpc>
                <a:spcPct val="100000"/>
              </a:lnSpc>
              <a:spcBef>
                <a:spcPts val="0"/>
              </a:spcBef>
              <a:spcAft>
                <a:spcPts val="0"/>
              </a:spcAft>
              <a:buSzPct val="100000"/>
              <a:buFont typeface="Noto Sans Symbols"/>
              <a:buNone/>
            </a:pPr>
            <a:r>
              <a:rPr b="1" i="1" lang="en-US" sz="7040"/>
              <a:t>Key Definition of Terms (cont’d)</a:t>
            </a:r>
            <a:endParaRPr/>
          </a:p>
          <a:p>
            <a:pPr indent="-222250" lvl="1" marL="349250" rtl="0" algn="ctr">
              <a:lnSpc>
                <a:spcPct val="100000"/>
              </a:lnSpc>
              <a:spcBef>
                <a:spcPts val="600"/>
              </a:spcBef>
              <a:spcAft>
                <a:spcPts val="0"/>
              </a:spcAft>
              <a:buClr>
                <a:srgbClr val="18579B"/>
              </a:buClr>
              <a:buSzPct val="100000"/>
              <a:buNone/>
            </a:pPr>
            <a:r>
              <a:t/>
            </a:r>
            <a:endParaRPr b="1" sz="3200">
              <a:solidFill>
                <a:srgbClr val="18579B"/>
              </a:solidFill>
            </a:endParaRPr>
          </a:p>
          <a:p>
            <a:pPr indent="-450876" lvl="0" marL="450850" rtl="0" algn="l">
              <a:lnSpc>
                <a:spcPct val="100000"/>
              </a:lnSpc>
              <a:spcBef>
                <a:spcPts val="2000"/>
              </a:spcBef>
              <a:spcAft>
                <a:spcPts val="0"/>
              </a:spcAft>
              <a:buClr>
                <a:srgbClr val="18579B"/>
              </a:buClr>
              <a:buSzPct val="110000"/>
              <a:buFont typeface="Arial"/>
              <a:buChar char="•"/>
            </a:pPr>
            <a:r>
              <a:rPr b="1" lang="en-US" sz="5143">
                <a:solidFill>
                  <a:srgbClr val="18579B"/>
                </a:solidFill>
              </a:rPr>
              <a:t>End of court </a:t>
            </a:r>
            <a:r>
              <a:rPr lang="en-US" sz="5143">
                <a:solidFill>
                  <a:srgbClr val="18579B"/>
                </a:solidFill>
              </a:rPr>
              <a:t>–</a:t>
            </a:r>
            <a:r>
              <a:rPr b="1" lang="en-US" sz="5143">
                <a:solidFill>
                  <a:srgbClr val="18579B"/>
                </a:solidFill>
              </a:rPr>
              <a:t> </a:t>
            </a:r>
            <a:r>
              <a:rPr lang="en-US" sz="4129">
                <a:solidFill>
                  <a:srgbClr val="18579B"/>
                </a:solidFill>
              </a:rPr>
              <a:t>The Court &amp; Playing Surface, the </a:t>
            </a:r>
            <a:r>
              <a:rPr lang="en-US" sz="4129">
                <a:solidFill>
                  <a:srgbClr val="FF0000"/>
                </a:solidFill>
              </a:rPr>
              <a:t>space between the net and baselines for both teams/players. </a:t>
            </a:r>
            <a:endParaRPr/>
          </a:p>
          <a:p>
            <a:pPr indent="-450876" lvl="0" marL="450850" rtl="0" algn="l">
              <a:lnSpc>
                <a:spcPct val="100000"/>
              </a:lnSpc>
              <a:spcBef>
                <a:spcPts val="2000"/>
              </a:spcBef>
              <a:spcAft>
                <a:spcPts val="0"/>
              </a:spcAft>
              <a:buClr>
                <a:srgbClr val="18579B"/>
              </a:buClr>
              <a:buSzPct val="110000"/>
              <a:buFont typeface="Arial"/>
              <a:buChar char="•"/>
            </a:pPr>
            <a:r>
              <a:rPr b="1" lang="en-US" sz="5143">
                <a:solidFill>
                  <a:srgbClr val="18579B"/>
                </a:solidFill>
              </a:rPr>
              <a:t>Side of court </a:t>
            </a:r>
            <a:r>
              <a:rPr lang="en-US" sz="4129">
                <a:solidFill>
                  <a:srgbClr val="18579B"/>
                </a:solidFill>
              </a:rPr>
              <a:t>– The </a:t>
            </a:r>
            <a:r>
              <a:rPr lang="en-US" sz="4129">
                <a:solidFill>
                  <a:srgbClr val="FF0000"/>
                </a:solidFill>
              </a:rPr>
              <a:t>left or right side of the court</a:t>
            </a:r>
            <a:r>
              <a:rPr lang="en-US" sz="4129">
                <a:solidFill>
                  <a:srgbClr val="18579B"/>
                </a:solidFill>
              </a:rPr>
              <a:t>, also known as the odd (left) side &amp; even (right) side of the court </a:t>
            </a:r>
            <a:endParaRPr/>
          </a:p>
          <a:p>
            <a:pPr indent="-450850" lvl="0" marL="450850" rtl="0" algn="l">
              <a:lnSpc>
                <a:spcPct val="100000"/>
              </a:lnSpc>
              <a:spcBef>
                <a:spcPts val="2000"/>
              </a:spcBef>
              <a:spcAft>
                <a:spcPts val="0"/>
              </a:spcAft>
              <a:buClr>
                <a:srgbClr val="18579B"/>
              </a:buClr>
              <a:buSzPct val="110000"/>
              <a:buFont typeface="Arial"/>
              <a:buChar char="•"/>
            </a:pPr>
            <a:r>
              <a:rPr lang="en-US" sz="4480">
                <a:solidFill>
                  <a:srgbClr val="18579B"/>
                </a:solidFill>
              </a:rPr>
              <a:t>3.A.39 </a:t>
            </a:r>
            <a:r>
              <a:rPr b="1" lang="en-US" sz="5143">
                <a:solidFill>
                  <a:srgbClr val="18579B"/>
                </a:solidFill>
              </a:rPr>
              <a:t> Starting Server </a:t>
            </a:r>
            <a:r>
              <a:rPr lang="en-US" sz="4129">
                <a:solidFill>
                  <a:srgbClr val="18579B"/>
                </a:solidFill>
              </a:rPr>
              <a:t>– For each doubles team, </a:t>
            </a:r>
            <a:r>
              <a:rPr lang="en-US" sz="4129">
                <a:solidFill>
                  <a:srgbClr val="FF0000"/>
                </a:solidFill>
              </a:rPr>
              <a:t>the player designated to serve first at the start of the game</a:t>
            </a:r>
            <a:r>
              <a:rPr lang="en-US" sz="4129">
                <a:solidFill>
                  <a:srgbClr val="18579B"/>
                </a:solidFill>
              </a:rPr>
              <a:t>. In doubles tournament play, the starting server shall wear a visible form of identification determined by the Tournament Director. </a:t>
            </a:r>
            <a:endParaRPr/>
          </a:p>
          <a:p>
            <a:pPr indent="-450850" lvl="0" marL="450850" rtl="0" algn="l">
              <a:lnSpc>
                <a:spcPct val="100000"/>
              </a:lnSpc>
              <a:spcBef>
                <a:spcPts val="2000"/>
              </a:spcBef>
              <a:spcAft>
                <a:spcPts val="0"/>
              </a:spcAft>
              <a:buClr>
                <a:srgbClr val="18579B"/>
              </a:buClr>
              <a:buSzPct val="110000"/>
              <a:buFont typeface="Arial"/>
              <a:buChar char="•"/>
            </a:pPr>
            <a:r>
              <a:rPr lang="en-US" sz="4480">
                <a:solidFill>
                  <a:srgbClr val="18579B"/>
                </a:solidFill>
              </a:rPr>
              <a:t>3.A.12 </a:t>
            </a:r>
            <a:r>
              <a:rPr b="1" lang="en-US" sz="5143">
                <a:solidFill>
                  <a:srgbClr val="18579B"/>
                </a:solidFill>
              </a:rPr>
              <a:t> First Server </a:t>
            </a:r>
            <a:r>
              <a:rPr lang="en-US" sz="4129">
                <a:solidFill>
                  <a:srgbClr val="18579B"/>
                </a:solidFill>
              </a:rPr>
              <a:t>– In doubles, the player who shall </a:t>
            </a:r>
            <a:r>
              <a:rPr lang="en-US" sz="4129">
                <a:solidFill>
                  <a:srgbClr val="FF0000"/>
                </a:solidFill>
              </a:rPr>
              <a:t>serve from the right/even side of the court </a:t>
            </a:r>
            <a:r>
              <a:rPr lang="en-US" sz="4129">
                <a:solidFill>
                  <a:srgbClr val="18579B"/>
                </a:solidFill>
              </a:rPr>
              <a:t>after a side out, according to the team’s score. </a:t>
            </a:r>
            <a:endParaRPr/>
          </a:p>
        </p:txBody>
      </p:sp>
      <p:sp>
        <p:nvSpPr>
          <p:cNvPr id="219" name="Google Shape;219;p2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50"/>
          <p:cNvSpPr txBox="1"/>
          <p:nvPr/>
        </p:nvSpPr>
        <p:spPr>
          <a:xfrm>
            <a:off x="-113016" y="500476"/>
            <a:ext cx="12192000" cy="2174506"/>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New Sanctioning Formats</a:t>
            </a:r>
            <a:endParaRPr/>
          </a:p>
          <a:p>
            <a:pPr indent="-339725" lvl="0" marL="34290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USA Pickleball Website Resources</a:t>
            </a:r>
            <a:endParaRPr b="1" i="1" sz="4000" u="none" cap="none" strike="noStrike">
              <a:solidFill>
                <a:srgbClr val="18579B"/>
              </a:solidFill>
              <a:latin typeface="Calibri"/>
              <a:ea typeface="Calibri"/>
              <a:cs typeface="Calibri"/>
              <a:sym typeface="Calibri"/>
            </a:endParaRPr>
          </a:p>
          <a:p>
            <a:pPr indent="0" lvl="8" marL="84138" marR="0" rtl="0" algn="l">
              <a:lnSpc>
                <a:spcPct val="115000"/>
              </a:lnSpc>
              <a:spcBef>
                <a:spcPts val="1000"/>
              </a:spcBef>
              <a:spcAft>
                <a:spcPts val="0"/>
              </a:spcAft>
              <a:buClr>
                <a:srgbClr val="000000"/>
              </a:buClr>
              <a:buSzPts val="3600"/>
              <a:buFont typeface="Source Sans Pro"/>
              <a:buNone/>
            </a:pPr>
            <a:r>
              <a:t/>
            </a:r>
            <a:endParaRPr b="0" i="0" sz="3600" u="none" cap="none" strike="noStrike">
              <a:solidFill>
                <a:srgbClr val="18579B"/>
              </a:solidFill>
              <a:latin typeface="Calibri"/>
              <a:ea typeface="Calibri"/>
              <a:cs typeface="Calibri"/>
              <a:sym typeface="Calibri"/>
            </a:endParaRPr>
          </a:p>
        </p:txBody>
      </p:sp>
      <p:sp>
        <p:nvSpPr>
          <p:cNvPr id="1910" name="Google Shape;1910;p250"/>
          <p:cNvSpPr txBox="1"/>
          <p:nvPr/>
        </p:nvSpPr>
        <p:spPr>
          <a:xfrm>
            <a:off x="1099335" y="2567650"/>
            <a:ext cx="10366625" cy="3539428"/>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FF0000"/>
              </a:buClr>
              <a:buSzPts val="2800"/>
              <a:buFont typeface="Arial"/>
              <a:buChar char="•"/>
            </a:pPr>
            <a:r>
              <a:rPr b="1" i="1" lang="en-US" sz="2800" u="sng" cap="none" strike="noStrike">
                <a:solidFill>
                  <a:srgbClr val="FF0000"/>
                </a:solidFill>
                <a:latin typeface="Source Sans Pro"/>
                <a:ea typeface="Source Sans Pro"/>
                <a:cs typeface="Source Sans Pro"/>
                <a:sym typeface="Source Sans Pro"/>
                <a:hlinkClick r:id="rId3">
                  <a:extLst>
                    <a:ext uri="{A12FA001-AC4F-418D-AE19-62706E023703}">
                      <ahyp:hlinkClr val="tx"/>
                    </a:ext>
                  </a:extLst>
                </a:hlinkClick>
              </a:rPr>
              <a:t>https://usapickleball.org/news/usa-pickleball-announces-two-new-sanctioning-formats/</a:t>
            </a:r>
            <a:endParaRPr b="1" i="1" sz="2800" u="none" cap="none" strike="noStrike">
              <a:solidFill>
                <a:srgbClr val="FF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FF0000"/>
              </a:buClr>
              <a:buSzPts val="2800"/>
              <a:buFont typeface="Source Sans Pro"/>
              <a:buNone/>
            </a:pPr>
            <a:r>
              <a:rPr b="1" i="1" lang="en-US" sz="2800" u="none" cap="none" strike="noStrike">
                <a:solidFill>
                  <a:srgbClr val="FF0000"/>
                </a:solidFill>
                <a:latin typeface="Source Sans Pro"/>
                <a:ea typeface="Source Sans Pro"/>
                <a:cs typeface="Source Sans Pro"/>
                <a:sym typeface="Source Sans Pro"/>
              </a:rPr>
              <a:t>     (brief description of both new formats)</a:t>
            </a:r>
            <a:endParaRPr/>
          </a:p>
          <a:p>
            <a:pPr indent="-279400" lvl="0" marL="45720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FF0000"/>
              </a:solidFill>
              <a:latin typeface="Source Sans Pro"/>
              <a:ea typeface="Source Sans Pro"/>
              <a:cs typeface="Source Sans Pro"/>
              <a:sym typeface="Source Sans Pro"/>
            </a:endParaRPr>
          </a:p>
          <a:p>
            <a:pPr indent="-457200" lvl="0" marL="457200" marR="0" rtl="0" algn="l">
              <a:lnSpc>
                <a:spcPct val="100000"/>
              </a:lnSpc>
              <a:spcBef>
                <a:spcPts val="0"/>
              </a:spcBef>
              <a:spcAft>
                <a:spcPts val="0"/>
              </a:spcAft>
              <a:buClr>
                <a:srgbClr val="FF0000"/>
              </a:buClr>
              <a:buSzPts val="2800"/>
              <a:buFont typeface="Arial"/>
              <a:buChar char="•"/>
            </a:pPr>
            <a:r>
              <a:rPr b="1" i="1" lang="en-US" sz="2800" u="sng" cap="none" strike="noStrike">
                <a:solidFill>
                  <a:srgbClr val="FF0000"/>
                </a:solidFill>
                <a:latin typeface="Source Sans Pro"/>
                <a:ea typeface="Source Sans Pro"/>
                <a:cs typeface="Source Sans Pro"/>
                <a:sym typeface="Source Sans Pro"/>
                <a:hlinkClick r:id="rId4">
                  <a:extLst>
                    <a:ext uri="{A12FA001-AC4F-418D-AE19-62706E023703}">
                      <ahyp:hlinkClr val="tx"/>
                    </a:ext>
                  </a:extLst>
                </a:hlinkClick>
              </a:rPr>
              <a:t>https://usapickleball.org/?s=Mini-Singles</a:t>
            </a:r>
            <a:endParaRPr b="1" i="1" sz="2800" u="none" cap="none" strike="noStrike">
              <a:solidFill>
                <a:srgbClr val="FF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FF0000"/>
              </a:buClr>
              <a:buSzPts val="2800"/>
              <a:buFont typeface="Source Sans Pro"/>
              <a:buNone/>
            </a:pPr>
            <a:r>
              <a:rPr b="1" i="1" lang="en-US" sz="2800" u="none" cap="none" strike="noStrike">
                <a:solidFill>
                  <a:srgbClr val="FF0000"/>
                </a:solidFill>
                <a:latin typeface="Source Sans Pro"/>
                <a:ea typeface="Source Sans Pro"/>
                <a:cs typeface="Source Sans Pro"/>
                <a:sym typeface="Source Sans Pro"/>
              </a:rPr>
              <a:t>     (including a link to Mini-Singles Format Instructions)</a:t>
            </a:r>
            <a:endParaRPr/>
          </a:p>
          <a:p>
            <a:pPr indent="-279400" lvl="0" marL="45720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FF0000"/>
              </a:solidFill>
              <a:latin typeface="Source Sans Pro"/>
              <a:ea typeface="Source Sans Pro"/>
              <a:cs typeface="Source Sans Pro"/>
              <a:sym typeface="Source Sans Pro"/>
            </a:endParaRPr>
          </a:p>
          <a:p>
            <a:pPr indent="0" lvl="4" marL="0" marR="0" rtl="0" algn="l">
              <a:lnSpc>
                <a:spcPct val="100000"/>
              </a:lnSpc>
              <a:spcBef>
                <a:spcPts val="0"/>
              </a:spcBef>
              <a:spcAft>
                <a:spcPts val="0"/>
              </a:spcAft>
              <a:buClr>
                <a:srgbClr val="18579B"/>
              </a:buClr>
              <a:buSzPts val="2800"/>
              <a:buFont typeface="Source Sans Pro"/>
              <a:buNone/>
            </a:pPr>
            <a:r>
              <a:rPr b="0" i="0" lang="en-US" sz="2800" u="none" cap="none" strike="noStrike">
                <a:solidFill>
                  <a:srgbClr val="18579B"/>
                </a:solidFill>
                <a:latin typeface="Source Sans Pro"/>
                <a:ea typeface="Source Sans Pro"/>
                <a:cs typeface="Source Sans Pro"/>
                <a:sym typeface="Source Sans Pro"/>
              </a:rPr>
              <a:t>     </a:t>
            </a:r>
            <a:endParaRPr/>
          </a:p>
        </p:txBody>
      </p:sp>
      <p:sp>
        <p:nvSpPr>
          <p:cNvPr id="1911" name="Google Shape;1911;p25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251"/>
          <p:cNvSpPr txBox="1"/>
          <p:nvPr/>
        </p:nvSpPr>
        <p:spPr>
          <a:xfrm>
            <a:off x="1219200" y="762000"/>
            <a:ext cx="9939866" cy="406265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6000"/>
              <a:buFont typeface="Calibri"/>
              <a:buNone/>
            </a:pPr>
            <a:r>
              <a:rPr b="1" i="0" lang="en-US" sz="6000" u="none" cap="none" strike="noStrike">
                <a:solidFill>
                  <a:srgbClr val="18579B"/>
                </a:solidFill>
                <a:latin typeface="Calibri"/>
                <a:ea typeface="Calibri"/>
                <a:cs typeface="Calibri"/>
                <a:sym typeface="Calibri"/>
              </a:rPr>
              <a:t>Working </a:t>
            </a:r>
            <a:endParaRPr b="0" i="0" sz="6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6000"/>
              <a:buFont typeface="Calibri"/>
              <a:buNone/>
            </a:pPr>
            <a:r>
              <a:rPr b="1" i="0" lang="en-US" sz="6000" u="none" cap="none" strike="noStrike">
                <a:solidFill>
                  <a:srgbClr val="18579B"/>
                </a:solidFill>
                <a:latin typeface="Calibri"/>
                <a:ea typeface="Calibri"/>
                <a:cs typeface="Calibri"/>
                <a:sym typeface="Calibri"/>
              </a:rPr>
              <a:t>With </a:t>
            </a:r>
            <a:endParaRPr b="0" i="0" sz="6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6000"/>
              <a:buFont typeface="Calibri"/>
              <a:buNone/>
            </a:pPr>
            <a:r>
              <a:rPr b="1" i="0" lang="en-US" sz="6000" u="none" cap="none" strike="noStrike">
                <a:solidFill>
                  <a:srgbClr val="18579B"/>
                </a:solidFill>
                <a:latin typeface="Calibri"/>
                <a:ea typeface="Calibri"/>
                <a:cs typeface="Calibri"/>
                <a:sym typeface="Calibri"/>
              </a:rPr>
              <a:t>LINE JUDGES</a:t>
            </a:r>
            <a:endParaRPr b="0" i="0" sz="6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917" name="Google Shape;1917;p25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52"/>
          <p:cNvSpPr txBox="1"/>
          <p:nvPr/>
        </p:nvSpPr>
        <p:spPr>
          <a:xfrm>
            <a:off x="1253067" y="264020"/>
            <a:ext cx="9939866" cy="535531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Working With Line Judges</a:t>
            </a:r>
            <a:endParaRPr b="1"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200"/>
              <a:buFont typeface="Source Sans Pro"/>
              <a:buNone/>
            </a:pPr>
            <a:r>
              <a:t/>
            </a:r>
            <a:endParaRPr b="1" i="1" sz="3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Line Judges:</a:t>
            </a:r>
            <a:endParaRPr b="1" i="0" sz="4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400"/>
              <a:buFont typeface="Source Sans Pro"/>
              <a:buNone/>
            </a:pPr>
            <a:r>
              <a:t/>
            </a:r>
            <a:endParaRPr b="0" i="0" sz="2400" u="none" cap="none" strike="noStrike">
              <a:solidFill>
                <a:srgbClr val="000000"/>
              </a:solidFill>
              <a:latin typeface="Source Sans Pro"/>
              <a:ea typeface="Source Sans Pro"/>
              <a:cs typeface="Source Sans Pro"/>
              <a:sym typeface="Source Sans Pro"/>
            </a:endParaRPr>
          </a:p>
          <a:p>
            <a:pPr indent="-536575" lvl="0" marL="536575"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Are part of the </a:t>
            </a:r>
            <a:r>
              <a:rPr b="0" i="0" lang="en-US" sz="3600" u="none" cap="none" strike="noStrike">
                <a:solidFill>
                  <a:srgbClr val="FF0000"/>
                </a:solidFill>
                <a:latin typeface="Calibri"/>
                <a:ea typeface="Calibri"/>
                <a:cs typeface="Calibri"/>
                <a:sym typeface="Calibri"/>
              </a:rPr>
              <a:t>Officiating Team</a:t>
            </a:r>
            <a:endParaRPr/>
          </a:p>
          <a:p>
            <a:pPr indent="-536575" lvl="0" marL="536575"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Do </a:t>
            </a:r>
            <a:r>
              <a:rPr b="0" i="0" lang="en-US" sz="3600" u="none" cap="none" strike="noStrike">
                <a:solidFill>
                  <a:srgbClr val="FF0000"/>
                </a:solidFill>
                <a:latin typeface="Calibri"/>
                <a:ea typeface="Calibri"/>
                <a:cs typeface="Calibri"/>
                <a:sym typeface="Calibri"/>
              </a:rPr>
              <a:t>more </a:t>
            </a:r>
            <a:r>
              <a:rPr b="0" i="0" lang="en-US" sz="3600" u="none" cap="none" strike="noStrike">
                <a:solidFill>
                  <a:srgbClr val="18579B"/>
                </a:solidFill>
                <a:latin typeface="Calibri"/>
                <a:ea typeface="Calibri"/>
                <a:cs typeface="Calibri"/>
                <a:sym typeface="Calibri"/>
              </a:rPr>
              <a:t>than call Lines</a:t>
            </a:r>
            <a:endParaRPr/>
          </a:p>
          <a:p>
            <a:pPr indent="-536575" lvl="0" marL="536575"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Are a referee’s </a:t>
            </a:r>
            <a:r>
              <a:rPr b="0" i="0" lang="en-US" sz="3600" u="none" cap="none" strike="noStrike">
                <a:solidFill>
                  <a:srgbClr val="FF0000"/>
                </a:solidFill>
                <a:latin typeface="Calibri"/>
                <a:ea typeface="Calibri"/>
                <a:cs typeface="Calibri"/>
                <a:sym typeface="Calibri"/>
              </a:rPr>
              <a:t>second set of eyes &amp; ears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0000"/>
              </a:buClr>
              <a:buSzPts val="3600"/>
              <a:buFont typeface="Calibri"/>
              <a:buNone/>
            </a:pPr>
            <a:r>
              <a:rPr b="0" i="1" lang="en-US" sz="3600" u="none" cap="none" strike="noStrike">
                <a:solidFill>
                  <a:srgbClr val="FF0000"/>
                </a:solidFill>
                <a:latin typeface="Calibri"/>
                <a:ea typeface="Calibri"/>
                <a:cs typeface="Calibri"/>
                <a:sym typeface="Calibri"/>
              </a:rPr>
              <a:t>Referee Is Responsible For Briefing Line Judges</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923" name="Google Shape;1923;p25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53"/>
          <p:cNvSpPr txBox="1"/>
          <p:nvPr/>
        </p:nvSpPr>
        <p:spPr>
          <a:xfrm>
            <a:off x="1049867" y="297886"/>
            <a:ext cx="10176933" cy="594008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Working With Line Judges</a:t>
            </a:r>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Line Judge Responsibilities:</a:t>
            </a:r>
            <a:endParaRPr b="0" i="0" sz="4000" u="none" cap="none" strike="noStrike">
              <a:solidFill>
                <a:srgbClr val="00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53498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Know the </a:t>
            </a:r>
            <a:r>
              <a:rPr b="0" i="0" lang="en-US" sz="3600" u="none" cap="none" strike="noStrike">
                <a:solidFill>
                  <a:srgbClr val="FF0000"/>
                </a:solidFill>
                <a:latin typeface="Calibri"/>
                <a:ea typeface="Calibri"/>
                <a:cs typeface="Calibri"/>
                <a:sym typeface="Calibri"/>
              </a:rPr>
              <a:t>rules</a:t>
            </a:r>
            <a:endParaRPr/>
          </a:p>
          <a:p>
            <a:pPr indent="-53498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Devoting </a:t>
            </a:r>
            <a:r>
              <a:rPr b="0" i="0" lang="en-US" sz="3600" u="none" cap="none" strike="noStrike">
                <a:solidFill>
                  <a:srgbClr val="FF0000"/>
                </a:solidFill>
                <a:latin typeface="Calibri"/>
                <a:ea typeface="Calibri"/>
                <a:cs typeface="Calibri"/>
                <a:sym typeface="Calibri"/>
              </a:rPr>
              <a:t>FULL attention</a:t>
            </a:r>
            <a:endParaRPr b="0" i="0" sz="3600" u="none" cap="none" strike="noStrike">
              <a:solidFill>
                <a:srgbClr val="FF0000"/>
              </a:solidFill>
              <a:latin typeface="Calibri"/>
              <a:ea typeface="Calibri"/>
              <a:cs typeface="Calibri"/>
              <a:sym typeface="Calibri"/>
            </a:endParaRPr>
          </a:p>
          <a:p>
            <a:pPr indent="-53498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Make </a:t>
            </a:r>
            <a:r>
              <a:rPr b="0" i="0" lang="en-US" sz="3600" u="none" cap="none" strike="noStrike">
                <a:solidFill>
                  <a:srgbClr val="FF0000"/>
                </a:solidFill>
                <a:latin typeface="Calibri"/>
                <a:ea typeface="Calibri"/>
                <a:cs typeface="Calibri"/>
                <a:sym typeface="Calibri"/>
              </a:rPr>
              <a:t>“Out” calls </a:t>
            </a:r>
            <a:r>
              <a:rPr b="0" i="0" lang="en-US" sz="3600" u="none" cap="none" strike="noStrike">
                <a:solidFill>
                  <a:srgbClr val="18579B"/>
                </a:solidFill>
                <a:latin typeface="Calibri"/>
                <a:ea typeface="Calibri"/>
                <a:cs typeface="Calibri"/>
                <a:sym typeface="Calibri"/>
              </a:rPr>
              <a:t>on assigned line</a:t>
            </a:r>
            <a:endParaRPr/>
          </a:p>
          <a:p>
            <a:pPr indent="-53498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Follow action </a:t>
            </a:r>
            <a:r>
              <a:rPr b="0" i="0" lang="en-US" sz="3600" u="none" cap="none" strike="noStrike">
                <a:solidFill>
                  <a:srgbClr val="18579B"/>
                </a:solidFill>
                <a:latin typeface="Calibri"/>
                <a:ea typeface="Calibri"/>
                <a:cs typeface="Calibri"/>
                <a:sym typeface="Calibri"/>
              </a:rPr>
              <a:t>on court</a:t>
            </a:r>
            <a:endParaRPr/>
          </a:p>
          <a:p>
            <a:pPr indent="-53498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Provide opinion </a:t>
            </a:r>
            <a:r>
              <a:rPr b="0" i="0" lang="en-US" sz="3600" u="none" cap="none" strike="noStrike">
                <a:solidFill>
                  <a:srgbClr val="18579B"/>
                </a:solidFill>
                <a:latin typeface="Calibri"/>
                <a:ea typeface="Calibri"/>
                <a:cs typeface="Calibri"/>
                <a:sym typeface="Calibri"/>
              </a:rPr>
              <a:t>when asked by the referee</a:t>
            </a:r>
            <a:endParaRPr b="0" i="0" sz="36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Do NOT </a:t>
            </a:r>
            <a:r>
              <a:rPr b="0" i="0" lang="en-US" sz="3600" u="none" cap="none" strike="noStrike">
                <a:solidFill>
                  <a:srgbClr val="18579B"/>
                </a:solidFill>
                <a:latin typeface="Calibri"/>
                <a:ea typeface="Calibri"/>
                <a:cs typeface="Calibri"/>
                <a:sym typeface="Calibri"/>
              </a:rPr>
              <a:t>speak with players or spectators</a:t>
            </a:r>
            <a:endParaRPr/>
          </a:p>
          <a:p>
            <a:pPr indent="0" lvl="0" marL="18415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a:r>
            <a:r>
              <a:rPr b="1" i="0" lang="en-US" sz="3600" u="none" cap="none" strike="noStrike">
                <a:solidFill>
                  <a:srgbClr val="18579B"/>
                </a:solidFill>
                <a:latin typeface="Calibri"/>
                <a:ea typeface="Calibri"/>
                <a:cs typeface="Calibri"/>
                <a:sym typeface="Calibri"/>
              </a:rPr>
              <a:t> </a:t>
            </a:r>
            <a:r>
              <a:rPr b="1" i="1" lang="en-US" sz="2800" u="none" cap="none" strike="noStrike">
                <a:solidFill>
                  <a:srgbClr val="18579B"/>
                </a:solidFill>
                <a:latin typeface="Calibri"/>
                <a:ea typeface="Calibri"/>
                <a:cs typeface="Calibri"/>
                <a:sym typeface="Calibri"/>
              </a:rPr>
              <a:t>(Only Answer  Referee Questions)</a:t>
            </a:r>
            <a:endParaRPr b="1" i="1" sz="2800" u="none" cap="none" strike="noStrike">
              <a:solidFill>
                <a:srgbClr val="18579B"/>
              </a:solidFill>
              <a:latin typeface="Calibri"/>
              <a:ea typeface="Calibri"/>
              <a:cs typeface="Calibri"/>
              <a:sym typeface="Calibri"/>
            </a:endParaRPr>
          </a:p>
        </p:txBody>
      </p:sp>
      <p:sp>
        <p:nvSpPr>
          <p:cNvPr id="1929" name="Google Shape;1929;p25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54"/>
          <p:cNvSpPr txBox="1"/>
          <p:nvPr/>
        </p:nvSpPr>
        <p:spPr>
          <a:xfrm>
            <a:off x="1066800" y="25361"/>
            <a:ext cx="10634133" cy="609397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Working With Line Judges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Pre-Match Line Judge Briefing</a:t>
            </a:r>
            <a:endParaRPr b="0" i="1" sz="36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1" sz="20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Instruct Line Judges to:</a:t>
            </a:r>
            <a:endParaRPr/>
          </a:p>
          <a:p>
            <a:pPr indent="-719138" lvl="1"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Turn off </a:t>
            </a:r>
            <a:r>
              <a:rPr b="0" i="0" lang="en-US" sz="3200" u="none" cap="none" strike="noStrike">
                <a:solidFill>
                  <a:srgbClr val="18579B"/>
                </a:solidFill>
                <a:latin typeface="Calibri"/>
                <a:ea typeface="Calibri"/>
                <a:cs typeface="Calibri"/>
                <a:sym typeface="Calibri"/>
              </a:rPr>
              <a:t>cellphones</a:t>
            </a:r>
            <a:endParaRPr/>
          </a:p>
          <a:p>
            <a:pPr indent="-719138" lvl="1"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Remain </a:t>
            </a:r>
            <a:r>
              <a:rPr b="0" i="0" lang="en-US" sz="3200" u="none" cap="none" strike="noStrike">
                <a:solidFill>
                  <a:srgbClr val="FF0000"/>
                </a:solidFill>
                <a:latin typeface="Calibri"/>
                <a:ea typeface="Calibri"/>
                <a:cs typeface="Calibri"/>
                <a:sym typeface="Calibri"/>
              </a:rPr>
              <a:t>attentive</a:t>
            </a:r>
            <a:r>
              <a:rPr b="0" i="0" lang="en-US" sz="3200" u="none" cap="none" strike="noStrike">
                <a:solidFill>
                  <a:srgbClr val="18579B"/>
                </a:solidFill>
                <a:latin typeface="Calibri"/>
                <a:ea typeface="Calibri"/>
                <a:cs typeface="Calibri"/>
                <a:sym typeface="Calibri"/>
              </a:rPr>
              <a:t> &amp; avoid side discussions</a:t>
            </a:r>
            <a:endParaRPr/>
          </a:p>
          <a:p>
            <a:pPr indent="-719138" lvl="1"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Stand </a:t>
            </a:r>
            <a:r>
              <a:rPr b="0" i="0" lang="en-US" sz="3200" u="none" cap="none" strike="noStrike">
                <a:solidFill>
                  <a:srgbClr val="18579B"/>
                </a:solidFill>
                <a:latin typeface="Calibri"/>
                <a:ea typeface="Calibri"/>
                <a:cs typeface="Calibri"/>
                <a:sym typeface="Calibri"/>
              </a:rPr>
              <a:t>directly</a:t>
            </a:r>
            <a:r>
              <a:rPr b="0" i="0" lang="en-US" sz="3200" u="none" cap="none" strike="noStrike">
                <a:solidFill>
                  <a:srgbClr val="FF0000"/>
                </a:solidFill>
                <a:latin typeface="Calibri"/>
                <a:ea typeface="Calibri"/>
                <a:cs typeface="Calibri"/>
                <a:sym typeface="Calibri"/>
              </a:rPr>
              <a:t> in line </a:t>
            </a:r>
            <a:r>
              <a:rPr b="0" i="0" lang="en-US" sz="3200" u="none" cap="none" strike="noStrike">
                <a:solidFill>
                  <a:srgbClr val="18579B"/>
                </a:solidFill>
                <a:latin typeface="Calibri"/>
                <a:ea typeface="Calibri"/>
                <a:cs typeface="Calibri"/>
                <a:sym typeface="Calibri"/>
              </a:rPr>
              <a:t>with your assigned line</a:t>
            </a:r>
            <a:endParaRPr b="0" i="0" sz="3200" u="none" cap="none" strike="noStrike">
              <a:solidFill>
                <a:srgbClr val="18579B"/>
              </a:solidFill>
              <a:latin typeface="Calibri"/>
              <a:ea typeface="Calibri"/>
              <a:cs typeface="Calibri"/>
              <a:sym typeface="Calibri"/>
            </a:endParaRPr>
          </a:p>
          <a:p>
            <a:pPr indent="-719138" lvl="1"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Follow play</a:t>
            </a:r>
            <a:r>
              <a:rPr b="0" i="0" lang="en-US" sz="3200" u="none" cap="none" strike="noStrike">
                <a:solidFill>
                  <a:srgbClr val="18579B"/>
                </a:solidFill>
                <a:latin typeface="Calibri"/>
                <a:ea typeface="Calibri"/>
                <a:cs typeface="Calibri"/>
                <a:sym typeface="Calibri"/>
              </a:rPr>
              <a:t> &amp; be prepared to offer opinion if asked by referee</a:t>
            </a:r>
            <a:endParaRPr/>
          </a:p>
          <a:p>
            <a:pPr indent="-719138" lvl="1" marL="903288"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Do NOT be influenced by </a:t>
            </a:r>
            <a:r>
              <a:rPr b="0" i="0" lang="en-US" sz="3200" u="none" cap="none" strike="noStrike">
                <a:solidFill>
                  <a:srgbClr val="FF0000"/>
                </a:solidFill>
                <a:latin typeface="Calibri"/>
                <a:ea typeface="Calibri"/>
                <a:cs typeface="Calibri"/>
                <a:sym typeface="Calibri"/>
              </a:rPr>
              <a:t>spectator or player line calls</a:t>
            </a:r>
            <a:endParaRPr b="0" i="0" sz="3200" u="none" cap="none" strike="noStrike">
              <a:solidFill>
                <a:srgbClr val="FF0000"/>
              </a:solidFill>
              <a:latin typeface="Calibri"/>
              <a:ea typeface="Calibri"/>
              <a:cs typeface="Calibri"/>
              <a:sym typeface="Calibri"/>
            </a:endParaRPr>
          </a:p>
          <a:p>
            <a:pPr indent="-719138" lvl="1" marL="903288"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Remain at position </a:t>
            </a:r>
            <a:r>
              <a:rPr b="0" i="0" lang="en-US" sz="3200" u="none" cap="none" strike="noStrike">
                <a:solidFill>
                  <a:srgbClr val="18579B"/>
                </a:solidFill>
                <a:latin typeface="Calibri"/>
                <a:ea typeface="Calibri"/>
                <a:cs typeface="Calibri"/>
                <a:sym typeface="Calibri"/>
              </a:rPr>
              <a:t>until dismissed by referee</a:t>
            </a:r>
            <a:endParaRPr b="0" i="0" sz="3200" u="none" cap="none" strike="noStrike">
              <a:solidFill>
                <a:srgbClr val="18579B"/>
              </a:solidFill>
              <a:latin typeface="Calibri"/>
              <a:ea typeface="Calibri"/>
              <a:cs typeface="Calibri"/>
              <a:sym typeface="Calibri"/>
            </a:endParaRPr>
          </a:p>
        </p:txBody>
      </p:sp>
      <p:sp>
        <p:nvSpPr>
          <p:cNvPr id="1935" name="Google Shape;1935;p25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55"/>
          <p:cNvSpPr txBox="1"/>
          <p:nvPr/>
        </p:nvSpPr>
        <p:spPr>
          <a:xfrm>
            <a:off x="243840" y="69668"/>
            <a:ext cx="11713029" cy="649408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Working With Line Judges</a:t>
            </a:r>
            <a:endParaRPr/>
          </a:p>
          <a:p>
            <a:pPr indent="0" lvl="0" marL="0" marR="0" rtl="0" algn="ctr">
              <a:lnSpc>
                <a:spcPct val="100000"/>
              </a:lnSpc>
              <a:spcBef>
                <a:spcPts val="0"/>
              </a:spcBef>
              <a:spcAft>
                <a:spcPts val="0"/>
              </a:spcAft>
              <a:buClr>
                <a:srgbClr val="000000"/>
              </a:buClr>
              <a:buSzPts val="800"/>
              <a:buFont typeface="Source Sans Pro"/>
              <a:buNone/>
            </a:pPr>
            <a:r>
              <a:t/>
            </a:r>
            <a:endParaRPr b="1" i="0" sz="8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Calibri"/>
                <a:ea typeface="Calibri"/>
                <a:cs typeface="Calibri"/>
                <a:sym typeface="Calibri"/>
              </a:rPr>
              <a:t>Communicating Line Calls</a:t>
            </a:r>
            <a:endParaRPr/>
          </a:p>
          <a:p>
            <a:pPr indent="0" lvl="7"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18579B"/>
                </a:solidFill>
                <a:latin typeface="Calibri"/>
                <a:ea typeface="Calibri"/>
                <a:cs typeface="Calibri"/>
                <a:sym typeface="Calibri"/>
              </a:rPr>
              <a:t>Immediately</a:t>
            </a:r>
            <a:endParaRPr/>
          </a:p>
          <a:p>
            <a:pPr indent="0" lvl="7" marL="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 Confidently</a:t>
            </a:r>
            <a:endParaRPr/>
          </a:p>
          <a:p>
            <a:pPr indent="0" lvl="7"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18579B"/>
                </a:solidFill>
                <a:latin typeface="Calibri"/>
                <a:ea typeface="Calibri"/>
                <a:cs typeface="Calibri"/>
                <a:sym typeface="Calibri"/>
              </a:rPr>
              <a:t>Loudly</a:t>
            </a:r>
            <a:r>
              <a:rPr b="1"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(on verbal calls for out balls and foot faults)</a:t>
            </a:r>
            <a:endParaRPr/>
          </a:p>
          <a:p>
            <a:pPr indent="0" lvl="7"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18579B"/>
                </a:solidFill>
                <a:latin typeface="Calibri"/>
                <a:ea typeface="Calibri"/>
                <a:cs typeface="Calibri"/>
                <a:sym typeface="Calibri"/>
              </a:rPr>
              <a:t>Arm Signal </a:t>
            </a:r>
            <a:r>
              <a:rPr b="0" i="0" lang="en-US" sz="3600" u="none" cap="none" strike="noStrike">
                <a:solidFill>
                  <a:srgbClr val="FF0000"/>
                </a:solidFill>
                <a:latin typeface="Calibri"/>
                <a:ea typeface="Calibri"/>
                <a:cs typeface="Calibri"/>
                <a:sym typeface="Calibri"/>
              </a:rPr>
              <a:t>(Hold for ~5 sec or ensure the referee sees it)</a:t>
            </a:r>
            <a:endParaRPr/>
          </a:p>
          <a:p>
            <a:pPr indent="0" lvl="7" marL="0" marR="0" rtl="0" algn="l">
              <a:lnSpc>
                <a:spcPct val="100000"/>
              </a:lnSpc>
              <a:spcBef>
                <a:spcPts val="0"/>
              </a:spcBef>
              <a:spcAft>
                <a:spcPts val="0"/>
              </a:spcAft>
              <a:buClr>
                <a:srgbClr val="000000"/>
              </a:buClr>
              <a:buSzPts val="800"/>
              <a:buFont typeface="Source Sans Pro"/>
              <a:buNone/>
            </a:pPr>
            <a:r>
              <a:t/>
            </a:r>
            <a:endParaRPr b="0" i="0" sz="800" u="none" cap="none" strike="noStrike">
              <a:solidFill>
                <a:srgbClr val="FF0000"/>
              </a:solidFill>
              <a:latin typeface="Calibri"/>
              <a:ea typeface="Calibri"/>
              <a:cs typeface="Calibri"/>
              <a:sym typeface="Calibri"/>
            </a:endParaRPr>
          </a:p>
          <a:p>
            <a:pPr indent="-571500" lvl="7" marL="571500" marR="0" rtl="0" algn="l">
              <a:lnSpc>
                <a:spcPct val="100000"/>
              </a:lnSpc>
              <a:spcBef>
                <a:spcPts val="0"/>
              </a:spcBef>
              <a:spcAft>
                <a:spcPts val="0"/>
              </a:spcAft>
              <a:buClr>
                <a:srgbClr val="18579B"/>
              </a:buClr>
              <a:buSzPts val="3600"/>
              <a:buFont typeface="Arial"/>
              <a:buChar char="•"/>
            </a:pPr>
            <a:r>
              <a:rPr b="1" i="1" lang="en-US" sz="3600" u="none" cap="none" strike="noStrike">
                <a:solidFill>
                  <a:srgbClr val="18579B"/>
                </a:solidFill>
                <a:latin typeface="Calibri"/>
                <a:ea typeface="Calibri"/>
                <a:cs typeface="Calibri"/>
                <a:sym typeface="Calibri"/>
              </a:rPr>
              <a:t>Passive Option</a:t>
            </a:r>
            <a:endParaRPr/>
          </a:p>
          <a:p>
            <a:pPr indent="0" lvl="8"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18579B"/>
                </a:solidFill>
                <a:latin typeface="Calibri"/>
                <a:ea typeface="Calibri"/>
                <a:cs typeface="Calibri"/>
                <a:sym typeface="Calibri"/>
              </a:rPr>
              <a:t>TDs have a new </a:t>
            </a:r>
            <a:r>
              <a:rPr b="1" i="0" lang="en-US" sz="3600" u="none" cap="none" strike="noStrike">
                <a:solidFill>
                  <a:srgbClr val="FF0000"/>
                </a:solidFill>
                <a:latin typeface="Calibri"/>
                <a:ea typeface="Calibri"/>
                <a:cs typeface="Calibri"/>
                <a:sym typeface="Calibri"/>
              </a:rPr>
              <a:t>“passive option”</a:t>
            </a:r>
            <a:endParaRPr/>
          </a:p>
          <a:p>
            <a:pPr indent="0" lvl="8"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FF0000"/>
                </a:solidFill>
                <a:latin typeface="Calibri"/>
                <a:ea typeface="Calibri"/>
                <a:cs typeface="Calibri"/>
                <a:sym typeface="Calibri"/>
              </a:rPr>
              <a:t>Players make </a:t>
            </a:r>
            <a:r>
              <a:rPr b="0" i="0" lang="en-US" sz="3600" u="none" cap="none" strike="noStrike">
                <a:solidFill>
                  <a:srgbClr val="18579B"/>
                </a:solidFill>
                <a:latin typeface="Calibri"/>
                <a:ea typeface="Calibri"/>
                <a:cs typeface="Calibri"/>
                <a:sym typeface="Calibri"/>
              </a:rPr>
              <a:t>their own </a:t>
            </a:r>
            <a:r>
              <a:rPr b="0" i="0" lang="en-US" sz="3600" u="none" cap="none" strike="noStrike">
                <a:solidFill>
                  <a:srgbClr val="FF0000"/>
                </a:solidFill>
                <a:latin typeface="Calibri"/>
                <a:ea typeface="Calibri"/>
                <a:cs typeface="Calibri"/>
                <a:sym typeface="Calibri"/>
              </a:rPr>
              <a:t>line calls</a:t>
            </a:r>
            <a:endParaRPr/>
          </a:p>
          <a:p>
            <a:pPr indent="0" lvl="8" marL="0" marR="0" rtl="0" algn="l">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	  - </a:t>
            </a:r>
            <a:r>
              <a:rPr b="0" i="0" lang="en-US" sz="3600" u="none" cap="none" strike="noStrike">
                <a:solidFill>
                  <a:srgbClr val="FF0000"/>
                </a:solidFill>
                <a:latin typeface="Calibri"/>
                <a:ea typeface="Calibri"/>
                <a:cs typeface="Calibri"/>
                <a:sym typeface="Calibri"/>
              </a:rPr>
              <a:t>Line judges </a:t>
            </a:r>
            <a:r>
              <a:rPr b="0" i="0" lang="en-US" sz="3600" u="none" cap="none" strike="noStrike">
                <a:solidFill>
                  <a:srgbClr val="18579B"/>
                </a:solidFill>
                <a:latin typeface="Calibri"/>
                <a:ea typeface="Calibri"/>
                <a:cs typeface="Calibri"/>
                <a:sym typeface="Calibri"/>
              </a:rPr>
              <a:t>only make calls and signals </a:t>
            </a:r>
            <a:r>
              <a:rPr b="0" i="0" lang="en-US" sz="3600" u="none" cap="none" strike="noStrike">
                <a:solidFill>
                  <a:srgbClr val="FF0000"/>
                </a:solidFill>
                <a:latin typeface="Calibri"/>
                <a:ea typeface="Calibri"/>
                <a:cs typeface="Calibri"/>
                <a:sym typeface="Calibri"/>
              </a:rPr>
              <a:t>when requested </a:t>
            </a:r>
            <a:r>
              <a:rPr b="0" i="0" lang="en-US" sz="3600" u="none" cap="none" strike="noStrike">
                <a:solidFill>
                  <a:srgbClr val="18579B"/>
                </a:solidFill>
                <a:latin typeface="Calibri"/>
                <a:ea typeface="Calibri"/>
                <a:cs typeface="Calibri"/>
                <a:sym typeface="Calibri"/>
              </a:rPr>
              <a:t>	    	    by the referee </a:t>
            </a:r>
            <a:r>
              <a:rPr b="1" i="1" lang="en-US" sz="3600" u="none" cap="none" strike="noStrike">
                <a:solidFill>
                  <a:srgbClr val="FF0000"/>
                </a:solidFill>
                <a:latin typeface="Calibri"/>
                <a:ea typeface="Calibri"/>
                <a:cs typeface="Calibri"/>
                <a:sym typeface="Calibri"/>
              </a:rPr>
              <a:t>after an appeal by a player</a:t>
            </a:r>
            <a:endParaRPr b="1" i="1" sz="3600" u="none" cap="none" strike="noStrike">
              <a:solidFill>
                <a:srgbClr val="FF0000"/>
              </a:solidFill>
              <a:latin typeface="Calibri"/>
              <a:ea typeface="Calibri"/>
              <a:cs typeface="Calibri"/>
              <a:sym typeface="Calibri"/>
            </a:endParaRPr>
          </a:p>
        </p:txBody>
      </p:sp>
      <p:sp>
        <p:nvSpPr>
          <p:cNvPr id="1941" name="Google Shape;1941;p25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56"/>
          <p:cNvSpPr txBox="1"/>
          <p:nvPr/>
        </p:nvSpPr>
        <p:spPr>
          <a:xfrm>
            <a:off x="1219201" y="142421"/>
            <a:ext cx="9753600" cy="65556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571500" lvl="1" marL="1028700" marR="0" rtl="0" algn="ctr">
              <a:lnSpc>
                <a:spcPct val="100000"/>
              </a:lnSpc>
              <a:spcBef>
                <a:spcPts val="0"/>
              </a:spcBef>
              <a:spcAft>
                <a:spcPts val="0"/>
              </a:spcAft>
              <a:buClr>
                <a:srgbClr val="18579B"/>
              </a:buClr>
              <a:buSzPts val="1600"/>
              <a:buFont typeface="Source Sans Pro"/>
              <a:buNone/>
            </a:pPr>
            <a:r>
              <a:t/>
            </a:r>
            <a:endParaRPr b="0" i="0" sz="16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Ball Called “OUT”:</a:t>
            </a:r>
            <a:endParaRPr/>
          </a:p>
          <a:p>
            <a:pPr indent="-571500" lvl="1" marL="1028700" marR="0" rtl="0" algn="ctr">
              <a:lnSpc>
                <a:spcPct val="100000"/>
              </a:lnSpc>
              <a:spcBef>
                <a:spcPts val="0"/>
              </a:spcBef>
              <a:spcAft>
                <a:spcPts val="0"/>
              </a:spcAft>
              <a:buClr>
                <a:srgbClr val="18579B"/>
              </a:buClr>
              <a:buSzPts val="1600"/>
              <a:buFont typeface="Source Sans Pro"/>
              <a:buNone/>
            </a:pPr>
            <a:r>
              <a:t/>
            </a:r>
            <a:endParaRPr b="0" i="0" sz="1600" u="none" cap="none" strike="noStrike">
              <a:solidFill>
                <a:srgbClr val="000000"/>
              </a:solidFill>
              <a:latin typeface="Calibri"/>
              <a:ea typeface="Calibri"/>
              <a:cs typeface="Calibri"/>
              <a:sym typeface="Calibri"/>
            </a:endParaRPr>
          </a:p>
          <a:p>
            <a:pPr indent="-571500" lvl="8"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When making line calls, the criteria </a:t>
            </a:r>
            <a:r>
              <a:rPr b="0" i="0" lang="en-US" sz="3600" u="none" cap="none" strike="noStrike">
                <a:solidFill>
                  <a:srgbClr val="FF0000"/>
                </a:solidFill>
                <a:latin typeface="Calibri"/>
                <a:ea typeface="Calibri"/>
                <a:cs typeface="Calibri"/>
                <a:sym typeface="Calibri"/>
              </a:rPr>
              <a:t>for line judges and referees (Rule 6.C), are different from those assigned to players (Rule 6.D.7)</a:t>
            </a:r>
            <a:endParaRPr/>
          </a:p>
          <a:p>
            <a:pPr indent="-571500" lvl="8"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Referee (6.C):  ball contacting the playing surface </a:t>
            </a:r>
            <a:r>
              <a:rPr b="0" i="0" lang="en-US" sz="3600" u="none" cap="none" strike="noStrike">
                <a:solidFill>
                  <a:srgbClr val="FF0000"/>
                </a:solidFill>
                <a:latin typeface="Calibri"/>
                <a:ea typeface="Calibri"/>
                <a:cs typeface="Calibri"/>
                <a:sym typeface="Calibri"/>
              </a:rPr>
              <a:t>completely outside of the court</a:t>
            </a:r>
            <a:r>
              <a:rPr b="0" i="0" lang="en-US" sz="3600" u="none" cap="none" strike="noStrike">
                <a:solidFill>
                  <a:srgbClr val="18579B"/>
                </a:solidFill>
                <a:latin typeface="Calibri"/>
                <a:ea typeface="Calibri"/>
                <a:cs typeface="Calibri"/>
                <a:sym typeface="Calibri"/>
              </a:rPr>
              <a:t> is “out”.</a:t>
            </a:r>
            <a:endParaRPr/>
          </a:p>
          <a:p>
            <a:pPr indent="-571500" lvl="8"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Players (6.D.7): </a:t>
            </a:r>
            <a:r>
              <a:rPr b="0" i="0" lang="en-US" sz="3600" u="none" cap="none" strike="noStrike">
                <a:solidFill>
                  <a:srgbClr val="FF0000"/>
                </a:solidFill>
                <a:latin typeface="Calibri"/>
                <a:ea typeface="Calibri"/>
                <a:cs typeface="Calibri"/>
                <a:sym typeface="Calibri"/>
              </a:rPr>
              <a:t>questionable calls MUST be resolved in the favor of the opponent</a:t>
            </a:r>
            <a:endParaRPr/>
          </a:p>
          <a:p>
            <a:pPr indent="0" lvl="8" marL="4572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p:txBody>
      </p:sp>
      <p:sp>
        <p:nvSpPr>
          <p:cNvPr id="1947" name="Google Shape;1947;p25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57"/>
          <p:cNvSpPr txBox="1"/>
          <p:nvPr/>
        </p:nvSpPr>
        <p:spPr>
          <a:xfrm>
            <a:off x="914400" y="1"/>
            <a:ext cx="10363199" cy="4001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pic>
        <p:nvPicPr>
          <p:cNvPr descr="in-or-out2-1024x678.jpg" id="1953" name="Google Shape;1953;p257"/>
          <p:cNvPicPr preferRelativeResize="0"/>
          <p:nvPr/>
        </p:nvPicPr>
        <p:blipFill rotWithShape="1">
          <a:blip r:embed="rId3">
            <a:alphaModFix/>
          </a:blip>
          <a:srcRect b="0" l="0" r="0" t="0"/>
          <a:stretch/>
        </p:blipFill>
        <p:spPr>
          <a:xfrm>
            <a:off x="1399223" y="780263"/>
            <a:ext cx="9180514" cy="5510744"/>
          </a:xfrm>
          <a:prstGeom prst="rect">
            <a:avLst/>
          </a:prstGeom>
          <a:noFill/>
          <a:ln>
            <a:noFill/>
          </a:ln>
        </p:spPr>
      </p:pic>
      <p:sp>
        <p:nvSpPr>
          <p:cNvPr id="1954" name="Google Shape;1954;p257"/>
          <p:cNvSpPr txBox="1"/>
          <p:nvPr/>
        </p:nvSpPr>
        <p:spPr>
          <a:xfrm>
            <a:off x="478154" y="173714"/>
            <a:ext cx="10915649"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 </a:t>
            </a:r>
            <a:r>
              <a:rPr b="1" i="0" lang="en-US" sz="3200" u="none" cap="none" strike="noStrike">
                <a:solidFill>
                  <a:srgbClr val="18579B"/>
                </a:solidFill>
                <a:latin typeface="Source Sans Pro"/>
                <a:ea typeface="Source Sans Pro"/>
                <a:cs typeface="Source Sans Pro"/>
                <a:sym typeface="Source Sans Pro"/>
              </a:rPr>
              <a:t>– Ball Called “OUT” </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Source Sans Pro"/>
              <a:ea typeface="Source Sans Pro"/>
              <a:cs typeface="Source Sans Pro"/>
              <a:sym typeface="Source Sans Pro"/>
            </a:endParaRPr>
          </a:p>
          <a:p>
            <a:pPr indent="-571500" lvl="1" marL="102870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p:txBody>
      </p:sp>
      <p:sp>
        <p:nvSpPr>
          <p:cNvPr id="1955" name="Google Shape;1955;p257"/>
          <p:cNvSpPr txBox="1"/>
          <p:nvPr/>
        </p:nvSpPr>
        <p:spPr>
          <a:xfrm>
            <a:off x="-516714" y="6291007"/>
            <a:ext cx="11985897" cy="52321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2000"/>
              <a:buFont typeface="Source Sans Pro"/>
              <a:buNone/>
            </a:pPr>
            <a:r>
              <a:rPr b="1" i="0" lang="en-US" sz="2000" u="none" cap="none" strike="noStrike">
                <a:solidFill>
                  <a:srgbClr val="000000"/>
                </a:solidFill>
                <a:latin typeface="Source Sans Pro"/>
                <a:ea typeface="Source Sans Pro"/>
                <a:cs typeface="Source Sans Pro"/>
                <a:sym typeface="Source Sans Pro"/>
              </a:rPr>
              <a:t>               </a:t>
            </a:r>
            <a:r>
              <a:rPr b="1" i="0" lang="en-US" sz="2000" u="none" cap="none" strike="noStrike">
                <a:solidFill>
                  <a:srgbClr val="18579B"/>
                </a:solidFill>
                <a:latin typeface="Source Sans Pro"/>
                <a:ea typeface="Source Sans Pro"/>
                <a:cs typeface="Source Sans Pro"/>
                <a:sym typeface="Source Sans Pro"/>
              </a:rPr>
              <a:t> </a:t>
            </a:r>
            <a:r>
              <a:rPr b="1" i="0" lang="en-US" sz="2800" u="none" cap="none" strike="noStrike">
                <a:solidFill>
                  <a:srgbClr val="18579B"/>
                </a:solidFill>
                <a:latin typeface="Source Sans Pro"/>
                <a:ea typeface="Source Sans Pro"/>
                <a:cs typeface="Source Sans Pro"/>
                <a:sym typeface="Source Sans Pro"/>
              </a:rPr>
              <a:t>Line Judge/Referee Criteria for Making Line Calls (Rule 6.C)</a:t>
            </a:r>
            <a:endParaRPr/>
          </a:p>
        </p:txBody>
      </p:sp>
      <p:sp>
        <p:nvSpPr>
          <p:cNvPr id="1956" name="Google Shape;1956;p25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58"/>
          <p:cNvSpPr txBox="1"/>
          <p:nvPr/>
        </p:nvSpPr>
        <p:spPr>
          <a:xfrm>
            <a:off x="914400" y="1"/>
            <a:ext cx="10363199" cy="4001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sp>
        <p:nvSpPr>
          <p:cNvPr id="1962" name="Google Shape;1962;p258"/>
          <p:cNvSpPr txBox="1"/>
          <p:nvPr/>
        </p:nvSpPr>
        <p:spPr>
          <a:xfrm>
            <a:off x="486863" y="0"/>
            <a:ext cx="10915649"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 </a:t>
            </a:r>
            <a:r>
              <a:rPr b="1" i="0" lang="en-US" sz="3200" u="none" cap="none" strike="noStrike">
                <a:solidFill>
                  <a:srgbClr val="18579B"/>
                </a:solidFill>
                <a:latin typeface="Source Sans Pro"/>
                <a:ea typeface="Source Sans Pro"/>
                <a:cs typeface="Source Sans Pro"/>
                <a:sym typeface="Source Sans Pro"/>
              </a:rPr>
              <a:t>– Ball Called “OUT” </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Source Sans Pro"/>
              <a:ea typeface="Source Sans Pro"/>
              <a:cs typeface="Source Sans Pro"/>
              <a:sym typeface="Source Sans Pro"/>
            </a:endParaRPr>
          </a:p>
          <a:p>
            <a:pPr indent="-571500" lvl="1" marL="102870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p:txBody>
      </p:sp>
      <p:sp>
        <p:nvSpPr>
          <p:cNvPr id="1963" name="Google Shape;1963;p258"/>
          <p:cNvSpPr txBox="1"/>
          <p:nvPr/>
        </p:nvSpPr>
        <p:spPr>
          <a:xfrm>
            <a:off x="-516714" y="6291007"/>
            <a:ext cx="11985897" cy="52321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2000"/>
              <a:buFont typeface="Source Sans Pro"/>
              <a:buNone/>
            </a:pPr>
            <a:r>
              <a:rPr b="1" i="1" lang="en-US" sz="2000" u="none" cap="none" strike="noStrike">
                <a:solidFill>
                  <a:srgbClr val="FF0000"/>
                </a:solidFill>
                <a:latin typeface="Source Sans Pro"/>
                <a:ea typeface="Source Sans Pro"/>
                <a:cs typeface="Source Sans Pro"/>
                <a:sym typeface="Source Sans Pro"/>
              </a:rPr>
              <a:t>                </a:t>
            </a:r>
            <a:r>
              <a:rPr b="1" i="1" lang="en-US" sz="2800" u="none" cap="none" strike="noStrike">
                <a:solidFill>
                  <a:srgbClr val="FF0000"/>
                </a:solidFill>
                <a:latin typeface="Source Sans Pro"/>
                <a:ea typeface="Source Sans Pro"/>
                <a:cs typeface="Source Sans Pro"/>
                <a:sym typeface="Source Sans Pro"/>
              </a:rPr>
              <a:t>Line Judge/Referee Criteria for Making Line Calls (Rule 6.C)</a:t>
            </a:r>
            <a:endParaRPr/>
          </a:p>
        </p:txBody>
      </p:sp>
      <p:pic>
        <p:nvPicPr>
          <p:cNvPr id="1964" name="Google Shape;1964;p258"/>
          <p:cNvPicPr preferRelativeResize="0"/>
          <p:nvPr/>
        </p:nvPicPr>
        <p:blipFill rotWithShape="1">
          <a:blip r:embed="rId3">
            <a:alphaModFix/>
          </a:blip>
          <a:srcRect b="0" l="0" r="0" t="0"/>
          <a:stretch/>
        </p:blipFill>
        <p:spPr>
          <a:xfrm>
            <a:off x="2664822" y="615907"/>
            <a:ext cx="6142215" cy="5675100"/>
          </a:xfrm>
          <a:prstGeom prst="rect">
            <a:avLst/>
          </a:prstGeom>
          <a:noFill/>
          <a:ln>
            <a:noFill/>
          </a:ln>
        </p:spPr>
      </p:pic>
      <p:sp>
        <p:nvSpPr>
          <p:cNvPr id="1965" name="Google Shape;1965;p25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259"/>
          <p:cNvSpPr txBox="1"/>
          <p:nvPr/>
        </p:nvSpPr>
        <p:spPr>
          <a:xfrm>
            <a:off x="914400" y="1"/>
            <a:ext cx="10363199" cy="4001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sp>
        <p:nvSpPr>
          <p:cNvPr id="1971" name="Google Shape;1971;p259"/>
          <p:cNvSpPr txBox="1"/>
          <p:nvPr/>
        </p:nvSpPr>
        <p:spPr>
          <a:xfrm>
            <a:off x="486863" y="0"/>
            <a:ext cx="10915649" cy="15388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 </a:t>
            </a:r>
            <a:r>
              <a:rPr b="1" i="0" lang="en-US" sz="3200" u="none" cap="none" strike="noStrike">
                <a:solidFill>
                  <a:srgbClr val="18579B"/>
                </a:solidFill>
                <a:latin typeface="Source Sans Pro"/>
                <a:ea typeface="Source Sans Pro"/>
                <a:cs typeface="Source Sans Pro"/>
                <a:sym typeface="Source Sans Pro"/>
              </a:rPr>
              <a:t>– Ball Called “OUT”</a:t>
            </a:r>
            <a:endParaRPr/>
          </a:p>
          <a:p>
            <a:pPr indent="0" lvl="0" marL="0" marR="0" rtl="0" algn="ctr">
              <a:lnSpc>
                <a:spcPct val="100000"/>
              </a:lnSpc>
              <a:spcBef>
                <a:spcPts val="0"/>
              </a:spcBef>
              <a:spcAft>
                <a:spcPts val="0"/>
              </a:spcAft>
              <a:buClr>
                <a:srgbClr val="18579B"/>
              </a:buClr>
              <a:buSzPts val="2400"/>
              <a:buFont typeface="Source Sans Pro"/>
              <a:buNone/>
            </a:pPr>
            <a:r>
              <a:rPr b="1" i="0" lang="en-US" sz="2400" u="none" cap="none" strike="noStrike">
                <a:solidFill>
                  <a:srgbClr val="18579B"/>
                </a:solidFill>
                <a:latin typeface="Source Sans Pro"/>
                <a:ea typeface="Source Sans Pro"/>
                <a:cs typeface="Source Sans Pro"/>
                <a:sym typeface="Source Sans Pro"/>
              </a:rPr>
              <a:t>Barrett Kincheloe – Pickleball Kitchen </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Source Sans Pro"/>
              <a:ea typeface="Source Sans Pro"/>
              <a:cs typeface="Source Sans Pro"/>
              <a:sym typeface="Source Sans Pro"/>
            </a:endParaRPr>
          </a:p>
          <a:p>
            <a:pPr indent="-571500" lvl="1" marL="102870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p:txBody>
      </p:sp>
      <p:sp>
        <p:nvSpPr>
          <p:cNvPr id="1972" name="Google Shape;1972;p25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1973" name="Google Shape;1973;p259" title="How line calls work in pickleball - tips, tactics and more"/>
          <p:cNvPicPr preferRelativeResize="0"/>
          <p:nvPr/>
        </p:nvPicPr>
        <p:blipFill rotWithShape="1">
          <a:blip r:embed="rId3">
            <a:alphaModFix/>
          </a:blip>
          <a:srcRect b="0" l="0" r="0" t="0"/>
          <a:stretch/>
        </p:blipFill>
        <p:spPr>
          <a:xfrm>
            <a:off x="1538255" y="1087990"/>
            <a:ext cx="9115488" cy="5150250"/>
          </a:xfrm>
          <a:prstGeom prst="rect">
            <a:avLst/>
          </a:prstGeom>
          <a:noFill/>
          <a:ln>
            <a:noFill/>
          </a:ln>
        </p:spPr>
      </p:pic>
      <p:sp>
        <p:nvSpPr>
          <p:cNvPr id="1974" name="Google Shape;1974;p259"/>
          <p:cNvSpPr txBox="1"/>
          <p:nvPr/>
        </p:nvSpPr>
        <p:spPr>
          <a:xfrm>
            <a:off x="4037488" y="6238240"/>
            <a:ext cx="4859663" cy="3693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rPr b="1" i="1" lang="en-US" sz="1800" u="none" cap="none" strike="noStrike">
                <a:solidFill>
                  <a:srgbClr val="18579B"/>
                </a:solidFill>
                <a:latin typeface="Source Sans Pro"/>
                <a:ea typeface="Source Sans Pro"/>
                <a:cs typeface="Source Sans Pro"/>
                <a:sym typeface="Source Sans Pro"/>
              </a:rPr>
              <a:t>(Time stamp: from start then at stop 2:52)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1"/>
                                        <p:tgtEl>
                                          <p:spTgt spid="1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941429" y="332508"/>
            <a:ext cx="8305967" cy="920559"/>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Basic Officiating Tools</a:t>
            </a:r>
            <a:endParaRPr/>
          </a:p>
        </p:txBody>
      </p:sp>
      <p:sp>
        <p:nvSpPr>
          <p:cNvPr id="225" name="Google Shape;225;p26"/>
          <p:cNvSpPr txBox="1"/>
          <p:nvPr>
            <p:ph idx="1" type="body"/>
          </p:nvPr>
        </p:nvSpPr>
        <p:spPr>
          <a:xfrm>
            <a:off x="1219200" y="1770215"/>
            <a:ext cx="9753600" cy="4859187"/>
          </a:xfrm>
          <a:prstGeom prst="rect">
            <a:avLst/>
          </a:prstGeom>
          <a:noFill/>
          <a:ln>
            <a:noFill/>
          </a:ln>
        </p:spPr>
        <p:txBody>
          <a:bodyPr anchorCtr="0" anchor="t" bIns="45700" lIns="45700" spcFirstLastPara="1" rIns="45700" wrap="square" tIns="45700">
            <a:normAutofit/>
          </a:bodyPr>
          <a:lstStyle/>
          <a:p>
            <a:pPr indent="-719138" lvl="0" marL="719138" rtl="0" algn="l">
              <a:lnSpc>
                <a:spcPct val="90000"/>
              </a:lnSpc>
              <a:spcBef>
                <a:spcPts val="0"/>
              </a:spcBef>
              <a:spcAft>
                <a:spcPts val="0"/>
              </a:spcAft>
              <a:buClr>
                <a:srgbClr val="18579B"/>
              </a:buClr>
              <a:buSzPts val="3600"/>
              <a:buFont typeface="Arial"/>
              <a:buChar char="•"/>
            </a:pPr>
            <a:r>
              <a:rPr lang="en-US" sz="3600">
                <a:latin typeface="Calibri"/>
                <a:ea typeface="Calibri"/>
                <a:cs typeface="Calibri"/>
                <a:sym typeface="Calibri"/>
              </a:rPr>
              <a:t>Stopwatch/</a:t>
            </a:r>
            <a:r>
              <a:rPr lang="en-US" sz="3600">
                <a:solidFill>
                  <a:srgbClr val="FF0000"/>
                </a:solidFill>
                <a:latin typeface="Calibri"/>
                <a:ea typeface="Calibri"/>
                <a:cs typeface="Calibri"/>
                <a:sym typeface="Calibri"/>
              </a:rPr>
              <a:t>Timing Device</a:t>
            </a:r>
            <a:endParaRPr/>
          </a:p>
          <a:p>
            <a:pPr indent="-719138" lvl="0" marL="719138" rtl="0" algn="l">
              <a:lnSpc>
                <a:spcPct val="90000"/>
              </a:lnSpc>
              <a:spcBef>
                <a:spcPts val="20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Numbered Clip </a:t>
            </a:r>
            <a:r>
              <a:rPr lang="en-US" sz="3600">
                <a:latin typeface="Calibri"/>
                <a:ea typeface="Calibri"/>
                <a:cs typeface="Calibri"/>
                <a:sym typeface="Calibri"/>
              </a:rPr>
              <a:t>for Tracking Server</a:t>
            </a:r>
            <a:endParaRPr/>
          </a:p>
          <a:p>
            <a:pPr indent="-719138" lvl="0" marL="719138" rtl="0" algn="l">
              <a:lnSpc>
                <a:spcPct val="90000"/>
              </a:lnSpc>
              <a:spcBef>
                <a:spcPts val="20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Band Aids</a:t>
            </a:r>
            <a:endParaRPr/>
          </a:p>
          <a:p>
            <a:pPr indent="-719138" lvl="0" marL="719138" rtl="0" algn="l">
              <a:lnSpc>
                <a:spcPct val="90000"/>
              </a:lnSpc>
              <a:spcBef>
                <a:spcPts val="2000"/>
              </a:spcBef>
              <a:spcAft>
                <a:spcPts val="0"/>
              </a:spcAft>
              <a:buClr>
                <a:srgbClr val="18579B"/>
              </a:buClr>
              <a:buSzPts val="3600"/>
              <a:buFont typeface="Arial"/>
              <a:buChar char="•"/>
            </a:pPr>
            <a:r>
              <a:rPr lang="en-US" sz="3600">
                <a:latin typeface="Calibri"/>
                <a:ea typeface="Calibri"/>
                <a:cs typeface="Calibri"/>
                <a:sym typeface="Calibri"/>
              </a:rPr>
              <a:t>Two Pencils </a:t>
            </a:r>
            <a:r>
              <a:rPr lang="en-US" sz="3600">
                <a:solidFill>
                  <a:srgbClr val="FF0000"/>
                </a:solidFill>
                <a:latin typeface="Calibri"/>
                <a:ea typeface="Calibri"/>
                <a:cs typeface="Calibri"/>
                <a:sym typeface="Calibri"/>
              </a:rPr>
              <a:t>With Eraser</a:t>
            </a:r>
            <a:endParaRPr sz="3600">
              <a:solidFill>
                <a:srgbClr val="FF0000"/>
              </a:solidFill>
              <a:latin typeface="Calibri"/>
              <a:ea typeface="Calibri"/>
              <a:cs typeface="Calibri"/>
              <a:sym typeface="Calibri"/>
            </a:endParaRPr>
          </a:p>
          <a:p>
            <a:pPr indent="-719138" lvl="0" marL="719138" rtl="0" algn="l">
              <a:lnSpc>
                <a:spcPct val="90000"/>
              </a:lnSpc>
              <a:spcBef>
                <a:spcPts val="2000"/>
              </a:spcBef>
              <a:spcAft>
                <a:spcPts val="0"/>
              </a:spcAft>
              <a:buClr>
                <a:srgbClr val="FF0000"/>
              </a:buClr>
              <a:buSzPts val="3600"/>
              <a:buFont typeface="Arial"/>
              <a:buChar char="•"/>
            </a:pPr>
            <a:r>
              <a:rPr lang="en-US" sz="3600">
                <a:solidFill>
                  <a:srgbClr val="FF0000"/>
                </a:solidFill>
              </a:rPr>
              <a:t>2+ </a:t>
            </a:r>
            <a:r>
              <a:rPr lang="en-US" sz="3600"/>
              <a:t>Tournament Balls</a:t>
            </a:r>
            <a:endParaRPr sz="3600">
              <a:latin typeface="Calibri"/>
              <a:ea typeface="Calibri"/>
              <a:cs typeface="Calibri"/>
              <a:sym typeface="Calibri"/>
            </a:endParaRPr>
          </a:p>
          <a:p>
            <a:pPr indent="-719138" lvl="0" marL="719138" rtl="0" algn="l">
              <a:lnSpc>
                <a:spcPct val="90000"/>
              </a:lnSpc>
              <a:spcBef>
                <a:spcPts val="2000"/>
              </a:spcBef>
              <a:spcAft>
                <a:spcPts val="0"/>
              </a:spcAft>
              <a:buClr>
                <a:srgbClr val="18579B"/>
              </a:buClr>
              <a:buSzPts val="3600"/>
              <a:buFont typeface="Arial"/>
              <a:buChar char="•"/>
            </a:pPr>
            <a:r>
              <a:rPr lang="en-US" sz="3600">
                <a:latin typeface="Calibri"/>
                <a:ea typeface="Calibri"/>
                <a:cs typeface="Calibri"/>
                <a:sym typeface="Calibri"/>
              </a:rPr>
              <a:t>Clipboard &amp; Scoresheet </a:t>
            </a:r>
            <a:r>
              <a:rPr lang="en-US" sz="2400">
                <a:solidFill>
                  <a:srgbClr val="FF0000"/>
                </a:solidFill>
                <a:latin typeface="Calibri"/>
                <a:ea typeface="Calibri"/>
                <a:cs typeface="Calibri"/>
                <a:sym typeface="Calibri"/>
              </a:rPr>
              <a:t>(provided by Event Ops/Ref Desk)</a:t>
            </a:r>
            <a:endParaRPr sz="3600">
              <a:solidFill>
                <a:srgbClr val="FF0000"/>
              </a:solidFill>
            </a:endParaRPr>
          </a:p>
        </p:txBody>
      </p:sp>
      <p:sp>
        <p:nvSpPr>
          <p:cNvPr id="226" name="Google Shape;226;p2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260"/>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1980" name="Google Shape;1980;p260"/>
          <p:cNvSpPr txBox="1"/>
          <p:nvPr/>
        </p:nvSpPr>
        <p:spPr>
          <a:xfrm>
            <a:off x="216932" y="-68443"/>
            <a:ext cx="1164492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1"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ctr">
              <a:lnSpc>
                <a:spcPct val="100000"/>
              </a:lnSpc>
              <a:spcBef>
                <a:spcPts val="0"/>
              </a:spcBef>
              <a:spcAft>
                <a:spcPts val="0"/>
              </a:spcAft>
              <a:buClr>
                <a:srgbClr val="18579B"/>
              </a:buClr>
              <a:buSzPts val="4000"/>
              <a:buFont typeface="Source Sans Pro"/>
              <a:buNone/>
            </a:pPr>
            <a:r>
              <a:rPr b="1" i="1" lang="en-US" sz="4000" u="none" cap="none" strike="noStrike">
                <a:solidFill>
                  <a:srgbClr val="18579B"/>
                </a:solidFill>
                <a:latin typeface="Source Sans Pro"/>
                <a:ea typeface="Source Sans Pro"/>
                <a:cs typeface="Source Sans Pro"/>
                <a:sym typeface="Source Sans Pro"/>
              </a:rPr>
              <a:t>“perceptual mislocalization”</a:t>
            </a:r>
            <a:endParaRPr b="0" i="1" sz="4000" u="none" cap="none" strike="noStrike">
              <a:solidFill>
                <a:srgbClr val="000000"/>
              </a:solidFill>
              <a:latin typeface="Source Sans Pro"/>
              <a:ea typeface="Source Sans Pro"/>
              <a:cs typeface="Source Sans Pro"/>
              <a:sym typeface="Source Sans Pro"/>
            </a:endParaRPr>
          </a:p>
        </p:txBody>
      </p:sp>
      <p:sp>
        <p:nvSpPr>
          <p:cNvPr id="1981" name="Google Shape;1981;p260"/>
          <p:cNvSpPr txBox="1"/>
          <p:nvPr/>
        </p:nvSpPr>
        <p:spPr>
          <a:xfrm>
            <a:off x="173892" y="1254996"/>
            <a:ext cx="11844216" cy="5293757"/>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18579B"/>
              </a:buClr>
              <a:buSzPts val="2200"/>
              <a:buFont typeface="Arial"/>
              <a:buChar char="•"/>
            </a:pPr>
            <a:r>
              <a:rPr b="0" i="0" lang="en-US" sz="2200" u="none" cap="none" strike="noStrike">
                <a:solidFill>
                  <a:srgbClr val="18579B"/>
                </a:solidFill>
                <a:latin typeface="Source Sans Pro"/>
                <a:ea typeface="Source Sans Pro"/>
                <a:cs typeface="Source Sans Pro"/>
                <a:sym typeface="Source Sans Pro"/>
              </a:rPr>
              <a:t>Inherent eye/brain delay that causes us to </a:t>
            </a:r>
            <a:r>
              <a:rPr b="0" i="0" lang="en-US" sz="2200" u="none" cap="none" strike="noStrike">
                <a:solidFill>
                  <a:srgbClr val="FF0000"/>
                </a:solidFill>
                <a:latin typeface="Source Sans Pro"/>
                <a:ea typeface="Source Sans Pro"/>
                <a:cs typeface="Source Sans Pro"/>
                <a:sym typeface="Source Sans Pro"/>
              </a:rPr>
              <a:t>overshoot high speed</a:t>
            </a:r>
            <a:endParaRPr/>
          </a:p>
          <a:p>
            <a:pPr indent="-508000" lvl="0" marL="5715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8579B"/>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18579B"/>
              </a:buClr>
              <a:buSzPts val="2200"/>
              <a:buFont typeface="Arial"/>
              <a:buChar char="•"/>
            </a:pPr>
            <a:r>
              <a:rPr b="0" i="1" lang="en-US" sz="2200" u="none" cap="none" strike="noStrike">
                <a:solidFill>
                  <a:srgbClr val="18579B"/>
                </a:solidFill>
                <a:latin typeface="Source Sans Pro"/>
                <a:ea typeface="Source Sans Pro"/>
                <a:cs typeface="Source Sans Pro"/>
                <a:sym typeface="Source Sans Pro"/>
              </a:rPr>
              <a:t>UC Davis Center for Mind &amp; Brain Study </a:t>
            </a:r>
            <a:r>
              <a:rPr b="0" i="0" lang="en-US" sz="2200" u="none" cap="none" strike="noStrike">
                <a:solidFill>
                  <a:srgbClr val="18579B"/>
                </a:solidFill>
                <a:latin typeface="Source Sans Pro"/>
                <a:ea typeface="Source Sans Pro"/>
                <a:cs typeface="Source Sans Pro"/>
                <a:sym typeface="Source Sans Pro"/>
              </a:rPr>
              <a:t>– David Whitney (Associate Professor of Psychology)</a:t>
            </a:r>
            <a:endParaRPr/>
          </a:p>
          <a:p>
            <a:pPr indent="-508000" lvl="0" marL="5715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8579B"/>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18579B"/>
              </a:buClr>
              <a:buSzPts val="2200"/>
              <a:buFont typeface="Arial"/>
              <a:buChar char="•"/>
            </a:pPr>
            <a:r>
              <a:rPr b="0" i="0" lang="en-US" sz="2200" u="none" cap="none" strike="noStrike">
                <a:solidFill>
                  <a:srgbClr val="18579B"/>
                </a:solidFill>
                <a:latin typeface="Source Sans Pro"/>
                <a:ea typeface="Source Sans Pro"/>
                <a:cs typeface="Source Sans Pro"/>
                <a:sym typeface="Source Sans Pro"/>
              </a:rPr>
              <a:t>A pickleball travels faster that humans’ eyes and brains can precisely track them.   It bounces and this unpredictable change causes </a:t>
            </a:r>
            <a:r>
              <a:rPr b="0" i="0" lang="en-US" sz="2200" u="none" cap="none" strike="noStrike">
                <a:solidFill>
                  <a:srgbClr val="FF0000"/>
                </a:solidFill>
                <a:latin typeface="Source Sans Pro"/>
                <a:ea typeface="Source Sans Pro"/>
                <a:cs typeface="Source Sans Pro"/>
                <a:sym typeface="Source Sans Pro"/>
              </a:rPr>
              <a:t>our visual system to make a slight error</a:t>
            </a:r>
            <a:r>
              <a:rPr b="0" i="0" lang="en-US" sz="2200" u="none" cap="none" strike="noStrike">
                <a:solidFill>
                  <a:srgbClr val="18579B"/>
                </a:solidFill>
                <a:latin typeface="Source Sans Pro"/>
                <a:ea typeface="Source Sans Pro"/>
                <a:cs typeface="Source Sans Pro"/>
                <a:sym typeface="Source Sans Pro"/>
              </a:rPr>
              <a:t> – the position where the ball bounces appears </a:t>
            </a:r>
            <a:r>
              <a:rPr b="0" i="0" lang="en-US" sz="2200" u="none" cap="none" strike="noStrike">
                <a:solidFill>
                  <a:srgbClr val="FF0000"/>
                </a:solidFill>
                <a:latin typeface="Source Sans Pro"/>
                <a:ea typeface="Source Sans Pro"/>
                <a:cs typeface="Source Sans Pro"/>
                <a:sym typeface="Source Sans Pro"/>
              </a:rPr>
              <a:t>shifted in the direction of motion</a:t>
            </a:r>
            <a:r>
              <a:rPr b="0" i="0" lang="en-US" sz="2200" u="none" cap="none" strike="noStrike">
                <a:solidFill>
                  <a:srgbClr val="18579B"/>
                </a:solidFill>
                <a:latin typeface="Source Sans Pro"/>
                <a:ea typeface="Source Sans Pro"/>
                <a:cs typeface="Source Sans Pro"/>
                <a:sym typeface="Source Sans Pro"/>
              </a:rPr>
              <a:t> – “in” balls are often called “out” - </a:t>
            </a:r>
            <a:endParaRPr/>
          </a:p>
          <a:p>
            <a:pPr indent="-508000" lvl="0" marL="5715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8579B"/>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18579B"/>
              </a:buClr>
              <a:buSzPts val="2200"/>
              <a:buFont typeface="Arial"/>
              <a:buChar char="•"/>
            </a:pPr>
            <a:r>
              <a:rPr b="0" i="0" lang="en-US" sz="2200" u="none" cap="none" strike="noStrike">
                <a:solidFill>
                  <a:srgbClr val="18579B"/>
                </a:solidFill>
                <a:latin typeface="Source Sans Pro"/>
                <a:ea typeface="Source Sans Pro"/>
                <a:cs typeface="Source Sans Pro"/>
                <a:sym typeface="Source Sans Pro"/>
              </a:rPr>
              <a:t>We tend to overshoot an object’s actual location and think it traveled slightly farther that it truly did</a:t>
            </a:r>
            <a:endParaRPr/>
          </a:p>
          <a:p>
            <a:pPr indent="-431800" lvl="0" marL="5715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18579B"/>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18579B"/>
              </a:buClr>
              <a:buSzPts val="2200"/>
              <a:buFont typeface="Arial"/>
              <a:buChar char="•"/>
            </a:pPr>
            <a:r>
              <a:rPr b="0" i="0" lang="en-US" sz="2200" u="none" cap="none" strike="noStrike">
                <a:solidFill>
                  <a:srgbClr val="18579B"/>
                </a:solidFill>
                <a:latin typeface="Source Sans Pro"/>
                <a:ea typeface="Source Sans Pro"/>
                <a:cs typeface="Source Sans Pro"/>
                <a:sym typeface="Source Sans Pro"/>
              </a:rPr>
              <a:t>USTA</a:t>
            </a:r>
            <a:endParaRPr/>
          </a:p>
          <a:p>
            <a:pPr indent="0" lvl="2" marL="0" marR="0" rtl="0" algn="l">
              <a:lnSpc>
                <a:spcPct val="100000"/>
              </a:lnSpc>
              <a:spcBef>
                <a:spcPts val="0"/>
              </a:spcBef>
              <a:spcAft>
                <a:spcPts val="0"/>
              </a:spcAft>
              <a:buClr>
                <a:srgbClr val="18579B"/>
              </a:buClr>
              <a:buSzPts val="2200"/>
              <a:buFont typeface="Source Sans Pro"/>
              <a:buNone/>
            </a:pPr>
            <a:r>
              <a:rPr b="0" i="0" lang="en-US" sz="2200" u="none" cap="none" strike="noStrike">
                <a:solidFill>
                  <a:srgbClr val="18579B"/>
                </a:solidFill>
                <a:latin typeface="Source Sans Pro"/>
                <a:ea typeface="Source Sans Pro"/>
                <a:cs typeface="Source Sans Pro"/>
                <a:sym typeface="Source Sans Pro"/>
              </a:rPr>
              <a:t>		- focus your eyes on the </a:t>
            </a:r>
            <a:r>
              <a:rPr b="0" i="0" lang="en-US" sz="2200" u="none" cap="none" strike="noStrike">
                <a:solidFill>
                  <a:srgbClr val="FF0000"/>
                </a:solidFill>
                <a:latin typeface="Source Sans Pro"/>
                <a:ea typeface="Source Sans Pro"/>
                <a:cs typeface="Source Sans Pro"/>
                <a:sym typeface="Source Sans Pro"/>
              </a:rPr>
              <a:t>portion of the line where the ball will land rather </a:t>
            </a:r>
            <a:r>
              <a:rPr b="0" i="0" lang="en-US" sz="2200" u="none" cap="none" strike="noStrike">
                <a:solidFill>
                  <a:srgbClr val="18579B"/>
                </a:solidFill>
                <a:latin typeface="Source Sans Pro"/>
                <a:ea typeface="Source Sans Pro"/>
                <a:cs typeface="Source Sans Pro"/>
                <a:sym typeface="Source Sans Pro"/>
              </a:rPr>
              <a:t>than</a:t>
            </a:r>
            <a:endParaRPr/>
          </a:p>
          <a:p>
            <a:pPr indent="0" lvl="2" marL="0" marR="0" rtl="0" algn="l">
              <a:lnSpc>
                <a:spcPct val="100000"/>
              </a:lnSpc>
              <a:spcBef>
                <a:spcPts val="0"/>
              </a:spcBef>
              <a:spcAft>
                <a:spcPts val="0"/>
              </a:spcAft>
              <a:buClr>
                <a:srgbClr val="18579B"/>
              </a:buClr>
              <a:buSzPts val="2200"/>
              <a:buFont typeface="Source Sans Pro"/>
              <a:buNone/>
            </a:pPr>
            <a:r>
              <a:rPr b="0" i="0" lang="en-US" sz="2200" u="none" cap="none" strike="noStrike">
                <a:solidFill>
                  <a:srgbClr val="18579B"/>
                </a:solidFill>
                <a:latin typeface="Source Sans Pro"/>
                <a:ea typeface="Source Sans Pro"/>
                <a:cs typeface="Source Sans Pro"/>
                <a:sym typeface="Source Sans Pro"/>
              </a:rPr>
              <a:t>		  attempt to track the ball in flight – </a:t>
            </a:r>
            <a:r>
              <a:rPr b="0" i="0" lang="en-US" sz="2200" u="none" cap="none" strike="noStrike">
                <a:solidFill>
                  <a:srgbClr val="FF0000"/>
                </a:solidFill>
                <a:latin typeface="Source Sans Pro"/>
                <a:ea typeface="Source Sans Pro"/>
                <a:cs typeface="Source Sans Pro"/>
                <a:sym typeface="Source Sans Pro"/>
              </a:rPr>
              <a:t>yes, </a:t>
            </a:r>
            <a:r>
              <a:rPr b="0" i="0" lang="en-US" sz="2200" u="none" cap="none" strike="noStrike">
                <a:solidFill>
                  <a:srgbClr val="18579B"/>
                </a:solidFill>
                <a:latin typeface="Source Sans Pro"/>
                <a:ea typeface="Source Sans Pro"/>
                <a:cs typeface="Source Sans Pro"/>
                <a:sym typeface="Source Sans Pro"/>
              </a:rPr>
              <a:t>“take your eye off the ball”!</a:t>
            </a:r>
            <a:endParaRPr/>
          </a:p>
          <a:p>
            <a:pPr indent="0" lvl="2" marL="0" marR="0" rtl="0" algn="l">
              <a:lnSpc>
                <a:spcPct val="100000"/>
              </a:lnSpc>
              <a:spcBef>
                <a:spcPts val="0"/>
              </a:spcBef>
              <a:spcAft>
                <a:spcPts val="0"/>
              </a:spcAft>
              <a:buClr>
                <a:srgbClr val="18579B"/>
              </a:buClr>
              <a:buSzPts val="2200"/>
              <a:buFont typeface="Source Sans Pro"/>
              <a:buNone/>
            </a:pPr>
            <a:r>
              <a:rPr b="0" i="0" lang="en-US" sz="2200" u="none" cap="none" strike="noStrike">
                <a:solidFill>
                  <a:srgbClr val="18579B"/>
                </a:solidFill>
                <a:latin typeface="Source Sans Pro"/>
                <a:ea typeface="Source Sans Pro"/>
                <a:cs typeface="Source Sans Pro"/>
                <a:sym typeface="Source Sans Pro"/>
              </a:rPr>
              <a:t>		- get your </a:t>
            </a:r>
            <a:r>
              <a:rPr b="0" i="0" lang="en-US" sz="2200" u="none" cap="none" strike="noStrike">
                <a:solidFill>
                  <a:srgbClr val="FF0000"/>
                </a:solidFill>
                <a:latin typeface="Source Sans Pro"/>
                <a:ea typeface="Source Sans Pro"/>
                <a:cs typeface="Source Sans Pro"/>
                <a:sym typeface="Source Sans Pro"/>
              </a:rPr>
              <a:t>eyes to the spot </a:t>
            </a:r>
            <a:r>
              <a:rPr b="0" i="0" lang="en-US" sz="2200" u="none" cap="none" strike="noStrike">
                <a:solidFill>
                  <a:srgbClr val="18579B"/>
                </a:solidFill>
                <a:latin typeface="Source Sans Pro"/>
                <a:ea typeface="Source Sans Pro"/>
                <a:cs typeface="Source Sans Pro"/>
                <a:sym typeface="Source Sans Pro"/>
              </a:rPr>
              <a:t>well before the ball bounces</a:t>
            </a:r>
            <a:endParaRPr/>
          </a:p>
        </p:txBody>
      </p:sp>
      <p:sp>
        <p:nvSpPr>
          <p:cNvPr id="1982" name="Google Shape;1982;p26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261"/>
          <p:cNvSpPr txBox="1"/>
          <p:nvPr/>
        </p:nvSpPr>
        <p:spPr>
          <a:xfrm>
            <a:off x="1295399" y="543020"/>
            <a:ext cx="9677401" cy="63709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571500" lvl="1"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Ball Called “OUT”:</a:t>
            </a:r>
            <a:endParaRPr/>
          </a:p>
          <a:p>
            <a:pPr indent="-571500" lvl="1" marL="1028700" marR="0" rtl="0" algn="ctr">
              <a:lnSpc>
                <a:spcPct val="100000"/>
              </a:lnSpc>
              <a:spcBef>
                <a:spcPts val="0"/>
              </a:spcBef>
              <a:spcAft>
                <a:spcPts val="0"/>
              </a:spcAft>
              <a:buClr>
                <a:srgbClr val="18579B"/>
              </a:buClr>
              <a:buSzPts val="4000"/>
              <a:buFont typeface="Source Sans Pro"/>
              <a:buNone/>
            </a:pPr>
            <a:r>
              <a:t/>
            </a:r>
            <a:endParaRPr b="1" i="0" sz="4000" u="none" cap="none" strike="noStrike">
              <a:solidFill>
                <a:srgbClr val="000000"/>
              </a:solidFill>
              <a:latin typeface="Calibri"/>
              <a:ea typeface="Calibri"/>
              <a:cs typeface="Calibri"/>
              <a:sym typeface="Calibri"/>
            </a:endParaRPr>
          </a:p>
          <a:p>
            <a:pPr indent="-571500" lvl="8"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Call “OUT” </a:t>
            </a:r>
            <a:r>
              <a:rPr b="0" i="0" lang="en-US" sz="3600" u="none" cap="none" strike="noStrike">
                <a:solidFill>
                  <a:srgbClr val="FF0000"/>
                </a:solidFill>
                <a:latin typeface="Calibri"/>
                <a:ea typeface="Calibri"/>
                <a:cs typeface="Calibri"/>
                <a:sym typeface="Calibri"/>
              </a:rPr>
              <a:t>loudly &amp; clearly </a:t>
            </a:r>
            <a:r>
              <a:rPr b="0" i="0" lang="en-US" sz="3600" u="none" cap="none" strike="noStrike">
                <a:solidFill>
                  <a:srgbClr val="18579B"/>
                </a:solidFill>
                <a:latin typeface="Calibri"/>
                <a:ea typeface="Calibri"/>
                <a:cs typeface="Calibri"/>
                <a:sym typeface="Calibri"/>
              </a:rPr>
              <a:t>to </a:t>
            </a:r>
            <a:endParaRPr/>
          </a:p>
          <a:p>
            <a:pPr indent="0" lvl="8"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stop lay</a:t>
            </a:r>
            <a:endParaRPr b="0" i="0" sz="3600" u="none" cap="none" strike="noStrike">
              <a:solidFill>
                <a:srgbClr val="000000"/>
              </a:solidFill>
              <a:latin typeface="Calibri"/>
              <a:ea typeface="Calibri"/>
              <a:cs typeface="Calibri"/>
              <a:sym typeface="Calibri"/>
            </a:endParaRPr>
          </a:p>
          <a:p>
            <a:pPr indent="-419100" lvl="8" marL="1028700" marR="0" rtl="0" algn="l">
              <a:lnSpc>
                <a:spcPct val="100000"/>
              </a:lnSpc>
              <a:spcBef>
                <a:spcPts val="0"/>
              </a:spcBef>
              <a:spcAft>
                <a:spcPts val="0"/>
              </a:spcAft>
              <a:buClr>
                <a:srgbClr val="18579B"/>
              </a:buClr>
              <a:buSzPts val="2400"/>
              <a:buFont typeface="Arial"/>
              <a:buNone/>
            </a:pPr>
            <a:r>
              <a:t/>
            </a:r>
            <a:endParaRPr b="0" i="0" sz="2400" u="none" cap="none" strike="noStrike">
              <a:solidFill>
                <a:srgbClr val="000000"/>
              </a:solidFill>
              <a:latin typeface="Calibri"/>
              <a:ea typeface="Calibri"/>
              <a:cs typeface="Calibri"/>
              <a:sym typeface="Calibri"/>
            </a:endParaRPr>
          </a:p>
          <a:p>
            <a:pPr indent="-571500" lvl="8"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Arm should be raised in the </a:t>
            </a:r>
            <a:endParaRPr/>
          </a:p>
          <a:p>
            <a:pPr indent="0" lvl="8"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direction of the out ball </a:t>
            </a:r>
            <a:r>
              <a:rPr b="0" i="0" lang="en-US" sz="3600" u="none" cap="none" strike="noStrike">
                <a:solidFill>
                  <a:srgbClr val="18579B"/>
                </a:solidFill>
                <a:latin typeface="Calibri"/>
                <a:ea typeface="Calibri"/>
                <a:cs typeface="Calibri"/>
                <a:sym typeface="Calibri"/>
              </a:rPr>
              <a:t>(45°-90°)</a:t>
            </a:r>
            <a:endParaRPr b="1" i="0" sz="4000" u="none" cap="none" strike="noStrike">
              <a:solidFill>
                <a:srgbClr val="000000"/>
              </a:solidFill>
              <a:latin typeface="Calibri"/>
              <a:ea typeface="Calibri"/>
              <a:cs typeface="Calibri"/>
              <a:sym typeface="Calibri"/>
            </a:endParaRPr>
          </a:p>
          <a:p>
            <a:pPr indent="-571500" lvl="1" marL="1028700" marR="0" rtl="0" algn="ctr">
              <a:lnSpc>
                <a:spcPct val="100000"/>
              </a:lnSpc>
              <a:spcBef>
                <a:spcPts val="0"/>
              </a:spcBef>
              <a:spcAft>
                <a:spcPts val="0"/>
              </a:spcAft>
              <a:buClr>
                <a:srgbClr val="18579B"/>
              </a:buClr>
              <a:buSzPts val="4000"/>
              <a:buFont typeface="Source Sans Pro"/>
              <a:buNone/>
            </a:pPr>
            <a:r>
              <a:t/>
            </a:r>
            <a:endParaRPr b="1" i="0" sz="4000" u="none" cap="none" strike="noStrike">
              <a:solidFill>
                <a:srgbClr val="000000"/>
              </a:solidFill>
              <a:latin typeface="Calibri"/>
              <a:ea typeface="Calibri"/>
              <a:cs typeface="Calibri"/>
              <a:sym typeface="Calibri"/>
            </a:endParaRPr>
          </a:p>
          <a:p>
            <a:pPr indent="-571500" lvl="1" marL="1028700" marR="0" rtl="0" algn="ctr">
              <a:lnSpc>
                <a:spcPct val="100000"/>
              </a:lnSpc>
              <a:spcBef>
                <a:spcPts val="0"/>
              </a:spcBef>
              <a:spcAft>
                <a:spcPts val="0"/>
              </a:spcAft>
              <a:buClr>
                <a:srgbClr val="18579B"/>
              </a:buClr>
              <a:buSzPts val="4000"/>
              <a:buFont typeface="Source Sans Pro"/>
              <a:buNone/>
            </a:pPr>
            <a:r>
              <a:t/>
            </a:r>
            <a:endParaRPr b="1" i="0" sz="4000" u="none" cap="none" strike="noStrike">
              <a:solidFill>
                <a:srgbClr val="000000"/>
              </a:solidFill>
              <a:latin typeface="Calibri"/>
              <a:ea typeface="Calibri"/>
              <a:cs typeface="Calibri"/>
              <a:sym typeface="Calibri"/>
            </a:endParaRPr>
          </a:p>
          <a:p>
            <a:pPr indent="-571500" lvl="8"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p:txBody>
      </p:sp>
      <p:pic>
        <p:nvPicPr>
          <p:cNvPr descr="Out Signal.png" id="1988" name="Google Shape;1988;p261"/>
          <p:cNvPicPr preferRelativeResize="0"/>
          <p:nvPr/>
        </p:nvPicPr>
        <p:blipFill rotWithShape="1">
          <a:blip r:embed="rId3">
            <a:alphaModFix/>
          </a:blip>
          <a:srcRect b="0" l="0" r="0" t="0"/>
          <a:stretch/>
        </p:blipFill>
        <p:spPr>
          <a:xfrm>
            <a:off x="8638902" y="1297099"/>
            <a:ext cx="2908664" cy="5235595"/>
          </a:xfrm>
          <a:prstGeom prst="rect">
            <a:avLst/>
          </a:prstGeom>
          <a:noFill/>
          <a:ln>
            <a:noFill/>
          </a:ln>
        </p:spPr>
      </p:pic>
      <p:sp>
        <p:nvSpPr>
          <p:cNvPr id="1989" name="Google Shape;1989;p26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62"/>
          <p:cNvSpPr txBox="1"/>
          <p:nvPr/>
        </p:nvSpPr>
        <p:spPr>
          <a:xfrm>
            <a:off x="1295399" y="334004"/>
            <a:ext cx="9677401" cy="501675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571500" lvl="1"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Ball Cannot be Called “OUT”:</a:t>
            </a:r>
            <a:endParaRPr/>
          </a:p>
          <a:p>
            <a:pPr indent="1371600" lvl="3"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914400" lvl="2" marL="9144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Visually show “IN” </a:t>
            </a:r>
            <a:r>
              <a:rPr b="0" i="0" lang="en-US" sz="3600" u="none" cap="none" strike="noStrike">
                <a:solidFill>
                  <a:srgbClr val="18579B"/>
                </a:solidFill>
                <a:latin typeface="Calibri"/>
                <a:ea typeface="Calibri"/>
                <a:cs typeface="Calibri"/>
                <a:sym typeface="Calibri"/>
              </a:rPr>
              <a:t>line call </a:t>
            </a:r>
            <a:endParaRPr/>
          </a:p>
          <a:p>
            <a:pPr indent="0" lvl="2" marL="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signal - </a:t>
            </a:r>
            <a:r>
              <a:rPr b="0" i="0" lang="en-US" sz="3200" u="none" cap="none" strike="noStrike">
                <a:solidFill>
                  <a:srgbClr val="18579B"/>
                </a:solidFill>
                <a:latin typeface="Calibri"/>
                <a:ea typeface="Calibri"/>
                <a:cs typeface="Calibri"/>
                <a:sym typeface="Calibri"/>
              </a:rPr>
              <a:t>both arms extended </a:t>
            </a:r>
            <a:endParaRPr/>
          </a:p>
          <a:p>
            <a:pPr indent="0" lvl="2" marL="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forward &amp; downward, one and </a:t>
            </a:r>
            <a:endParaRPr/>
          </a:p>
          <a:p>
            <a:pPr indent="0" lvl="2" marL="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on top of the other, palms down</a:t>
            </a:r>
            <a:endParaRPr/>
          </a:p>
          <a:p>
            <a:pPr indent="0" lvl="2" marL="0"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18579B"/>
              </a:solidFill>
              <a:latin typeface="Calibri"/>
              <a:ea typeface="Calibri"/>
              <a:cs typeface="Calibri"/>
              <a:sym typeface="Calibri"/>
            </a:endParaRPr>
          </a:p>
          <a:p>
            <a:pPr indent="-914400" lvl="2" marL="914400"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NO verbal call </a:t>
            </a:r>
            <a:endParaRPr/>
          </a:p>
        </p:txBody>
      </p:sp>
      <p:pic>
        <p:nvPicPr>
          <p:cNvPr descr="In Signal.png" id="1995" name="Google Shape;1995;p262"/>
          <p:cNvPicPr preferRelativeResize="0"/>
          <p:nvPr/>
        </p:nvPicPr>
        <p:blipFill rotWithShape="1">
          <a:blip r:embed="rId3">
            <a:alphaModFix/>
          </a:blip>
          <a:srcRect b="0" l="0" r="0" t="0"/>
          <a:stretch/>
        </p:blipFill>
        <p:spPr>
          <a:xfrm>
            <a:off x="8725988" y="1507238"/>
            <a:ext cx="3108961" cy="4865787"/>
          </a:xfrm>
          <a:prstGeom prst="rect">
            <a:avLst/>
          </a:prstGeom>
          <a:noFill/>
          <a:ln>
            <a:noFill/>
          </a:ln>
        </p:spPr>
      </p:pic>
      <p:sp>
        <p:nvSpPr>
          <p:cNvPr id="1996" name="Google Shape;1996;p26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263"/>
          <p:cNvSpPr txBox="1"/>
          <p:nvPr/>
        </p:nvSpPr>
        <p:spPr>
          <a:xfrm>
            <a:off x="1295399" y="228600"/>
            <a:ext cx="9677401" cy="69249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571500" lvl="1"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Ball Blocked from View:</a:t>
            </a:r>
            <a:endParaRPr/>
          </a:p>
          <a:p>
            <a:pPr indent="-444500" lvl="1" marL="1028700" marR="0" rtl="0" algn="l">
              <a:lnSpc>
                <a:spcPct val="100000"/>
              </a:lnSpc>
              <a:spcBef>
                <a:spcPts val="0"/>
              </a:spcBef>
              <a:spcAft>
                <a:spcPts val="0"/>
              </a:spcAft>
              <a:buClr>
                <a:srgbClr val="18579B"/>
              </a:buClr>
              <a:buSzPts val="2000"/>
              <a:buFont typeface="Courier New"/>
              <a:buNone/>
            </a:pPr>
            <a:r>
              <a:t/>
            </a:r>
            <a:endParaRPr b="0"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Cover both eyes </a:t>
            </a:r>
            <a:r>
              <a:rPr b="0" i="0" lang="en-US" sz="3600" u="none" cap="none" strike="noStrike">
                <a:solidFill>
                  <a:srgbClr val="18579B"/>
                </a:solidFill>
                <a:latin typeface="Calibri"/>
                <a:ea typeface="Calibri"/>
                <a:cs typeface="Calibri"/>
                <a:sym typeface="Calibri"/>
              </a:rPr>
              <a:t>with palms </a:t>
            </a:r>
            <a:endParaRPr/>
          </a:p>
          <a:p>
            <a:pPr indent="0" lvl="1"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of hands – </a:t>
            </a:r>
            <a:r>
              <a:rPr b="0" i="0" lang="en-US" sz="3600" u="none" cap="none" strike="noStrike">
                <a:solidFill>
                  <a:srgbClr val="FF0000"/>
                </a:solidFill>
                <a:latin typeface="Calibri"/>
                <a:ea typeface="Calibri"/>
                <a:cs typeface="Calibri"/>
                <a:sym typeface="Calibri"/>
              </a:rPr>
              <a:t>Immediately</a:t>
            </a:r>
            <a:endParaRPr/>
          </a:p>
          <a:p>
            <a:pPr indent="-571500" lvl="1"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28600" lvl="2" marL="10287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  Referee can make call </a:t>
            </a:r>
            <a:r>
              <a:rPr b="0" i="0" lang="en-US" sz="3600" u="none" cap="none" strike="noStrike">
                <a:solidFill>
                  <a:srgbClr val="FF0000"/>
                </a:solidFill>
                <a:latin typeface="Calibri"/>
                <a:ea typeface="Calibri"/>
                <a:cs typeface="Calibri"/>
                <a:sym typeface="Calibri"/>
              </a:rPr>
              <a:t>without </a:t>
            </a:r>
            <a:endParaRPr/>
          </a:p>
          <a:p>
            <a:pPr indent="0" lvl="2" marL="982662" marR="0" rtl="0" algn="l">
              <a:lnSpc>
                <a:spcPct val="100000"/>
              </a:lnSpc>
              <a:spcBef>
                <a:spcPts val="0"/>
              </a:spcBef>
              <a:spcAft>
                <a:spcPts val="0"/>
              </a:spcAft>
              <a:buClr>
                <a:srgbClr val="FF0000"/>
              </a:buClr>
              <a:buSzPts val="3600"/>
              <a:buFont typeface="Calibri"/>
              <a:buNone/>
            </a:pPr>
            <a:r>
              <a:rPr b="0" i="0" lang="en-US" sz="3600" u="none" cap="none" strike="noStrike">
                <a:solidFill>
                  <a:srgbClr val="FF0000"/>
                </a:solidFill>
                <a:latin typeface="Calibri"/>
                <a:ea typeface="Calibri"/>
                <a:cs typeface="Calibri"/>
                <a:sym typeface="Calibri"/>
              </a:rPr>
              <a:t>    player appeal </a:t>
            </a:r>
            <a:r>
              <a:rPr b="0" i="0" lang="en-US" sz="3600" u="none" cap="none" strike="noStrike">
                <a:solidFill>
                  <a:srgbClr val="18579B"/>
                </a:solidFill>
                <a:latin typeface="Calibri"/>
                <a:ea typeface="Calibri"/>
                <a:cs typeface="Calibri"/>
                <a:sym typeface="Calibri"/>
              </a:rPr>
              <a:t>if the referee </a:t>
            </a:r>
            <a:endParaRPr/>
          </a:p>
          <a:p>
            <a:pPr indent="0" lvl="2" marL="982662"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clearly saw the ball “in”/“out”</a:t>
            </a:r>
            <a:endParaRPr/>
          </a:p>
          <a:p>
            <a:pPr indent="-46037" lvl="2" marL="10287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28600" lvl="2" marL="10287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  Referee may </a:t>
            </a:r>
            <a:r>
              <a:rPr b="0" i="0" lang="en-US" sz="3600" u="none" cap="none" strike="noStrike">
                <a:solidFill>
                  <a:srgbClr val="FF0000"/>
                </a:solidFill>
                <a:latin typeface="Calibri"/>
                <a:ea typeface="Calibri"/>
                <a:cs typeface="Calibri"/>
                <a:sym typeface="Calibri"/>
              </a:rPr>
              <a:t>ask other </a:t>
            </a:r>
            <a:endParaRPr/>
          </a:p>
          <a:p>
            <a:pPr indent="0" lvl="2" marL="982662" marR="0" rtl="0" algn="l">
              <a:lnSpc>
                <a:spcPct val="100000"/>
              </a:lnSpc>
              <a:spcBef>
                <a:spcPts val="0"/>
              </a:spcBef>
              <a:spcAft>
                <a:spcPts val="0"/>
              </a:spcAft>
              <a:buClr>
                <a:srgbClr val="FF0000"/>
              </a:buClr>
              <a:buSzPts val="3600"/>
              <a:buFont typeface="Calibri"/>
              <a:buNone/>
            </a:pPr>
            <a:r>
              <a:rPr b="0" i="0" lang="en-US" sz="3600" u="none" cap="none" strike="noStrike">
                <a:solidFill>
                  <a:srgbClr val="FF0000"/>
                </a:solidFill>
                <a:latin typeface="Calibri"/>
                <a:ea typeface="Calibri"/>
                <a:cs typeface="Calibri"/>
                <a:sym typeface="Calibri"/>
              </a:rPr>
              <a:t>	 line judges </a:t>
            </a:r>
            <a:r>
              <a:rPr b="0" i="0" lang="en-US" sz="3600" u="none" cap="none" strike="noStrike">
                <a:solidFill>
                  <a:srgbClr val="18579B"/>
                </a:solidFill>
                <a:latin typeface="Calibri"/>
                <a:ea typeface="Calibri"/>
                <a:cs typeface="Calibri"/>
                <a:sym typeface="Calibri"/>
              </a:rPr>
              <a:t>for their opinion</a:t>
            </a:r>
            <a:endParaRPr b="0" i="0" sz="3600" u="none" cap="none" strike="noStrike">
              <a:solidFill>
                <a:srgbClr val="000000"/>
              </a:solidFill>
              <a:latin typeface="Calibri"/>
              <a:ea typeface="Calibri"/>
              <a:cs typeface="Calibri"/>
              <a:sym typeface="Calibri"/>
            </a:endParaRPr>
          </a:p>
          <a:p>
            <a:pPr indent="-368300" lvl="2" marL="1028700" marR="0" rtl="0" algn="l">
              <a:lnSpc>
                <a:spcPct val="100000"/>
              </a:lnSpc>
              <a:spcBef>
                <a:spcPts val="0"/>
              </a:spcBef>
              <a:spcAft>
                <a:spcPts val="0"/>
              </a:spcAft>
              <a:buClr>
                <a:srgbClr val="18579B"/>
              </a:buClr>
              <a:buSzPts val="3200"/>
              <a:buFont typeface="Courier New"/>
              <a:buNone/>
            </a:pPr>
            <a:r>
              <a:t/>
            </a:r>
            <a:endParaRPr b="0" i="0" sz="3200" u="none" cap="none" strike="noStrike">
              <a:solidFill>
                <a:srgbClr val="18579B"/>
              </a:solidFill>
              <a:latin typeface="Calibri"/>
              <a:ea typeface="Calibri"/>
              <a:cs typeface="Calibri"/>
              <a:sym typeface="Calibri"/>
            </a:endParaRPr>
          </a:p>
        </p:txBody>
      </p:sp>
      <p:pic>
        <p:nvPicPr>
          <p:cNvPr descr="Blocked View.png" id="2002" name="Google Shape;2002;p263"/>
          <p:cNvPicPr preferRelativeResize="0"/>
          <p:nvPr/>
        </p:nvPicPr>
        <p:blipFill rotWithShape="1">
          <a:blip r:embed="rId3">
            <a:alphaModFix/>
          </a:blip>
          <a:srcRect b="0" l="0" r="0" t="0"/>
          <a:stretch/>
        </p:blipFill>
        <p:spPr>
          <a:xfrm>
            <a:off x="8624168" y="1302696"/>
            <a:ext cx="3141114" cy="5004487"/>
          </a:xfrm>
          <a:prstGeom prst="rect">
            <a:avLst/>
          </a:prstGeom>
          <a:noFill/>
          <a:ln>
            <a:noFill/>
          </a:ln>
        </p:spPr>
      </p:pic>
      <p:sp>
        <p:nvSpPr>
          <p:cNvPr id="2003" name="Google Shape;2003;p26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264"/>
          <p:cNvSpPr txBox="1"/>
          <p:nvPr/>
        </p:nvSpPr>
        <p:spPr>
          <a:xfrm>
            <a:off x="1295399" y="543020"/>
            <a:ext cx="9677401" cy="526297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Other Hand Signals – </a:t>
            </a:r>
            <a:r>
              <a:rPr b="1" i="1" lang="en-US" sz="4000" u="none" cap="none" strike="noStrike">
                <a:solidFill>
                  <a:srgbClr val="FF0000"/>
                </a:solidFill>
                <a:latin typeface="Calibri"/>
                <a:ea typeface="Calibri"/>
                <a:cs typeface="Calibri"/>
                <a:sym typeface="Calibri"/>
              </a:rPr>
              <a:t>NEW</a:t>
            </a:r>
            <a:r>
              <a:rPr b="1" i="1" lang="en-US" sz="4000" u="none" cap="none" strike="noStrike">
                <a:solidFill>
                  <a:srgbClr val="18579B"/>
                </a:solidFill>
                <a:latin typeface="Calibri"/>
                <a:ea typeface="Calibri"/>
                <a:cs typeface="Calibri"/>
                <a:sym typeface="Calibri"/>
              </a:rPr>
              <a:t>:</a:t>
            </a:r>
            <a:endParaRPr/>
          </a:p>
          <a:p>
            <a:pPr indent="-444500" lvl="6" marL="1028700" marR="0" rtl="0" algn="l">
              <a:lnSpc>
                <a:spcPct val="100000"/>
              </a:lnSpc>
              <a:spcBef>
                <a:spcPts val="0"/>
              </a:spcBef>
              <a:spcAft>
                <a:spcPts val="0"/>
              </a:spcAft>
              <a:buClr>
                <a:srgbClr val="18579B"/>
              </a:buClr>
              <a:buSzPts val="2000"/>
              <a:buFont typeface="Courier New"/>
              <a:buNone/>
            </a:pPr>
            <a:r>
              <a:t/>
            </a:r>
            <a:endParaRPr b="0" i="0" sz="2000" u="none" cap="none" strike="noStrike">
              <a:solidFill>
                <a:srgbClr val="000000"/>
              </a:solidFill>
              <a:latin typeface="Calibri"/>
              <a:ea typeface="Calibri"/>
              <a:cs typeface="Calibri"/>
              <a:sym typeface="Calibri"/>
            </a:endParaRPr>
          </a:p>
          <a:p>
            <a:pPr indent="-571500" lvl="6"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Out of </a:t>
            </a:r>
            <a:r>
              <a:rPr b="0" i="0" lang="en-US" sz="3600" u="none" cap="none" strike="noStrike">
                <a:solidFill>
                  <a:srgbClr val="FF0000"/>
                </a:solidFill>
                <a:latin typeface="Calibri"/>
                <a:ea typeface="Calibri"/>
                <a:cs typeface="Calibri"/>
                <a:sym typeface="Calibri"/>
              </a:rPr>
              <a:t>position, wrong</a:t>
            </a:r>
            <a:endParaRPr/>
          </a:p>
          <a:p>
            <a:pPr indent="0" lvl="6" marL="457200" marR="0" rtl="0" algn="l">
              <a:lnSpc>
                <a:spcPct val="100000"/>
              </a:lnSpc>
              <a:spcBef>
                <a:spcPts val="0"/>
              </a:spcBef>
              <a:spcAft>
                <a:spcPts val="0"/>
              </a:spcAft>
              <a:buClr>
                <a:srgbClr val="FF0000"/>
              </a:buClr>
              <a:buSzPts val="3600"/>
              <a:buFont typeface="Calibri"/>
              <a:buNone/>
            </a:pPr>
            <a:r>
              <a:rPr b="0" i="0" lang="en-US" sz="3600" u="none" cap="none" strike="noStrike">
                <a:solidFill>
                  <a:srgbClr val="FF0000"/>
                </a:solidFill>
                <a:latin typeface="Calibri"/>
                <a:ea typeface="Calibri"/>
                <a:cs typeface="Calibri"/>
                <a:sym typeface="Calibri"/>
              </a:rPr>
              <a:t>	 server/receiver </a:t>
            </a:r>
            <a:r>
              <a:rPr b="0" i="0" lang="en-US" sz="3600" u="none" cap="none" strike="noStrike">
                <a:solidFill>
                  <a:srgbClr val="18579B"/>
                </a:solidFill>
                <a:latin typeface="Calibri"/>
                <a:ea typeface="Calibri"/>
                <a:cs typeface="Calibri"/>
                <a:sym typeface="Calibri"/>
              </a:rPr>
              <a:t>– both hands, </a:t>
            </a:r>
            <a:endParaRPr/>
          </a:p>
          <a:p>
            <a:pPr indent="0" lvl="6"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palms together over your head</a:t>
            </a:r>
            <a:endParaRPr/>
          </a:p>
          <a:p>
            <a:pPr indent="0" lvl="6" marL="457200"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a:p>
            <a:pPr indent="-571500" lvl="6"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Signal </a:t>
            </a:r>
            <a:r>
              <a:rPr b="0" i="0" lang="en-US" sz="3600" u="none" cap="none" strike="noStrike">
                <a:solidFill>
                  <a:srgbClr val="FF0000"/>
                </a:solidFill>
                <a:latin typeface="Calibri"/>
                <a:ea typeface="Calibri"/>
                <a:cs typeface="Calibri"/>
                <a:sym typeface="Calibri"/>
              </a:rPr>
              <a:t>AFTER</a:t>
            </a:r>
            <a:r>
              <a:rPr b="0" i="0" lang="en-US" sz="3600" u="none" cap="none" strike="noStrike">
                <a:solidFill>
                  <a:srgbClr val="18579B"/>
                </a:solidFill>
                <a:latin typeface="Calibri"/>
                <a:ea typeface="Calibri"/>
                <a:cs typeface="Calibri"/>
                <a:sym typeface="Calibri"/>
              </a:rPr>
              <a:t> the end of the rally</a:t>
            </a:r>
            <a:endParaRPr/>
          </a:p>
          <a:p>
            <a:pPr indent="-342900" lvl="6" marL="1028700" marR="0" rtl="0" algn="l">
              <a:lnSpc>
                <a:spcPct val="100000"/>
              </a:lnSpc>
              <a:spcBef>
                <a:spcPts val="0"/>
              </a:spcBef>
              <a:spcAft>
                <a:spcPts val="0"/>
              </a:spcAft>
              <a:buClr>
                <a:srgbClr val="18579B"/>
              </a:buClr>
              <a:buSzPts val="3600"/>
              <a:buFont typeface="Arial"/>
              <a:buNone/>
            </a:pPr>
            <a:r>
              <a:t/>
            </a:r>
            <a:endParaRPr b="0" i="0" sz="3600" u="none" cap="none" strike="noStrike">
              <a:solidFill>
                <a:srgbClr val="000000"/>
              </a:solidFill>
              <a:latin typeface="Calibri"/>
              <a:ea typeface="Calibri"/>
              <a:cs typeface="Calibri"/>
              <a:sym typeface="Calibri"/>
            </a:endParaRPr>
          </a:p>
        </p:txBody>
      </p:sp>
      <p:pic>
        <p:nvPicPr>
          <p:cNvPr descr="Wrong Server-POOP.png" id="2009" name="Google Shape;2009;p264"/>
          <p:cNvPicPr preferRelativeResize="0"/>
          <p:nvPr/>
        </p:nvPicPr>
        <p:blipFill rotWithShape="1">
          <a:blip r:embed="rId3">
            <a:alphaModFix/>
          </a:blip>
          <a:srcRect b="0" l="0" r="0" t="0"/>
          <a:stretch/>
        </p:blipFill>
        <p:spPr>
          <a:xfrm>
            <a:off x="8606245" y="1833999"/>
            <a:ext cx="3185161" cy="4811737"/>
          </a:xfrm>
          <a:prstGeom prst="rect">
            <a:avLst/>
          </a:prstGeom>
          <a:noFill/>
          <a:ln>
            <a:noFill/>
          </a:ln>
        </p:spPr>
      </p:pic>
      <p:sp>
        <p:nvSpPr>
          <p:cNvPr id="2010" name="Google Shape;2010;p26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265"/>
          <p:cNvSpPr txBox="1"/>
          <p:nvPr/>
        </p:nvSpPr>
        <p:spPr>
          <a:xfrm>
            <a:off x="1295399" y="543020"/>
            <a:ext cx="9677401" cy="470898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ctr">
              <a:lnSpc>
                <a:spcPct val="100000"/>
              </a:lnSpc>
              <a:spcBef>
                <a:spcPts val="0"/>
              </a:spcBef>
              <a:spcAft>
                <a:spcPts val="0"/>
              </a:spcAft>
              <a:buClr>
                <a:srgbClr val="18579B"/>
              </a:buClr>
              <a:buSzPts val="2000"/>
              <a:buFont typeface="Source Sans Pro"/>
              <a:buNone/>
            </a:pPr>
            <a:r>
              <a:t/>
            </a:r>
            <a:endParaRPr b="1" i="0" sz="2000" u="none" cap="none" strike="noStrike">
              <a:solidFill>
                <a:srgbClr val="00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Other Hand Signals:</a:t>
            </a:r>
            <a:endParaRPr/>
          </a:p>
          <a:p>
            <a:pPr indent="-571500" lvl="1" marL="102870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571500" lvl="6" marL="10287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Coaching from the sidelines </a:t>
            </a:r>
            <a:r>
              <a:rPr b="0" i="0" lang="en-US" sz="3600" u="none" cap="none" strike="noStrike">
                <a:solidFill>
                  <a:srgbClr val="18579B"/>
                </a:solidFill>
                <a:latin typeface="Calibri"/>
                <a:ea typeface="Calibri"/>
                <a:cs typeface="Calibri"/>
                <a:sym typeface="Calibri"/>
              </a:rPr>
              <a:t>– </a:t>
            </a:r>
            <a:endParaRPr/>
          </a:p>
          <a:p>
            <a:pPr indent="0" lvl="6"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arms extended at 45 degrees</a:t>
            </a:r>
            <a:endParaRPr/>
          </a:p>
          <a:p>
            <a:pPr indent="0" lvl="6" marL="457200"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to each side &amp; palms open</a:t>
            </a:r>
            <a:endParaRPr/>
          </a:p>
          <a:p>
            <a:pPr indent="0" lvl="6" marL="457200"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000000"/>
              </a:solidFill>
              <a:latin typeface="Calibri"/>
              <a:ea typeface="Calibri"/>
              <a:cs typeface="Calibri"/>
              <a:sym typeface="Calibri"/>
            </a:endParaRPr>
          </a:p>
          <a:p>
            <a:pPr indent="-571500" lvl="6" marL="10287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Signal </a:t>
            </a:r>
            <a:r>
              <a:rPr b="0" i="0" lang="en-US" sz="3600" u="none" cap="none" strike="noStrike">
                <a:solidFill>
                  <a:srgbClr val="FF0000"/>
                </a:solidFill>
                <a:latin typeface="Calibri"/>
                <a:ea typeface="Calibri"/>
                <a:cs typeface="Calibri"/>
                <a:sym typeface="Calibri"/>
              </a:rPr>
              <a:t>AFTER</a:t>
            </a:r>
            <a:r>
              <a:rPr b="0" i="0" lang="en-US" sz="3600" u="none" cap="none" strike="noStrike">
                <a:solidFill>
                  <a:srgbClr val="18579B"/>
                </a:solidFill>
                <a:latin typeface="Calibri"/>
                <a:ea typeface="Calibri"/>
                <a:cs typeface="Calibri"/>
                <a:sym typeface="Calibri"/>
              </a:rPr>
              <a:t> the end of the rally</a:t>
            </a:r>
            <a:endParaRPr/>
          </a:p>
        </p:txBody>
      </p:sp>
      <p:pic>
        <p:nvPicPr>
          <p:cNvPr descr="Coaching.png" id="2016" name="Google Shape;2016;p265"/>
          <p:cNvPicPr preferRelativeResize="0"/>
          <p:nvPr/>
        </p:nvPicPr>
        <p:blipFill rotWithShape="1">
          <a:blip r:embed="rId3">
            <a:alphaModFix/>
          </a:blip>
          <a:srcRect b="0" l="0" r="0" t="0"/>
          <a:stretch/>
        </p:blipFill>
        <p:spPr>
          <a:xfrm>
            <a:off x="8628014" y="1605999"/>
            <a:ext cx="3152088" cy="4876619"/>
          </a:xfrm>
          <a:prstGeom prst="rect">
            <a:avLst/>
          </a:prstGeom>
          <a:noFill/>
          <a:ln>
            <a:noFill/>
          </a:ln>
        </p:spPr>
      </p:pic>
      <p:sp>
        <p:nvSpPr>
          <p:cNvPr id="2017" name="Google Shape;2017;p26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66"/>
          <p:cNvSpPr txBox="1"/>
          <p:nvPr/>
        </p:nvSpPr>
        <p:spPr>
          <a:xfrm>
            <a:off x="914400" y="457200"/>
            <a:ext cx="10363199" cy="547842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Instruct Line Judges to:</a:t>
            </a:r>
            <a:endParaRPr b="0" i="1" sz="2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620713" lvl="0" marL="620713"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Call </a:t>
            </a:r>
            <a:r>
              <a:rPr b="0" i="0" lang="en-US" sz="3600" u="none" cap="none" strike="noStrike">
                <a:solidFill>
                  <a:srgbClr val="18579B"/>
                </a:solidFill>
                <a:latin typeface="Calibri"/>
                <a:ea typeface="Calibri"/>
                <a:cs typeface="Calibri"/>
                <a:sym typeface="Calibri"/>
              </a:rPr>
              <a:t>service foot faults</a:t>
            </a:r>
            <a:r>
              <a:rPr b="0" i="0" lang="en-US" sz="3600" u="none" cap="none" strike="noStrike">
                <a:solidFill>
                  <a:srgbClr val="FF0000"/>
                </a:solidFill>
                <a:latin typeface="Calibri"/>
                <a:ea typeface="Calibri"/>
                <a:cs typeface="Calibri"/>
                <a:sym typeface="Calibri"/>
              </a:rPr>
              <a:t> </a:t>
            </a:r>
            <a:r>
              <a:rPr b="0" i="0" lang="en-US" sz="3600" u="none" cap="none" strike="noStrike">
                <a:solidFill>
                  <a:srgbClr val="18579B"/>
                </a:solidFill>
                <a:latin typeface="Calibri"/>
                <a:ea typeface="Calibri"/>
                <a:cs typeface="Calibri"/>
                <a:sym typeface="Calibri"/>
              </a:rPr>
              <a:t>and </a:t>
            </a:r>
            <a:r>
              <a:rPr b="0" i="0" lang="en-US" sz="3600" u="none" cap="none" strike="noStrike">
                <a:solidFill>
                  <a:srgbClr val="FF0000"/>
                </a:solidFill>
                <a:latin typeface="Calibri"/>
                <a:ea typeface="Calibri"/>
                <a:cs typeface="Calibri"/>
                <a:sym typeface="Calibri"/>
              </a:rPr>
              <a:t>raise hand </a:t>
            </a:r>
            <a:r>
              <a:rPr b="0" i="0" lang="en-US" sz="3600" u="none" cap="none" strike="noStrike">
                <a:solidFill>
                  <a:srgbClr val="18579B"/>
                </a:solidFill>
                <a:latin typeface="Calibri"/>
                <a:ea typeface="Calibri"/>
                <a:cs typeface="Calibri"/>
                <a:sym typeface="Calibri"/>
              </a:rPr>
              <a:t>so referee can note that the line judge made the call (not a player)</a:t>
            </a:r>
            <a:endParaRPr b="0" i="0" sz="3600" u="none" cap="none" strike="noStrike">
              <a:solidFill>
                <a:srgbClr val="000000"/>
              </a:solidFill>
              <a:latin typeface="Calibri"/>
              <a:ea typeface="Calibri"/>
              <a:cs typeface="Calibri"/>
              <a:sym typeface="Calibri"/>
            </a:endParaRPr>
          </a:p>
          <a:p>
            <a:pPr indent="-444500" lvl="1" marL="1028700" marR="0" rtl="0" algn="l">
              <a:lnSpc>
                <a:spcPct val="100000"/>
              </a:lnSpc>
              <a:spcBef>
                <a:spcPts val="0"/>
              </a:spcBef>
              <a:spcAft>
                <a:spcPts val="0"/>
              </a:spcAft>
              <a:buClr>
                <a:srgbClr val="18579B"/>
              </a:buClr>
              <a:buSzPts val="2000"/>
              <a:buFont typeface="Courier New"/>
              <a:buNone/>
            </a:pPr>
            <a:r>
              <a:t/>
            </a:r>
            <a:endParaRPr b="0" i="0" sz="2000" u="none" cap="none" strike="noStrike">
              <a:solidFill>
                <a:srgbClr val="000000"/>
              </a:solidFill>
              <a:latin typeface="Calibri"/>
              <a:ea typeface="Calibri"/>
              <a:cs typeface="Calibri"/>
              <a:sym typeface="Calibri"/>
            </a:endParaRPr>
          </a:p>
          <a:p>
            <a:pPr indent="-635000" lvl="1" marL="1255713"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Baseline judges: </a:t>
            </a:r>
            <a:r>
              <a:rPr b="0" i="0" lang="en-US" sz="3400" u="none" cap="none" strike="noStrike">
                <a:solidFill>
                  <a:srgbClr val="FF0000"/>
                </a:solidFill>
                <a:latin typeface="Calibri"/>
                <a:ea typeface="Calibri"/>
                <a:cs typeface="Calibri"/>
                <a:sym typeface="Calibri"/>
              </a:rPr>
              <a:t>baseline </a:t>
            </a:r>
            <a:endParaRPr/>
          </a:p>
          <a:p>
            <a:pPr indent="-419100" lvl="1" marL="1255713" marR="0" rtl="0" algn="l">
              <a:lnSpc>
                <a:spcPct val="100000"/>
              </a:lnSpc>
              <a:spcBef>
                <a:spcPts val="0"/>
              </a:spcBef>
              <a:spcAft>
                <a:spcPts val="0"/>
              </a:spcAft>
              <a:buClr>
                <a:srgbClr val="18579B"/>
              </a:buClr>
              <a:buSzPts val="3400"/>
              <a:buFont typeface="Courier New"/>
              <a:buNone/>
            </a:pPr>
            <a:r>
              <a:t/>
            </a:r>
            <a:endParaRPr b="0" i="0" sz="3400" u="none" cap="none" strike="noStrike">
              <a:solidFill>
                <a:srgbClr val="000000"/>
              </a:solidFill>
              <a:latin typeface="Calibri"/>
              <a:ea typeface="Calibri"/>
              <a:cs typeface="Calibri"/>
              <a:sym typeface="Calibri"/>
            </a:endParaRPr>
          </a:p>
          <a:p>
            <a:pPr indent="-635000" lvl="1" marL="1255713"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Sideline judges: </a:t>
            </a:r>
            <a:r>
              <a:rPr b="0" i="0" lang="en-US" sz="3400" u="none" cap="none" strike="noStrike">
                <a:solidFill>
                  <a:srgbClr val="FF0000"/>
                </a:solidFill>
                <a:latin typeface="Calibri"/>
                <a:ea typeface="Calibri"/>
                <a:cs typeface="Calibri"/>
                <a:sym typeface="Calibri"/>
              </a:rPr>
              <a:t>extended sideline &amp; center lines</a:t>
            </a:r>
            <a:endParaRPr b="0" i="0" sz="3400" u="none" cap="none" strike="noStrike">
              <a:solidFill>
                <a:srgbClr val="FF0000"/>
              </a:solidFill>
              <a:latin typeface="Calibri"/>
              <a:ea typeface="Calibri"/>
              <a:cs typeface="Calibri"/>
              <a:sym typeface="Calibri"/>
            </a:endParaRPr>
          </a:p>
        </p:txBody>
      </p:sp>
      <p:sp>
        <p:nvSpPr>
          <p:cNvPr id="2023" name="Google Shape;2023;p26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67"/>
          <p:cNvSpPr txBox="1"/>
          <p:nvPr/>
        </p:nvSpPr>
        <p:spPr>
          <a:xfrm>
            <a:off x="914400" y="736451"/>
            <a:ext cx="10363199" cy="69865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Instruct Line Judges to </a:t>
            </a:r>
            <a:r>
              <a:rPr b="1" i="0" lang="en-US" sz="2800" u="none" cap="none" strike="noStrike">
                <a:solidFill>
                  <a:srgbClr val="18579B"/>
                </a:solidFill>
                <a:latin typeface="Source Sans Pro"/>
                <a:ea typeface="Source Sans Pro"/>
                <a:cs typeface="Source Sans Pro"/>
                <a:sym typeface="Source Sans Pro"/>
              </a:rPr>
              <a:t>(cont'd):</a:t>
            </a:r>
            <a:endParaRPr b="1" i="0" sz="2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Watch play on court </a:t>
            </a:r>
            <a:r>
              <a:rPr b="0" i="0" lang="en-US" sz="3600" u="none" cap="none" strike="noStrike">
                <a:solidFill>
                  <a:srgbClr val="18579B"/>
                </a:solidFill>
                <a:latin typeface="Calibri"/>
                <a:ea typeface="Calibri"/>
                <a:cs typeface="Calibri"/>
                <a:sym typeface="Calibri"/>
              </a:rPr>
              <a:t>– referee may ask for opinion</a:t>
            </a:r>
            <a:endParaRPr/>
          </a:p>
          <a:p>
            <a:pPr indent="-571500" lvl="0" marL="57150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203200" lvl="8" marL="71120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Double bounces</a:t>
            </a:r>
            <a:endParaRPr/>
          </a:p>
          <a:p>
            <a:pPr indent="0" lvl="8" marL="711200"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000000"/>
              </a:solidFill>
              <a:latin typeface="Calibri"/>
              <a:ea typeface="Calibri"/>
              <a:cs typeface="Calibri"/>
              <a:sym typeface="Calibri"/>
            </a:endParaRPr>
          </a:p>
          <a:p>
            <a:pPr indent="-203200" lvl="8" marL="71120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  Balls </a:t>
            </a:r>
            <a:r>
              <a:rPr b="0" i="0" lang="en-US" sz="3200" u="none" cap="none" strike="noStrike">
                <a:solidFill>
                  <a:srgbClr val="FF0000"/>
                </a:solidFill>
                <a:latin typeface="Calibri"/>
                <a:ea typeface="Calibri"/>
                <a:cs typeface="Calibri"/>
                <a:sym typeface="Calibri"/>
              </a:rPr>
              <a:t>touching players/clothing</a:t>
            </a:r>
            <a:r>
              <a:rPr b="0" i="0" lang="en-US" sz="3200" u="none" cap="none" strike="noStrike">
                <a:solidFill>
                  <a:srgbClr val="18579B"/>
                </a:solidFill>
                <a:latin typeface="Calibri"/>
                <a:ea typeface="Calibri"/>
                <a:cs typeface="Calibri"/>
                <a:sym typeface="Calibri"/>
              </a:rPr>
              <a:t>/etc.</a:t>
            </a:r>
            <a:endParaRPr/>
          </a:p>
          <a:p>
            <a:pPr indent="0" lvl="8" marL="711200" marR="0" rtl="0" algn="l">
              <a:lnSpc>
                <a:spcPct val="100000"/>
              </a:lnSpc>
              <a:spcBef>
                <a:spcPts val="0"/>
              </a:spcBef>
              <a:spcAft>
                <a:spcPts val="0"/>
              </a:spcAft>
              <a:buClr>
                <a:srgbClr val="18579B"/>
              </a:buClr>
              <a:buSzPts val="3200"/>
              <a:buFont typeface="Courier New"/>
              <a:buNone/>
            </a:pPr>
            <a:r>
              <a:t/>
            </a:r>
            <a:endParaRPr b="0" i="0" sz="3200" u="none" cap="none" strike="noStrike">
              <a:solidFill>
                <a:srgbClr val="000000"/>
              </a:solidFill>
              <a:latin typeface="Calibri"/>
              <a:ea typeface="Calibri"/>
              <a:cs typeface="Calibri"/>
              <a:sym typeface="Calibri"/>
            </a:endParaRPr>
          </a:p>
          <a:p>
            <a:pPr indent="-203200" lvl="8" marL="711200" marR="0" rtl="0" algn="l">
              <a:lnSpc>
                <a:spcPct val="100000"/>
              </a:lnSpc>
              <a:spcBef>
                <a:spcPts val="0"/>
              </a:spcBef>
              <a:spcAft>
                <a:spcPts val="0"/>
              </a:spcAft>
              <a:buClr>
                <a:srgbClr val="18579B"/>
              </a:buClr>
              <a:buSzPts val="3200"/>
              <a:buFont typeface="Courier New"/>
              <a:buChar char="o"/>
            </a:pPr>
            <a:r>
              <a:rPr b="0" i="0" lang="en-US" sz="3200" u="none" cap="none" strike="noStrike">
                <a:solidFill>
                  <a:srgbClr val="18579B"/>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Sideline</a:t>
            </a:r>
            <a:r>
              <a:rPr b="0" i="0" lang="en-US" sz="3200" u="none" cap="none" strike="noStrike">
                <a:solidFill>
                  <a:srgbClr val="18579B"/>
                </a:solidFill>
                <a:latin typeface="Calibri"/>
                <a:ea typeface="Calibri"/>
                <a:cs typeface="Calibri"/>
                <a:sym typeface="Calibri"/>
              </a:rPr>
              <a:t> line judges focus on </a:t>
            </a:r>
            <a:r>
              <a:rPr b="0" i="0" lang="en-US" sz="3200" u="none" cap="none" strike="noStrike">
                <a:solidFill>
                  <a:srgbClr val="FF0000"/>
                </a:solidFill>
                <a:latin typeface="Calibri"/>
                <a:ea typeface="Calibri"/>
                <a:cs typeface="Calibri"/>
                <a:sym typeface="Calibri"/>
              </a:rPr>
              <a:t>ATPs and Ernes </a:t>
            </a:r>
            <a:r>
              <a:rPr b="0" i="0" lang="en-US" sz="3200" u="none" cap="none" strike="noStrike">
                <a:solidFill>
                  <a:srgbClr val="18579B"/>
                </a:solidFill>
                <a:latin typeface="Calibri"/>
                <a:ea typeface="Calibri"/>
                <a:cs typeface="Calibri"/>
                <a:sym typeface="Calibri"/>
              </a:rPr>
              <a:t>for 	    	 	  player position/feet and “in” and “out” balls</a:t>
            </a:r>
            <a:endParaRPr/>
          </a:p>
          <a:p>
            <a:pPr indent="0" lvl="8" marL="711200" marR="0" rtl="0" algn="l">
              <a:lnSpc>
                <a:spcPct val="100000"/>
              </a:lnSpc>
              <a:spcBef>
                <a:spcPts val="0"/>
              </a:spcBef>
              <a:spcAft>
                <a:spcPts val="0"/>
              </a:spcAft>
              <a:buClr>
                <a:srgbClr val="18579B"/>
              </a:buClr>
              <a:buSzPts val="1600"/>
              <a:buFont typeface="Calibri"/>
              <a:buNone/>
            </a:pPr>
            <a:r>
              <a:rPr b="0" i="0" lang="en-US" sz="1600" u="none" cap="none" strike="noStrike">
                <a:solidFill>
                  <a:srgbClr val="18579B"/>
                </a:solidFill>
                <a:latin typeface="Calibri"/>
                <a:ea typeface="Calibri"/>
                <a:cs typeface="Calibri"/>
                <a:sym typeface="Calibri"/>
              </a:rPr>
              <a:t>  </a:t>
            </a:r>
            <a:endParaRPr/>
          </a:p>
          <a:p>
            <a:pPr indent="0" lvl="8" marL="711200"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000000"/>
              </a:solidFill>
              <a:latin typeface="Calibri"/>
              <a:ea typeface="Calibri"/>
              <a:cs typeface="Calibri"/>
              <a:sym typeface="Calibri"/>
            </a:endParaRPr>
          </a:p>
          <a:p>
            <a:pPr indent="-571500" lvl="8" marL="571500" marR="0" rtl="0" algn="l">
              <a:lnSpc>
                <a:spcPct val="100000"/>
              </a:lnSpc>
              <a:spcBef>
                <a:spcPts val="0"/>
              </a:spcBef>
              <a:spcAft>
                <a:spcPts val="0"/>
              </a:spcAft>
              <a:buClr>
                <a:srgbClr val="18579B"/>
              </a:buClr>
              <a:buSzPts val="3200"/>
              <a:buFont typeface="Source Sans Pro"/>
              <a:buNone/>
            </a:pPr>
            <a:r>
              <a:t/>
            </a:r>
            <a:endParaRPr b="0" i="0" sz="3200" u="none" cap="none" strike="noStrike">
              <a:solidFill>
                <a:srgbClr val="000000"/>
              </a:solidFill>
              <a:latin typeface="Calibri"/>
              <a:ea typeface="Calibri"/>
              <a:cs typeface="Calibri"/>
              <a:sym typeface="Calibri"/>
            </a:endParaRPr>
          </a:p>
        </p:txBody>
      </p:sp>
      <p:sp>
        <p:nvSpPr>
          <p:cNvPr id="2029" name="Google Shape;2029;p26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68"/>
          <p:cNvSpPr txBox="1"/>
          <p:nvPr/>
        </p:nvSpPr>
        <p:spPr>
          <a:xfrm>
            <a:off x="914400" y="0"/>
            <a:ext cx="10363199" cy="692497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Instruct Line Judges In </a:t>
            </a:r>
            <a:r>
              <a:rPr b="1" i="1" lang="en-US" sz="2800" u="none" cap="none" strike="noStrike">
                <a:solidFill>
                  <a:srgbClr val="18579B"/>
                </a:solidFill>
                <a:latin typeface="Calibri"/>
                <a:ea typeface="Calibri"/>
                <a:cs typeface="Calibri"/>
                <a:sym typeface="Calibri"/>
              </a:rPr>
              <a:t>(cont'd):</a:t>
            </a:r>
            <a:endParaRPr b="1" i="1"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571500" lvl="8" marL="571500" marR="0" rtl="0" algn="l">
              <a:lnSpc>
                <a:spcPct val="100000"/>
              </a:lnSpc>
              <a:spcBef>
                <a:spcPts val="0"/>
              </a:spcBef>
              <a:spcAft>
                <a:spcPts val="0"/>
              </a:spcAft>
              <a:buClr>
                <a:srgbClr val="FF0000"/>
              </a:buClr>
              <a:buSzPts val="3600"/>
              <a:buFont typeface="Arial"/>
              <a:buChar char="•"/>
            </a:pPr>
            <a:r>
              <a:rPr b="1" i="1" lang="en-US" sz="3600" u="none" cap="none" strike="noStrike">
                <a:solidFill>
                  <a:srgbClr val="FF0000"/>
                </a:solidFill>
                <a:latin typeface="Calibri"/>
                <a:ea typeface="Calibri"/>
                <a:cs typeface="Calibri"/>
                <a:sym typeface="Calibri"/>
              </a:rPr>
              <a:t>Making Line Calls – Priority Responsibility</a:t>
            </a:r>
            <a:endParaRPr/>
          </a:p>
          <a:p>
            <a:pPr indent="-536575" lvl="8"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  </a:t>
            </a:r>
            <a:r>
              <a:rPr b="0" i="0" lang="en-US" sz="3400" u="none" cap="none" strike="noStrike">
                <a:solidFill>
                  <a:srgbClr val="FF0000"/>
                </a:solidFill>
                <a:latin typeface="Calibri"/>
                <a:ea typeface="Calibri"/>
                <a:cs typeface="Calibri"/>
                <a:sym typeface="Calibri"/>
              </a:rPr>
              <a:t>Impartial</a:t>
            </a:r>
            <a:r>
              <a:rPr b="0" i="0" lang="en-US" sz="3400" u="none" cap="none" strike="noStrike">
                <a:solidFill>
                  <a:srgbClr val="18579B"/>
                </a:solidFill>
                <a:latin typeface="Calibri"/>
                <a:ea typeface="Calibri"/>
                <a:cs typeface="Calibri"/>
                <a:sym typeface="Calibri"/>
              </a:rPr>
              <a:t> calls based on where ball lands</a:t>
            </a:r>
            <a:endParaRPr/>
          </a:p>
          <a:p>
            <a:pPr indent="-536575" lvl="8" marL="1524000"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  Balls that contact the playing surface outside of 	    the court &amp; </a:t>
            </a:r>
            <a:r>
              <a:rPr b="0" i="0" lang="en-US" sz="3400" u="none" cap="none" strike="noStrike">
                <a:solidFill>
                  <a:srgbClr val="FF0000"/>
                </a:solidFill>
                <a:latin typeface="Calibri"/>
                <a:ea typeface="Calibri"/>
                <a:cs typeface="Calibri"/>
                <a:sym typeface="Calibri"/>
              </a:rPr>
              <a:t>Do NOT make contact with the Line 	    are “OUT”</a:t>
            </a:r>
            <a:endParaRPr/>
          </a:p>
          <a:p>
            <a:pPr indent="-536575" lvl="8" marL="1524000"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  </a:t>
            </a:r>
            <a:r>
              <a:rPr b="0" i="0" lang="en-US" sz="3400" u="none" cap="none" strike="noStrike">
                <a:solidFill>
                  <a:srgbClr val="FF0000"/>
                </a:solidFill>
                <a:latin typeface="Calibri"/>
                <a:ea typeface="Calibri"/>
                <a:cs typeface="Calibri"/>
                <a:sym typeface="Calibri"/>
              </a:rPr>
              <a:t>Unable to determine </a:t>
            </a:r>
            <a:r>
              <a:rPr b="0" i="0" lang="en-US" sz="3400" u="none" cap="none" strike="noStrike">
                <a:solidFill>
                  <a:srgbClr val="18579B"/>
                </a:solidFill>
                <a:latin typeface="Calibri"/>
                <a:ea typeface="Calibri"/>
                <a:cs typeface="Calibri"/>
                <a:sym typeface="Calibri"/>
              </a:rPr>
              <a:t>if a ball makes contact 		  	    with the Line – </a:t>
            </a:r>
            <a:r>
              <a:rPr b="0" i="0" lang="en-US" sz="3400" u="none" cap="none" strike="noStrike">
                <a:solidFill>
                  <a:srgbClr val="FF0000"/>
                </a:solidFill>
                <a:latin typeface="Calibri"/>
                <a:ea typeface="Calibri"/>
                <a:cs typeface="Calibri"/>
                <a:sym typeface="Calibri"/>
              </a:rPr>
              <a:t>ball is “IN”</a:t>
            </a:r>
            <a:endParaRPr/>
          </a:p>
          <a:p>
            <a:pPr indent="-536575" lvl="8" marL="1524000"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  </a:t>
            </a:r>
            <a:r>
              <a:rPr b="0" i="0" lang="en-US" sz="3400" u="none" cap="none" strike="noStrike">
                <a:solidFill>
                  <a:srgbClr val="FF0000"/>
                </a:solidFill>
                <a:latin typeface="Calibri"/>
                <a:ea typeface="Calibri"/>
                <a:cs typeface="Calibri"/>
                <a:sym typeface="Calibri"/>
              </a:rPr>
              <a:t>Make all calls promptly </a:t>
            </a:r>
            <a:r>
              <a:rPr b="0" i="0" lang="en-US" sz="3400" u="none" cap="none" strike="noStrike">
                <a:solidFill>
                  <a:srgbClr val="18579B"/>
                </a:solidFill>
                <a:latin typeface="Calibri"/>
                <a:ea typeface="Calibri"/>
                <a:cs typeface="Calibri"/>
                <a:sym typeface="Calibri"/>
              </a:rPr>
              <a:t>– otherwise players will      	    have doubt about your call</a:t>
            </a:r>
            <a:endParaRPr b="0" i="0" sz="3400" u="none" cap="none" strike="noStrike">
              <a:solidFill>
                <a:srgbClr val="000000"/>
              </a:solidFill>
              <a:latin typeface="Calibri"/>
              <a:ea typeface="Calibri"/>
              <a:cs typeface="Calibri"/>
              <a:sym typeface="Calibri"/>
            </a:endParaRPr>
          </a:p>
        </p:txBody>
      </p:sp>
      <p:sp>
        <p:nvSpPr>
          <p:cNvPr id="2035" name="Google Shape;2035;p26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69"/>
          <p:cNvSpPr txBox="1"/>
          <p:nvPr/>
        </p:nvSpPr>
        <p:spPr>
          <a:xfrm>
            <a:off x="914400" y="0"/>
            <a:ext cx="10363199" cy="618630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Working With Line Judges</a:t>
            </a:r>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Instruct Line Judges In </a:t>
            </a:r>
            <a:r>
              <a:rPr b="1" i="1" lang="en-US" sz="2800" u="none" cap="none" strike="noStrike">
                <a:solidFill>
                  <a:srgbClr val="18579B"/>
                </a:solidFill>
                <a:latin typeface="Arial"/>
                <a:ea typeface="Arial"/>
                <a:cs typeface="Arial"/>
                <a:sym typeface="Arial"/>
              </a:rPr>
              <a:t>(cont’d):  </a:t>
            </a:r>
            <a:endParaRPr/>
          </a:p>
          <a:p>
            <a:pPr indent="0" lvl="0" marL="0" marR="0" rtl="0" algn="l">
              <a:lnSpc>
                <a:spcPct val="100000"/>
              </a:lnSpc>
              <a:spcBef>
                <a:spcPts val="0"/>
              </a:spcBef>
              <a:spcAft>
                <a:spcPts val="0"/>
              </a:spcAft>
              <a:buClr>
                <a:srgbClr val="18579B"/>
              </a:buClr>
              <a:buSzPts val="1000"/>
              <a:buFont typeface="Source Sans Pro"/>
              <a:buNone/>
            </a:pPr>
            <a:r>
              <a:t/>
            </a:r>
            <a:endParaRPr b="1" i="1"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8579B"/>
              </a:buClr>
              <a:buSzPts val="2800"/>
              <a:buFont typeface="Arial"/>
              <a:buNone/>
            </a:pPr>
            <a:r>
              <a:rPr b="1" i="1" lang="en-US" sz="2800" u="none" cap="none" strike="noStrike">
                <a:solidFill>
                  <a:srgbClr val="18579B"/>
                </a:solidFill>
                <a:latin typeface="Arial"/>
                <a:ea typeface="Arial"/>
                <a:cs typeface="Arial"/>
                <a:sym typeface="Arial"/>
              </a:rPr>
              <a:t>Making Line Calls:</a:t>
            </a:r>
            <a:endParaRPr b="1" i="1"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Source Sans Pro"/>
              <a:ea typeface="Source Sans Pro"/>
              <a:cs typeface="Source Sans Pro"/>
              <a:sym typeface="Source Sans Pro"/>
            </a:endParaRPr>
          </a:p>
          <a:p>
            <a:pPr indent="-719138" lvl="8" marL="1339850" marR="0" rtl="0" algn="l">
              <a:lnSpc>
                <a:spcPct val="100000"/>
              </a:lnSpc>
              <a:spcBef>
                <a:spcPts val="0"/>
              </a:spcBef>
              <a:spcAft>
                <a:spcPts val="0"/>
              </a:spcAft>
              <a:buClr>
                <a:srgbClr val="FF0000"/>
              </a:buClr>
              <a:buSzPts val="3400"/>
              <a:buFont typeface="Courier New"/>
              <a:buChar char="o"/>
            </a:pPr>
            <a:r>
              <a:rPr b="0" i="0" lang="en-US" sz="3400" u="none" cap="none" strike="noStrike">
                <a:solidFill>
                  <a:srgbClr val="FF0000"/>
                </a:solidFill>
                <a:latin typeface="Calibri"/>
                <a:ea typeface="Calibri"/>
                <a:cs typeface="Calibri"/>
                <a:sym typeface="Calibri"/>
              </a:rPr>
              <a:t>Focus on your line </a:t>
            </a:r>
            <a:r>
              <a:rPr b="0" i="0" lang="en-US" sz="3400" u="none" cap="none" strike="noStrike">
                <a:solidFill>
                  <a:srgbClr val="18579B"/>
                </a:solidFill>
                <a:latin typeface="Calibri"/>
                <a:ea typeface="Calibri"/>
                <a:cs typeface="Calibri"/>
                <a:sym typeface="Calibri"/>
              </a:rPr>
              <a:t>of responsibility </a:t>
            </a:r>
            <a:r>
              <a:rPr b="0" i="0" lang="en-US" sz="3400" u="none" cap="none" strike="noStrike">
                <a:solidFill>
                  <a:srgbClr val="FF0000"/>
                </a:solidFill>
                <a:latin typeface="Calibri"/>
                <a:ea typeface="Calibri"/>
                <a:cs typeface="Calibri"/>
                <a:sym typeface="Calibri"/>
              </a:rPr>
              <a:t>before the ball arrives</a:t>
            </a:r>
            <a:endParaRPr/>
          </a:p>
          <a:p>
            <a:pPr indent="-719138" lvl="8" marL="1339850"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Call all balls contacting the playing surface outside of the court “OUT” </a:t>
            </a:r>
            <a:r>
              <a:rPr b="0" i="0" lang="en-US" sz="3400" u="none" cap="none" strike="noStrike">
                <a:solidFill>
                  <a:srgbClr val="FF0000"/>
                </a:solidFill>
                <a:latin typeface="Calibri"/>
                <a:ea typeface="Calibri"/>
                <a:cs typeface="Calibri"/>
                <a:sym typeface="Calibri"/>
              </a:rPr>
              <a:t>regardless of how far out they 	hit</a:t>
            </a:r>
            <a:endParaRPr/>
          </a:p>
          <a:p>
            <a:pPr indent="-719138" lvl="8" marL="1339850"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Do not make line call </a:t>
            </a:r>
            <a:r>
              <a:rPr b="0" i="0" lang="en-US" sz="3400" u="none" cap="none" strike="noStrike">
                <a:solidFill>
                  <a:srgbClr val="FF0000"/>
                </a:solidFill>
                <a:latin typeface="Calibri"/>
                <a:ea typeface="Calibri"/>
                <a:cs typeface="Calibri"/>
                <a:sym typeface="Calibri"/>
              </a:rPr>
              <a:t>until ball touches the playing 	surface/court.</a:t>
            </a:r>
            <a:endParaRPr b="0" i="0" sz="3400" u="none" cap="none" strike="noStrike">
              <a:solidFill>
                <a:srgbClr val="FF0000"/>
              </a:solidFill>
              <a:latin typeface="Calibri"/>
              <a:ea typeface="Calibri"/>
              <a:cs typeface="Calibri"/>
              <a:sym typeface="Calibri"/>
            </a:endParaRPr>
          </a:p>
        </p:txBody>
      </p:sp>
      <p:sp>
        <p:nvSpPr>
          <p:cNvPr id="2041" name="Google Shape;2041;p26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699847" y="332508"/>
            <a:ext cx="8841545" cy="889098"/>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Font typeface="Calibri"/>
              <a:buNone/>
            </a:pPr>
            <a:r>
              <a:rPr lang="en-US" sz="4400">
                <a:latin typeface="Calibri"/>
                <a:ea typeface="Calibri"/>
                <a:cs typeface="Calibri"/>
                <a:sym typeface="Calibri"/>
              </a:rPr>
              <a:t>Basic Officiating Tools</a:t>
            </a:r>
            <a:r>
              <a:rPr lang="en-US" sz="4400" u="none">
                <a:latin typeface="Calibri"/>
                <a:ea typeface="Calibri"/>
                <a:cs typeface="Calibri"/>
                <a:sym typeface="Calibri"/>
              </a:rPr>
              <a:t> </a:t>
            </a:r>
            <a:r>
              <a:rPr lang="en-US" sz="2328" u="none"/>
              <a:t>(cont’d)</a:t>
            </a:r>
            <a:endParaRPr/>
          </a:p>
        </p:txBody>
      </p:sp>
      <p:sp>
        <p:nvSpPr>
          <p:cNvPr id="232" name="Google Shape;232;p27"/>
          <p:cNvSpPr txBox="1"/>
          <p:nvPr>
            <p:ph idx="1" type="body"/>
          </p:nvPr>
        </p:nvSpPr>
        <p:spPr>
          <a:xfrm>
            <a:off x="1941429" y="1429392"/>
            <a:ext cx="8599963" cy="715933"/>
          </a:xfrm>
          <a:prstGeom prst="rect">
            <a:avLst/>
          </a:prstGeom>
          <a:noFill/>
          <a:ln>
            <a:noFill/>
          </a:ln>
        </p:spPr>
        <p:txBody>
          <a:bodyPr anchorCtr="0" anchor="t" bIns="45700" lIns="45700" spcFirstLastPara="1" rIns="45700" wrap="square" tIns="45700">
            <a:normAutofit/>
          </a:bodyPr>
          <a:lstStyle/>
          <a:p>
            <a:pPr indent="0" lvl="0" marL="0" marR="0" rtl="0" algn="ctr">
              <a:lnSpc>
                <a:spcPct val="90000"/>
              </a:lnSpc>
              <a:spcBef>
                <a:spcPts val="0"/>
              </a:spcBef>
              <a:spcAft>
                <a:spcPts val="0"/>
              </a:spcAft>
              <a:buClr>
                <a:srgbClr val="6FB7D7"/>
              </a:buClr>
              <a:buSzPts val="3600"/>
              <a:buFont typeface="Noto Sans Symbols"/>
              <a:buNone/>
            </a:pPr>
            <a:r>
              <a:rPr b="0" i="0" lang="en-US" sz="3600" u="none" cap="none" strike="noStrike">
                <a:solidFill>
                  <a:srgbClr val="18579B"/>
                </a:solidFill>
                <a:latin typeface="Calibri"/>
                <a:ea typeface="Calibri"/>
                <a:cs typeface="Calibri"/>
                <a:sym typeface="Calibri"/>
              </a:rPr>
              <a:t>Numbered Clip For Tracking Server</a:t>
            </a:r>
            <a:endParaRPr/>
          </a:p>
        </p:txBody>
      </p:sp>
      <p:pic>
        <p:nvPicPr>
          <p:cNvPr descr="Picture 4" id="233" name="Google Shape;233;p27"/>
          <p:cNvPicPr preferRelativeResize="0"/>
          <p:nvPr/>
        </p:nvPicPr>
        <p:blipFill rotWithShape="1">
          <a:blip r:embed="rId3">
            <a:alphaModFix/>
          </a:blip>
          <a:srcRect b="0" l="0" r="0" t="0"/>
          <a:stretch/>
        </p:blipFill>
        <p:spPr>
          <a:xfrm>
            <a:off x="3179628" y="2145324"/>
            <a:ext cx="5881981" cy="4431323"/>
          </a:xfrm>
          <a:prstGeom prst="rect">
            <a:avLst/>
          </a:prstGeom>
          <a:noFill/>
          <a:ln>
            <a:noFill/>
          </a:ln>
        </p:spPr>
      </p:pic>
      <p:sp>
        <p:nvSpPr>
          <p:cNvPr id="234" name="Google Shape;234;p2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70"/>
          <p:cNvSpPr txBox="1"/>
          <p:nvPr/>
        </p:nvSpPr>
        <p:spPr>
          <a:xfrm>
            <a:off x="452761" y="95794"/>
            <a:ext cx="11203620" cy="37548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Source Sans Pro"/>
              <a:buNone/>
            </a:pPr>
            <a:r>
              <a:rPr b="1" i="0" lang="en-US" sz="4400" u="none" cap="none" strike="noStrike">
                <a:solidFill>
                  <a:srgbClr val="18579B"/>
                </a:solidFill>
                <a:latin typeface="Source Sans Pro"/>
                <a:ea typeface="Source Sans Pro"/>
                <a:cs typeface="Source Sans Pro"/>
                <a:sym typeface="Source Sans Pro"/>
              </a:rPr>
              <a:t>Working with </a:t>
            </a:r>
            <a:r>
              <a:rPr b="1" i="0" lang="en-US" sz="4400" u="none" cap="none" strike="noStrike">
                <a:solidFill>
                  <a:srgbClr val="18579B"/>
                </a:solidFill>
                <a:latin typeface="Calibri"/>
                <a:ea typeface="Calibri"/>
                <a:cs typeface="Calibri"/>
                <a:sym typeface="Calibri"/>
              </a:rPr>
              <a:t>Line</a:t>
            </a:r>
            <a:r>
              <a:rPr b="1" i="0" lang="en-US" sz="4400" u="none" cap="none" strike="noStrike">
                <a:solidFill>
                  <a:srgbClr val="18579B"/>
                </a:solidFill>
                <a:latin typeface="Source Sans Pro"/>
                <a:ea typeface="Source Sans Pro"/>
                <a:cs typeface="Source Sans Pro"/>
                <a:sym typeface="Source Sans Pro"/>
              </a:rPr>
              <a:t> Judges</a:t>
            </a:r>
            <a:r>
              <a:rPr b="0" i="0" lang="en-US" sz="4400" u="none" cap="none" strike="noStrike">
                <a:solidFill>
                  <a:srgbClr val="18579B"/>
                </a:solidFill>
                <a:latin typeface="Source Sans Pro"/>
                <a:ea typeface="Source Sans Pro"/>
                <a:cs typeface="Source Sans Pro"/>
                <a:sym typeface="Source Sans Pro"/>
              </a:rPr>
              <a:t> </a:t>
            </a:r>
            <a:r>
              <a:rPr b="0" i="0" lang="en-US" sz="2800" u="none" cap="none" strike="noStrike">
                <a:solidFill>
                  <a:srgbClr val="18579B"/>
                </a:solidFill>
                <a:latin typeface="Source Sans Pro"/>
                <a:ea typeface="Source Sans Pro"/>
                <a:cs typeface="Source Sans Pro"/>
                <a:sym typeface="Source Sans Pro"/>
              </a:rPr>
              <a:t>(cont'd)</a:t>
            </a:r>
            <a:endParaRPr/>
          </a:p>
          <a:p>
            <a:pPr indent="0" lvl="0" marL="0" marR="0" rtl="0" algn="ctr">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4000"/>
              <a:buFont typeface="Calibri"/>
              <a:buNone/>
            </a:pPr>
            <a:r>
              <a:rPr b="0" i="0" lang="en-US" sz="4000" u="none" cap="none" strike="noStrike">
                <a:solidFill>
                  <a:srgbClr val="18579B"/>
                </a:solidFill>
                <a:latin typeface="Calibri"/>
                <a:ea typeface="Calibri"/>
                <a:cs typeface="Calibri"/>
                <a:sym typeface="Calibri"/>
              </a:rPr>
              <a:t> </a:t>
            </a:r>
            <a:r>
              <a:rPr b="1" i="0" lang="en-US" sz="4000" u="none" cap="none" strike="noStrike">
                <a:solidFill>
                  <a:srgbClr val="18579B"/>
                </a:solidFill>
                <a:latin typeface="Calibri"/>
                <a:ea typeface="Calibri"/>
                <a:cs typeface="Calibri"/>
                <a:sym typeface="Calibri"/>
              </a:rPr>
              <a:t>Confirm Each Line Judge’s Readiness At:</a:t>
            </a:r>
            <a:endParaRPr b="0" i="0" sz="20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Start</a:t>
            </a:r>
            <a:r>
              <a:rPr b="0" i="0" lang="en-US" sz="3600" u="none" cap="none" strike="noStrike">
                <a:solidFill>
                  <a:srgbClr val="18579B"/>
                </a:solidFill>
                <a:latin typeface="Calibri"/>
                <a:ea typeface="Calibri"/>
                <a:cs typeface="Calibri"/>
                <a:sym typeface="Calibri"/>
              </a:rPr>
              <a:t> of Match &amp; Each Game</a:t>
            </a:r>
            <a:endParaRPr b="0" i="0" sz="2000" u="none" cap="none" strike="noStrike">
              <a:solidFill>
                <a:srgbClr val="18579B"/>
              </a:solidFill>
              <a:latin typeface="Calibri"/>
              <a:ea typeface="Calibri"/>
              <a:cs typeface="Calibri"/>
              <a:sym typeface="Calibri"/>
            </a:endParaRPr>
          </a:p>
          <a:p>
            <a:pPr indent="-571500" lvl="0" marL="57150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Before Resuming Play After:</a:t>
            </a:r>
            <a:endParaRPr b="0" i="0" sz="2000" u="none" cap="none" strike="noStrike">
              <a:solidFill>
                <a:srgbClr val="FF0000"/>
              </a:solidFill>
              <a:latin typeface="Calibri"/>
              <a:ea typeface="Calibri"/>
              <a:cs typeface="Calibri"/>
              <a:sym typeface="Calibri"/>
            </a:endParaRPr>
          </a:p>
          <a:p>
            <a:pPr indent="-571500" lvl="1" marL="10287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Time-Outs</a:t>
            </a:r>
            <a:endParaRPr/>
          </a:p>
          <a:p>
            <a:pPr indent="-571500" lvl="1" marL="10287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Any Extended Pause In Play</a:t>
            </a:r>
            <a:endParaRPr/>
          </a:p>
        </p:txBody>
      </p:sp>
      <p:sp>
        <p:nvSpPr>
          <p:cNvPr id="2047" name="Google Shape;2047;p270"/>
          <p:cNvSpPr txBox="1"/>
          <p:nvPr/>
        </p:nvSpPr>
        <p:spPr>
          <a:xfrm>
            <a:off x="275208" y="4099177"/>
            <a:ext cx="11825056" cy="233910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0" lang="en-US" sz="4000" u="none" cap="none" strike="noStrike">
                <a:solidFill>
                  <a:srgbClr val="18579B"/>
                </a:solidFill>
                <a:latin typeface="Calibri"/>
                <a:ea typeface="Calibri"/>
                <a:cs typeface="Calibri"/>
                <a:sym typeface="Calibri"/>
              </a:rPr>
              <a:t>Overruling a Line Judge’s Call</a:t>
            </a:r>
            <a:endParaRPr b="1" i="0" sz="2000" u="none" cap="none" strike="noStrike">
              <a:solidFill>
                <a:srgbClr val="18579B"/>
              </a:solidFill>
              <a:latin typeface="Calibri"/>
              <a:ea typeface="Calibri"/>
              <a:cs typeface="Calibri"/>
              <a:sym typeface="Calibri"/>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The </a:t>
            </a:r>
            <a:r>
              <a:rPr b="0" i="0" lang="en-US" sz="3600" u="none" cap="none" strike="noStrike">
                <a:solidFill>
                  <a:srgbClr val="FF0000"/>
                </a:solidFill>
                <a:latin typeface="Calibri"/>
                <a:ea typeface="Calibri"/>
                <a:cs typeface="Calibri"/>
                <a:sym typeface="Calibri"/>
              </a:rPr>
              <a:t>Referee Can Overrule</a:t>
            </a:r>
            <a:r>
              <a:rPr b="0" i="0" lang="en-US" sz="3600" u="none" cap="none" strike="noStrike">
                <a:solidFill>
                  <a:srgbClr val="18579B"/>
                </a:solidFill>
                <a:latin typeface="Calibri"/>
                <a:ea typeface="Calibri"/>
                <a:cs typeface="Calibri"/>
                <a:sym typeface="Calibri"/>
              </a:rPr>
              <a:t> a LJ’s OUT Call </a:t>
            </a:r>
            <a:r>
              <a:rPr b="0" i="0" lang="en-US" sz="3600" u="none" cap="none" strike="noStrike">
                <a:solidFill>
                  <a:srgbClr val="FF0000"/>
                </a:solidFill>
                <a:latin typeface="Calibri"/>
                <a:ea typeface="Calibri"/>
                <a:cs typeface="Calibri"/>
                <a:sym typeface="Calibri"/>
              </a:rPr>
              <a:t>if 100% Certain</a:t>
            </a:r>
            <a:endParaRPr b="0" i="0" sz="2000" u="none" cap="none" strike="noStrike">
              <a:solidFill>
                <a:srgbClr val="FF0000"/>
              </a:solidFill>
              <a:latin typeface="Calibri"/>
              <a:ea typeface="Calibri"/>
              <a:cs typeface="Calibri"/>
              <a:sym typeface="Calibri"/>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Players Can Overrule </a:t>
            </a:r>
            <a:r>
              <a:rPr b="0" i="0" lang="en-US" sz="3600" u="none" cap="none" strike="noStrike">
                <a:solidFill>
                  <a:srgbClr val="18579B"/>
                </a:solidFill>
                <a:latin typeface="Calibri"/>
                <a:ea typeface="Calibri"/>
                <a:cs typeface="Calibri"/>
                <a:sym typeface="Calibri"/>
              </a:rPr>
              <a:t>a LJ’s OUT Call</a:t>
            </a:r>
            <a:endParaRPr b="0" i="0" sz="3400" u="none" cap="none" strike="noStrike">
              <a:solidFill>
                <a:srgbClr val="18579B"/>
              </a:solidFill>
              <a:latin typeface="Calibri"/>
              <a:ea typeface="Calibri"/>
              <a:cs typeface="Calibri"/>
              <a:sym typeface="Calibri"/>
            </a:endParaRPr>
          </a:p>
          <a:p>
            <a:pPr indent="-536575" lvl="1" marL="1255713" marR="0" rtl="0" algn="l">
              <a:lnSpc>
                <a:spcPct val="100000"/>
              </a:lnSpc>
              <a:spcBef>
                <a:spcPts val="0"/>
              </a:spcBef>
              <a:spcAft>
                <a:spcPts val="0"/>
              </a:spcAft>
              <a:buClr>
                <a:srgbClr val="18579B"/>
              </a:buClr>
              <a:buSzPts val="3400"/>
              <a:buFont typeface="Courier New"/>
              <a:buChar char="o"/>
            </a:pPr>
            <a:r>
              <a:rPr b="0" i="0" lang="en-US" sz="3400" u="none" cap="none" strike="noStrike">
                <a:solidFill>
                  <a:srgbClr val="18579B"/>
                </a:solidFill>
                <a:latin typeface="Calibri"/>
                <a:ea typeface="Calibri"/>
                <a:cs typeface="Calibri"/>
                <a:sym typeface="Calibri"/>
              </a:rPr>
              <a:t>  When it is </a:t>
            </a:r>
            <a:r>
              <a:rPr b="0" i="0" lang="en-US" sz="3400" u="none" cap="none" strike="noStrike">
                <a:solidFill>
                  <a:srgbClr val="FF0000"/>
                </a:solidFill>
                <a:latin typeface="Calibri"/>
                <a:ea typeface="Calibri"/>
                <a:cs typeface="Calibri"/>
                <a:sym typeface="Calibri"/>
              </a:rPr>
              <a:t>to Their Disadvantage</a:t>
            </a:r>
            <a:endParaRPr b="0" i="0" sz="3400" u="none" cap="none" strike="noStrike">
              <a:solidFill>
                <a:srgbClr val="FF0000"/>
              </a:solidFill>
              <a:latin typeface="Calibri"/>
              <a:ea typeface="Calibri"/>
              <a:cs typeface="Calibri"/>
              <a:sym typeface="Calibri"/>
            </a:endParaRPr>
          </a:p>
        </p:txBody>
      </p:sp>
      <p:sp>
        <p:nvSpPr>
          <p:cNvPr id="2048" name="Google Shape;2048;p27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71"/>
          <p:cNvSpPr txBox="1"/>
          <p:nvPr/>
        </p:nvSpPr>
        <p:spPr>
          <a:xfrm>
            <a:off x="156308" y="258696"/>
            <a:ext cx="11762154" cy="852541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Working with Line Judges</a:t>
            </a:r>
            <a:r>
              <a:rPr b="0" i="0" lang="en-US" sz="4400" u="none" cap="none" strike="noStrike">
                <a:solidFill>
                  <a:srgbClr val="18579B"/>
                </a:solidFill>
                <a:latin typeface="Calibri"/>
                <a:ea typeface="Calibri"/>
                <a:cs typeface="Calibri"/>
                <a:sym typeface="Calibri"/>
              </a:rPr>
              <a:t> </a:t>
            </a:r>
            <a:r>
              <a:rPr b="0" i="0" lang="en-US" sz="2800" u="none" cap="none" strike="noStrike">
                <a:solidFill>
                  <a:srgbClr val="18579B"/>
                </a:solidFill>
                <a:latin typeface="Calibri"/>
                <a:ea typeface="Calibri"/>
                <a:cs typeface="Calibri"/>
                <a:sym typeface="Calibri"/>
              </a:rPr>
              <a:t>(cont’d)\</a:t>
            </a:r>
            <a:endParaRPr/>
          </a:p>
          <a:p>
            <a:pPr indent="0" lvl="0" marL="0" marR="0" rtl="0" algn="ctr">
              <a:lnSpc>
                <a:spcPct val="100000"/>
              </a:lnSpc>
              <a:spcBef>
                <a:spcPts val="0"/>
              </a:spcBef>
              <a:spcAft>
                <a:spcPts val="0"/>
              </a:spcAft>
              <a:buClr>
                <a:srgbClr val="18579B"/>
              </a:buClr>
              <a:buSzPts val="2800"/>
              <a:buFont typeface="Source Sans Pro"/>
              <a:buNone/>
            </a:pPr>
            <a:r>
              <a:t/>
            </a:r>
            <a:endParaRPr b="0" i="0" sz="2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  Positioning Line Judge’s on the Court:</a:t>
            </a:r>
            <a:endParaRPr/>
          </a:p>
          <a:p>
            <a:pPr indent="635000" lvl="0" marL="84138" marR="0" rtl="0" algn="l">
              <a:lnSpc>
                <a:spcPct val="100000"/>
              </a:lnSpc>
              <a:spcBef>
                <a:spcPts val="0"/>
              </a:spcBef>
              <a:spcAft>
                <a:spcPts val="0"/>
              </a:spcAft>
              <a:buClr>
                <a:srgbClr val="18579B"/>
              </a:buClr>
              <a:buSzPts val="2000"/>
              <a:buFont typeface="Source Sans Pro"/>
              <a:buNone/>
            </a:pPr>
            <a:r>
              <a:t/>
            </a:r>
            <a:endParaRPr b="1" i="0" sz="2000" u="none" cap="none" strike="noStrike">
              <a:solidFill>
                <a:srgbClr val="18579B"/>
              </a:solidFill>
              <a:latin typeface="Calibri"/>
              <a:ea typeface="Calibri"/>
              <a:cs typeface="Calibri"/>
              <a:sym typeface="Calibri"/>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Basic </a:t>
            </a:r>
            <a:r>
              <a:rPr b="0" i="0" lang="en-US" sz="3600" u="none" cap="none" strike="noStrike">
                <a:solidFill>
                  <a:srgbClr val="FF0000"/>
                </a:solidFill>
                <a:latin typeface="Calibri"/>
                <a:ea typeface="Calibri"/>
                <a:cs typeface="Calibri"/>
                <a:sym typeface="Calibri"/>
              </a:rPr>
              <a:t>2/4/6 line judge </a:t>
            </a:r>
            <a:r>
              <a:rPr b="0" i="0" lang="en-US" sz="3600" u="none" cap="none" strike="noStrike">
                <a:solidFill>
                  <a:srgbClr val="18579B"/>
                </a:solidFill>
                <a:latin typeface="Calibri"/>
                <a:ea typeface="Calibri"/>
                <a:cs typeface="Calibri"/>
                <a:sym typeface="Calibri"/>
              </a:rPr>
              <a:t>configurations</a:t>
            </a:r>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Align </a:t>
            </a:r>
            <a:r>
              <a:rPr b="0" i="0" lang="en-US" sz="3600" u="none" cap="none" strike="noStrike">
                <a:solidFill>
                  <a:srgbClr val="FF0000"/>
                </a:solidFill>
                <a:latin typeface="Calibri"/>
                <a:ea typeface="Calibri"/>
                <a:cs typeface="Calibri"/>
                <a:sym typeface="Calibri"/>
              </a:rPr>
              <a:t>just inside assigned boundary line </a:t>
            </a:r>
            <a:r>
              <a:rPr b="0" i="0" lang="en-US" sz="3600" u="none" cap="none" strike="noStrike">
                <a:solidFill>
                  <a:srgbClr val="18579B"/>
                </a:solidFill>
                <a:latin typeface="Calibri"/>
                <a:ea typeface="Calibri"/>
                <a:cs typeface="Calibri"/>
                <a:sym typeface="Calibri"/>
              </a:rPr>
              <a:t>– easier to see  </a:t>
            </a:r>
            <a:endParaRPr/>
          </a:p>
          <a:p>
            <a:pPr indent="0" lvl="0"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space between ball and line</a:t>
            </a:r>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Standing vs sitting – </a:t>
            </a:r>
            <a:r>
              <a:rPr b="0" i="0" lang="en-US" sz="3600" u="none" cap="none" strike="noStrike">
                <a:solidFill>
                  <a:srgbClr val="FF0000"/>
                </a:solidFill>
                <a:latin typeface="Calibri"/>
                <a:ea typeface="Calibri"/>
                <a:cs typeface="Calibri"/>
                <a:sym typeface="Calibri"/>
              </a:rPr>
              <a:t>standing preferred </a:t>
            </a:r>
            <a:r>
              <a:rPr b="0" i="0" lang="en-US" sz="3600" u="none" cap="none" strike="noStrike">
                <a:solidFill>
                  <a:srgbClr val="18579B"/>
                </a:solidFill>
                <a:latin typeface="Calibri"/>
                <a:ea typeface="Calibri"/>
                <a:cs typeface="Calibri"/>
                <a:sym typeface="Calibri"/>
              </a:rPr>
              <a:t>– ideally looking </a:t>
            </a:r>
            <a:endParaRPr/>
          </a:p>
          <a:p>
            <a:pPr indent="0" lvl="0"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over a fence vs through it.</a:t>
            </a:r>
            <a:endParaRPr/>
          </a:p>
          <a:p>
            <a:pPr indent="0" lvl="0" marL="84138"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18579B"/>
              </a:solidFill>
              <a:latin typeface="Calibri"/>
              <a:ea typeface="Calibri"/>
              <a:cs typeface="Calibri"/>
              <a:sym typeface="Calibri"/>
            </a:endParaRPr>
          </a:p>
          <a:p>
            <a:pPr indent="-223838" lvl="0" marL="536576" marR="0" rtl="0" algn="l">
              <a:lnSpc>
                <a:spcPct val="100000"/>
              </a:lnSpc>
              <a:spcBef>
                <a:spcPts val="0"/>
              </a:spcBef>
              <a:spcAft>
                <a:spcPts val="0"/>
              </a:spcAft>
              <a:buClr>
                <a:srgbClr val="18579B"/>
              </a:buClr>
              <a:buSzPts val="3600"/>
              <a:buFont typeface="Arial"/>
              <a:buNone/>
            </a:pPr>
            <a:r>
              <a:t/>
            </a:r>
            <a:endParaRPr b="0" i="0" sz="3600" u="none" cap="none" strike="noStrike">
              <a:solidFill>
                <a:srgbClr val="18579B"/>
              </a:solidFill>
              <a:latin typeface="Calibri"/>
              <a:ea typeface="Calibri"/>
              <a:cs typeface="Calibri"/>
              <a:sym typeface="Calibri"/>
            </a:endParaRPr>
          </a:p>
          <a:p>
            <a:pPr indent="-223838" lvl="0" marL="536576" marR="0" rtl="0" algn="l">
              <a:lnSpc>
                <a:spcPct val="100000"/>
              </a:lnSpc>
              <a:spcBef>
                <a:spcPts val="0"/>
              </a:spcBef>
              <a:spcAft>
                <a:spcPts val="0"/>
              </a:spcAft>
              <a:buClr>
                <a:srgbClr val="18579B"/>
              </a:buClr>
              <a:buSzPts val="3600"/>
              <a:buFont typeface="Arial"/>
              <a:buNone/>
            </a:pPr>
            <a:r>
              <a:t/>
            </a:r>
            <a:endParaRPr b="0" i="0" sz="3600" u="none" cap="none" strike="noStrike">
              <a:solidFill>
                <a:srgbClr val="18579B"/>
              </a:solidFill>
              <a:latin typeface="Calibri"/>
              <a:ea typeface="Calibri"/>
              <a:cs typeface="Calibri"/>
              <a:sym typeface="Calibri"/>
            </a:endParaRPr>
          </a:p>
          <a:p>
            <a:pPr indent="0" lvl="0" marL="84138" marR="0" rtl="0" algn="l">
              <a:lnSpc>
                <a:spcPct val="100000"/>
              </a:lnSpc>
              <a:spcBef>
                <a:spcPts val="0"/>
              </a:spcBef>
              <a:spcAft>
                <a:spcPts val="0"/>
              </a:spcAft>
              <a:buClr>
                <a:srgbClr val="18579B"/>
              </a:buClr>
              <a:buSzPts val="3600"/>
              <a:buFont typeface="Source Sans Pro"/>
              <a:buNone/>
            </a:pPr>
            <a:r>
              <a:t/>
            </a:r>
            <a:endParaRPr b="0" i="0" sz="3600" u="none" cap="none" strike="noStrike">
              <a:solidFill>
                <a:srgbClr val="18579B"/>
              </a:solidFill>
              <a:latin typeface="Calibri"/>
              <a:ea typeface="Calibri"/>
              <a:cs typeface="Calibri"/>
              <a:sym typeface="Calibri"/>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End line judges opposite referee</a:t>
            </a:r>
            <a:endParaRPr/>
          </a:p>
          <a:p>
            <a:pPr indent="-452438" lvl="0" marL="536576"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endParaRPr/>
          </a:p>
        </p:txBody>
      </p:sp>
      <p:sp>
        <p:nvSpPr>
          <p:cNvPr id="2054" name="Google Shape;2054;p27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72"/>
          <p:cNvSpPr txBox="1"/>
          <p:nvPr/>
        </p:nvSpPr>
        <p:spPr>
          <a:xfrm>
            <a:off x="1001486" y="297886"/>
            <a:ext cx="10598331" cy="553997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Be Professional &amp; Competent</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685800" lvl="2" marL="0" marR="0" rtl="0" algn="ctr">
              <a:lnSpc>
                <a:spcPct val="100000"/>
              </a:lnSpc>
              <a:spcBef>
                <a:spcPts val="0"/>
              </a:spcBef>
              <a:spcAft>
                <a:spcPts val="0"/>
              </a:spcAft>
              <a:buClr>
                <a:srgbClr val="18579B"/>
              </a:buClr>
              <a:buSzPts val="4000"/>
              <a:buFont typeface="Calibri"/>
              <a:buNone/>
            </a:pPr>
            <a:r>
              <a:rPr b="0" i="0" lang="en-US" sz="4000" u="none" cap="none" strike="noStrike">
                <a:solidFill>
                  <a:srgbClr val="18579B"/>
                </a:solidFill>
                <a:latin typeface="Calibri"/>
                <a:ea typeface="Calibri"/>
                <a:cs typeface="Calibri"/>
                <a:sym typeface="Calibri"/>
              </a:rPr>
              <a:t>The </a:t>
            </a:r>
            <a:r>
              <a:rPr b="0" i="0" lang="en-US" sz="4000" u="none" cap="none" strike="noStrike">
                <a:solidFill>
                  <a:srgbClr val="FF0000"/>
                </a:solidFill>
                <a:latin typeface="Calibri"/>
                <a:ea typeface="Calibri"/>
                <a:cs typeface="Calibri"/>
                <a:sym typeface="Calibri"/>
              </a:rPr>
              <a:t>match is about the players</a:t>
            </a:r>
            <a:r>
              <a:rPr b="0" i="0" lang="en-US" sz="4000" u="none" cap="none" strike="noStrike">
                <a:solidFill>
                  <a:srgbClr val="18579B"/>
                </a:solidFill>
                <a:latin typeface="Calibri"/>
                <a:ea typeface="Calibri"/>
                <a:cs typeface="Calibri"/>
                <a:sym typeface="Calibri"/>
              </a:rPr>
              <a:t> and the game</a:t>
            </a:r>
            <a:endParaRPr/>
          </a:p>
          <a:p>
            <a:pPr indent="685800" lvl="2" marL="0" marR="0" rtl="0" algn="ctr">
              <a:lnSpc>
                <a:spcPct val="100000"/>
              </a:lnSpc>
              <a:spcBef>
                <a:spcPts val="0"/>
              </a:spcBef>
              <a:spcAft>
                <a:spcPts val="0"/>
              </a:spcAft>
              <a:buClr>
                <a:srgbClr val="18579B"/>
              </a:buClr>
              <a:buSzPts val="4000"/>
              <a:buFont typeface="Calibri"/>
              <a:buNone/>
            </a:pPr>
            <a:r>
              <a:rPr b="1" i="0" lang="en-US" sz="4000" u="sng" cap="none" strike="noStrike">
                <a:solidFill>
                  <a:srgbClr val="18579B"/>
                </a:solidFill>
                <a:latin typeface="Calibri"/>
                <a:ea typeface="Calibri"/>
                <a:cs typeface="Calibri"/>
                <a:sym typeface="Calibri"/>
              </a:rPr>
              <a:t>NOT</a:t>
            </a:r>
            <a:r>
              <a:rPr b="0" i="0" lang="en-US" sz="4000" u="none" cap="none" strike="noStrike">
                <a:solidFill>
                  <a:srgbClr val="18579B"/>
                </a:solidFill>
                <a:latin typeface="Calibri"/>
                <a:ea typeface="Calibri"/>
                <a:cs typeface="Calibri"/>
                <a:sym typeface="Calibri"/>
              </a:rPr>
              <a:t> the </a:t>
            </a:r>
            <a:r>
              <a:rPr b="0" i="0" lang="en-US" sz="4000" u="sng" cap="none" strike="noStrike">
                <a:solidFill>
                  <a:srgbClr val="18579B"/>
                </a:solidFill>
                <a:latin typeface="Calibri"/>
                <a:ea typeface="Calibri"/>
                <a:cs typeface="Calibri"/>
                <a:sym typeface="Calibri"/>
              </a:rPr>
              <a:t>r</a:t>
            </a:r>
            <a:r>
              <a:rPr b="0" i="0" lang="en-US" sz="4000" u="none" cap="none" strike="noStrike">
                <a:solidFill>
                  <a:srgbClr val="18579B"/>
                </a:solidFill>
                <a:latin typeface="Calibri"/>
                <a:ea typeface="Calibri"/>
                <a:cs typeface="Calibri"/>
                <a:sym typeface="Calibri"/>
              </a:rPr>
              <a:t>eferee</a:t>
            </a:r>
            <a:endParaRPr/>
          </a:p>
          <a:p>
            <a:pPr indent="6858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Calibri"/>
              <a:ea typeface="Calibri"/>
              <a:cs typeface="Calibri"/>
              <a:sym typeface="Calibri"/>
            </a:endParaRPr>
          </a:p>
          <a:p>
            <a:pPr indent="685800" lvl="2" marL="0" marR="0" rtl="0" algn="l">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"The Most Successful Referee Is The One </a:t>
            </a:r>
            <a:r>
              <a:rPr b="1" i="1" lang="en-US" sz="4000" u="none" cap="none" strike="noStrike">
                <a:solidFill>
                  <a:srgbClr val="FF0000"/>
                </a:solidFill>
                <a:latin typeface="Calibri"/>
                <a:ea typeface="Calibri"/>
                <a:cs typeface="Calibri"/>
                <a:sym typeface="Calibri"/>
              </a:rPr>
              <a:t>No  </a:t>
            </a:r>
            <a:endParaRPr/>
          </a:p>
          <a:p>
            <a:pPr indent="685800" lvl="2" marL="0" marR="0" rtl="0" algn="l">
              <a:lnSpc>
                <a:spcPct val="100000"/>
              </a:lnSpc>
              <a:spcBef>
                <a:spcPts val="0"/>
              </a:spcBef>
              <a:spcAft>
                <a:spcPts val="0"/>
              </a:spcAft>
              <a:buClr>
                <a:srgbClr val="FF0000"/>
              </a:buClr>
              <a:buSzPts val="4000"/>
              <a:buFont typeface="Calibri"/>
              <a:buNone/>
            </a:pPr>
            <a:r>
              <a:rPr b="1" i="1" lang="en-US" sz="4000" u="none" cap="none" strike="noStrike">
                <a:solidFill>
                  <a:srgbClr val="FF0000"/>
                </a:solidFill>
                <a:latin typeface="Calibri"/>
                <a:ea typeface="Calibri"/>
                <a:cs typeface="Calibri"/>
                <a:sym typeface="Calibri"/>
              </a:rPr>
              <a:t>One Remembers After The Match"</a:t>
            </a:r>
            <a:endParaRPr b="1" i="1" sz="1800" u="none" cap="none" strike="noStrike">
              <a:solidFill>
                <a:srgbClr val="FF0000"/>
              </a:solidFill>
              <a:latin typeface="Calibri"/>
              <a:ea typeface="Calibri"/>
              <a:cs typeface="Calibri"/>
              <a:sym typeface="Calibri"/>
            </a:endParaRPr>
          </a:p>
        </p:txBody>
      </p:sp>
      <p:sp>
        <p:nvSpPr>
          <p:cNvPr id="2060" name="Google Shape;2060;p27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73"/>
          <p:cNvSpPr txBox="1"/>
          <p:nvPr/>
        </p:nvSpPr>
        <p:spPr>
          <a:xfrm>
            <a:off x="1569719" y="-3087"/>
            <a:ext cx="8283438" cy="7645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0" i="1" lang="en-US" sz="4400" u="sng" cap="none" strike="noStrike">
                <a:solidFill>
                  <a:srgbClr val="18579B"/>
                </a:solidFill>
                <a:latin typeface="Calibri"/>
                <a:ea typeface="Calibri"/>
                <a:cs typeface="Calibri"/>
                <a:sym typeface="Calibri"/>
              </a:rPr>
              <a:t>Next Steps</a:t>
            </a:r>
            <a:endParaRPr b="0" i="1" sz="4400" u="sng" cap="none" strike="noStrike">
              <a:solidFill>
                <a:srgbClr val="18579B"/>
              </a:solidFill>
              <a:latin typeface="Calibri"/>
              <a:ea typeface="Calibri"/>
              <a:cs typeface="Calibri"/>
              <a:sym typeface="Calibri"/>
            </a:endParaRPr>
          </a:p>
        </p:txBody>
      </p:sp>
      <p:sp>
        <p:nvSpPr>
          <p:cNvPr id="2066" name="Google Shape;2066;p273"/>
          <p:cNvSpPr txBox="1"/>
          <p:nvPr/>
        </p:nvSpPr>
        <p:spPr>
          <a:xfrm>
            <a:off x="133474" y="859065"/>
            <a:ext cx="11717867" cy="5693866"/>
          </a:xfrm>
          <a:prstGeom prst="rect">
            <a:avLst/>
          </a:prstGeom>
          <a:noFill/>
          <a:ln>
            <a:noFill/>
          </a:ln>
        </p:spPr>
        <p:txBody>
          <a:bodyPr anchorCtr="0" anchor="t" bIns="45700" lIns="45700" spcFirstLastPara="1" rIns="45700" wrap="square" tIns="45700">
            <a:spAutoFit/>
          </a:bodyPr>
          <a:lstStyle/>
          <a:p>
            <a:pPr indent="-685800" lvl="1" marL="6858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This 3-day course is the “classroom” portion of the USA Pickleball Referee Training Program</a:t>
            </a:r>
            <a:endParaRPr/>
          </a:p>
          <a:p>
            <a:pPr indent="-622300" lvl="1" marL="68580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685800" lvl="1" marL="6858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The next step in the program is to attend the “on-court” portion with under the observation/coaching of a Registered Referee Trainer or Certified Referee (each USA Pickleball Region has a Referee Training Coordinator who can assist in identifying on-court trainers.</a:t>
            </a:r>
            <a:endParaRPr/>
          </a:p>
          <a:p>
            <a:pPr indent="-622300" lvl="1" marL="68580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685800" lvl="1" marL="6858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If you aren’t yet a USA Pickleball member, JOIN!</a:t>
            </a:r>
            <a:endParaRPr/>
          </a:p>
          <a:p>
            <a:pPr indent="-622300" lvl="1" marL="68580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685800" lvl="1" marL="68580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Practice, practice, practice! </a:t>
            </a:r>
            <a:endParaRPr b="0" i="0" sz="3600" u="none" cap="none" strike="noStrike">
              <a:solidFill>
                <a:srgbClr val="000000"/>
              </a:solidFill>
              <a:latin typeface="Calibri"/>
              <a:ea typeface="Calibri"/>
              <a:cs typeface="Calibri"/>
              <a:sym typeface="Calibri"/>
            </a:endParaRPr>
          </a:p>
        </p:txBody>
      </p:sp>
      <p:sp>
        <p:nvSpPr>
          <p:cNvPr id="2067" name="Google Shape;2067;p273"/>
          <p:cNvSpPr txBox="1"/>
          <p:nvPr/>
        </p:nvSpPr>
        <p:spPr>
          <a:xfrm>
            <a:off x="976442" y="2295093"/>
            <a:ext cx="8876715" cy="584775"/>
          </a:xfrm>
          <a:prstGeom prst="rect">
            <a:avLst/>
          </a:prstGeom>
          <a:noFill/>
          <a:ln>
            <a:noFill/>
          </a:ln>
        </p:spPr>
        <p:txBody>
          <a:bodyPr anchorCtr="0" anchor="t" bIns="45700" lIns="45700" spcFirstLastPara="1" rIns="45700" wrap="square" tIns="45700">
            <a:spAutoFit/>
          </a:bodyPr>
          <a:lstStyle/>
          <a:p>
            <a:pPr indent="914400" lvl="2" marL="0" marR="0" rtl="0" algn="ctr">
              <a:lnSpc>
                <a:spcPct val="100000"/>
              </a:lnSpc>
              <a:spcBef>
                <a:spcPts val="0"/>
              </a:spcBef>
              <a:spcAft>
                <a:spcPts val="0"/>
              </a:spcAft>
              <a:buClr>
                <a:srgbClr val="18579B"/>
              </a:buClr>
              <a:buSzPts val="3200"/>
              <a:buFont typeface="Source Sans Pro"/>
              <a:buNone/>
            </a:pPr>
            <a:r>
              <a:t/>
            </a:r>
            <a:endParaRPr b="0" i="1" sz="3200" u="none" cap="none" strike="noStrike">
              <a:solidFill>
                <a:srgbClr val="000000"/>
              </a:solidFill>
              <a:latin typeface="Calibri"/>
              <a:ea typeface="Calibri"/>
              <a:cs typeface="Calibri"/>
              <a:sym typeface="Calibri"/>
            </a:endParaRPr>
          </a:p>
        </p:txBody>
      </p:sp>
      <p:sp>
        <p:nvSpPr>
          <p:cNvPr id="2068" name="Google Shape;2068;p27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274"/>
          <p:cNvSpPr txBox="1"/>
          <p:nvPr>
            <p:ph idx="1" type="body"/>
          </p:nvPr>
        </p:nvSpPr>
        <p:spPr>
          <a:xfrm>
            <a:off x="1439333" y="64242"/>
            <a:ext cx="9465733" cy="765970"/>
          </a:xfrm>
          <a:prstGeom prst="rect">
            <a:avLst/>
          </a:prstGeom>
          <a:noFill/>
          <a:ln>
            <a:noFill/>
          </a:ln>
        </p:spPr>
        <p:txBody>
          <a:bodyPr anchorCtr="0" anchor="t" bIns="45700" lIns="45700" spcFirstLastPara="1" rIns="45700" wrap="square" tIns="45700">
            <a:normAutofit fontScale="92500"/>
          </a:bodyPr>
          <a:lstStyle/>
          <a:p>
            <a:pPr indent="349250" lvl="1" marL="0" rtl="0" algn="ctr">
              <a:lnSpc>
                <a:spcPct val="100000"/>
              </a:lnSpc>
              <a:spcBef>
                <a:spcPts val="0"/>
              </a:spcBef>
              <a:spcAft>
                <a:spcPts val="0"/>
              </a:spcAft>
              <a:buSzPct val="100000"/>
              <a:buFont typeface="Noto Sans Symbols"/>
              <a:buNone/>
            </a:pPr>
            <a:r>
              <a:rPr i="1" lang="en-US" sz="4400">
                <a:solidFill>
                  <a:schemeClr val="dk1"/>
                </a:solidFill>
              </a:rPr>
              <a:t>Regional Referee Training Coordinators</a:t>
            </a:r>
            <a:endParaRPr i="1" sz="4400">
              <a:solidFill>
                <a:schemeClr val="dk1"/>
              </a:solidFill>
            </a:endParaRPr>
          </a:p>
          <a:p>
            <a:pPr indent="349250" lvl="1" marL="0" rtl="0" algn="l">
              <a:lnSpc>
                <a:spcPct val="100000"/>
              </a:lnSpc>
              <a:spcBef>
                <a:spcPts val="600"/>
              </a:spcBef>
              <a:spcAft>
                <a:spcPts val="0"/>
              </a:spcAft>
              <a:buSzPct val="100000"/>
              <a:buFont typeface="Noto Sans Symbols"/>
              <a:buNone/>
            </a:pPr>
            <a:r>
              <a:t/>
            </a:r>
            <a:endParaRPr sz="1800"/>
          </a:p>
          <a:p>
            <a:pPr indent="349250" lvl="1" marL="0" rtl="0" algn="l">
              <a:lnSpc>
                <a:spcPct val="100000"/>
              </a:lnSpc>
              <a:spcBef>
                <a:spcPts val="600"/>
              </a:spcBef>
              <a:spcAft>
                <a:spcPts val="0"/>
              </a:spcAft>
              <a:buSzPct val="100000"/>
              <a:buFont typeface="Noto Sans Symbols"/>
              <a:buNone/>
            </a:pPr>
            <a:r>
              <a:t/>
            </a:r>
            <a:endParaRPr sz="1800"/>
          </a:p>
          <a:p>
            <a:pPr indent="0" lvl="2" marL="184150" rtl="0" algn="l">
              <a:lnSpc>
                <a:spcPct val="100000"/>
              </a:lnSpc>
              <a:spcBef>
                <a:spcPts val="600"/>
              </a:spcBef>
              <a:spcAft>
                <a:spcPts val="0"/>
              </a:spcAft>
              <a:buClr>
                <a:srgbClr val="18579B"/>
              </a:buClr>
              <a:buSzPct val="100000"/>
              <a:buNone/>
            </a:pPr>
            <a:r>
              <a:t/>
            </a:r>
            <a:endParaRPr sz="4000"/>
          </a:p>
        </p:txBody>
      </p:sp>
      <p:sp>
        <p:nvSpPr>
          <p:cNvPr id="2074" name="Google Shape;2074;p274"/>
          <p:cNvSpPr txBox="1"/>
          <p:nvPr/>
        </p:nvSpPr>
        <p:spPr>
          <a:xfrm>
            <a:off x="1439333" y="5770131"/>
            <a:ext cx="9561270" cy="36933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75" name="Google Shape;2075;p27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2076" name="Google Shape;2076;p274"/>
          <p:cNvPicPr preferRelativeResize="0"/>
          <p:nvPr/>
        </p:nvPicPr>
        <p:blipFill rotWithShape="1">
          <a:blip r:embed="rId3">
            <a:alphaModFix/>
          </a:blip>
          <a:srcRect b="0" l="0" r="0" t="0"/>
          <a:stretch/>
        </p:blipFill>
        <p:spPr>
          <a:xfrm>
            <a:off x="249783" y="954499"/>
            <a:ext cx="11692434" cy="4390914"/>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75"/>
          <p:cNvSpPr txBox="1"/>
          <p:nvPr>
            <p:ph idx="1" type="body"/>
          </p:nvPr>
        </p:nvSpPr>
        <p:spPr>
          <a:xfrm>
            <a:off x="1439333" y="64242"/>
            <a:ext cx="9465733" cy="765970"/>
          </a:xfrm>
          <a:prstGeom prst="rect">
            <a:avLst/>
          </a:prstGeom>
          <a:noFill/>
          <a:ln>
            <a:noFill/>
          </a:ln>
        </p:spPr>
        <p:txBody>
          <a:bodyPr anchorCtr="0" anchor="t" bIns="45700" lIns="45700" spcFirstLastPara="1" rIns="45700" wrap="square" tIns="45700">
            <a:normAutofit fontScale="92500"/>
          </a:bodyPr>
          <a:lstStyle/>
          <a:p>
            <a:pPr indent="349250" lvl="1" marL="0" rtl="0" algn="ctr">
              <a:lnSpc>
                <a:spcPct val="100000"/>
              </a:lnSpc>
              <a:spcBef>
                <a:spcPts val="0"/>
              </a:spcBef>
              <a:spcAft>
                <a:spcPts val="0"/>
              </a:spcAft>
              <a:buSzPct val="100000"/>
              <a:buFont typeface="Noto Sans Symbols"/>
              <a:buNone/>
            </a:pPr>
            <a:r>
              <a:rPr i="1" lang="en-US" sz="4400">
                <a:solidFill>
                  <a:schemeClr val="dk1"/>
                </a:solidFill>
              </a:rPr>
              <a:t>Regional Referee Training Coordinators</a:t>
            </a:r>
            <a:endParaRPr i="1" sz="4400">
              <a:solidFill>
                <a:schemeClr val="dk1"/>
              </a:solidFill>
            </a:endParaRPr>
          </a:p>
          <a:p>
            <a:pPr indent="349250" lvl="1" marL="0" rtl="0" algn="l">
              <a:lnSpc>
                <a:spcPct val="100000"/>
              </a:lnSpc>
              <a:spcBef>
                <a:spcPts val="600"/>
              </a:spcBef>
              <a:spcAft>
                <a:spcPts val="0"/>
              </a:spcAft>
              <a:buSzPct val="100000"/>
              <a:buFont typeface="Noto Sans Symbols"/>
              <a:buNone/>
            </a:pPr>
            <a:r>
              <a:t/>
            </a:r>
            <a:endParaRPr sz="1800"/>
          </a:p>
          <a:p>
            <a:pPr indent="349250" lvl="1" marL="0" rtl="0" algn="l">
              <a:lnSpc>
                <a:spcPct val="100000"/>
              </a:lnSpc>
              <a:spcBef>
                <a:spcPts val="600"/>
              </a:spcBef>
              <a:spcAft>
                <a:spcPts val="0"/>
              </a:spcAft>
              <a:buSzPct val="100000"/>
              <a:buFont typeface="Noto Sans Symbols"/>
              <a:buNone/>
            </a:pPr>
            <a:r>
              <a:t/>
            </a:r>
            <a:endParaRPr sz="1800"/>
          </a:p>
          <a:p>
            <a:pPr indent="0" lvl="2" marL="184150" rtl="0" algn="l">
              <a:lnSpc>
                <a:spcPct val="100000"/>
              </a:lnSpc>
              <a:spcBef>
                <a:spcPts val="600"/>
              </a:spcBef>
              <a:spcAft>
                <a:spcPts val="0"/>
              </a:spcAft>
              <a:buClr>
                <a:srgbClr val="18579B"/>
              </a:buClr>
              <a:buSzPct val="100000"/>
              <a:buNone/>
            </a:pPr>
            <a:r>
              <a:t/>
            </a:r>
            <a:endParaRPr sz="4000"/>
          </a:p>
        </p:txBody>
      </p:sp>
      <p:sp>
        <p:nvSpPr>
          <p:cNvPr id="2082" name="Google Shape;2082;p275"/>
          <p:cNvSpPr txBox="1"/>
          <p:nvPr/>
        </p:nvSpPr>
        <p:spPr>
          <a:xfrm>
            <a:off x="1439333" y="5770131"/>
            <a:ext cx="9561270" cy="36933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83" name="Google Shape;2083;p27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2084" name="Google Shape;2084;p275"/>
          <p:cNvPicPr preferRelativeResize="0"/>
          <p:nvPr/>
        </p:nvPicPr>
        <p:blipFill rotWithShape="1">
          <a:blip r:embed="rId3">
            <a:alphaModFix/>
          </a:blip>
          <a:srcRect b="0" l="0" r="0" t="0"/>
          <a:stretch/>
        </p:blipFill>
        <p:spPr>
          <a:xfrm>
            <a:off x="70659" y="991366"/>
            <a:ext cx="11887836" cy="4334107"/>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276"/>
          <p:cNvSpPr txBox="1"/>
          <p:nvPr>
            <p:ph idx="1" type="body"/>
          </p:nvPr>
        </p:nvSpPr>
        <p:spPr>
          <a:xfrm>
            <a:off x="1487101" y="202600"/>
            <a:ext cx="9465733" cy="765970"/>
          </a:xfrm>
          <a:prstGeom prst="rect">
            <a:avLst/>
          </a:prstGeom>
          <a:noFill/>
          <a:ln>
            <a:noFill/>
          </a:ln>
        </p:spPr>
        <p:txBody>
          <a:bodyPr anchorCtr="0" anchor="t" bIns="45700" lIns="45700" spcFirstLastPara="1" rIns="45700" wrap="square" tIns="45700">
            <a:normAutofit fontScale="92500"/>
          </a:bodyPr>
          <a:lstStyle/>
          <a:p>
            <a:pPr indent="349250" lvl="1" marL="0" rtl="0" algn="ctr">
              <a:lnSpc>
                <a:spcPct val="100000"/>
              </a:lnSpc>
              <a:spcBef>
                <a:spcPts val="0"/>
              </a:spcBef>
              <a:spcAft>
                <a:spcPts val="0"/>
              </a:spcAft>
              <a:buSzPct val="100000"/>
              <a:buFont typeface="Noto Sans Symbols"/>
              <a:buNone/>
            </a:pPr>
            <a:r>
              <a:rPr i="1" lang="en-US" sz="4400">
                <a:solidFill>
                  <a:schemeClr val="dk1"/>
                </a:solidFill>
              </a:rPr>
              <a:t>Regional Referee Training Coordinators</a:t>
            </a:r>
            <a:endParaRPr i="1" sz="4400">
              <a:solidFill>
                <a:schemeClr val="dk1"/>
              </a:solidFill>
            </a:endParaRPr>
          </a:p>
          <a:p>
            <a:pPr indent="349250" lvl="1" marL="0" rtl="0" algn="l">
              <a:lnSpc>
                <a:spcPct val="100000"/>
              </a:lnSpc>
              <a:spcBef>
                <a:spcPts val="600"/>
              </a:spcBef>
              <a:spcAft>
                <a:spcPts val="0"/>
              </a:spcAft>
              <a:buSzPct val="100000"/>
              <a:buFont typeface="Noto Sans Symbols"/>
              <a:buNone/>
            </a:pPr>
            <a:r>
              <a:t/>
            </a:r>
            <a:endParaRPr sz="1800"/>
          </a:p>
          <a:p>
            <a:pPr indent="349250" lvl="1" marL="0" rtl="0" algn="l">
              <a:lnSpc>
                <a:spcPct val="100000"/>
              </a:lnSpc>
              <a:spcBef>
                <a:spcPts val="600"/>
              </a:spcBef>
              <a:spcAft>
                <a:spcPts val="0"/>
              </a:spcAft>
              <a:buSzPct val="100000"/>
              <a:buFont typeface="Noto Sans Symbols"/>
              <a:buNone/>
            </a:pPr>
            <a:r>
              <a:t/>
            </a:r>
            <a:endParaRPr sz="1800"/>
          </a:p>
          <a:p>
            <a:pPr indent="0" lvl="2" marL="184150" rtl="0" algn="l">
              <a:lnSpc>
                <a:spcPct val="100000"/>
              </a:lnSpc>
              <a:spcBef>
                <a:spcPts val="600"/>
              </a:spcBef>
              <a:spcAft>
                <a:spcPts val="0"/>
              </a:spcAft>
              <a:buClr>
                <a:srgbClr val="18579B"/>
              </a:buClr>
              <a:buSzPct val="100000"/>
              <a:buNone/>
            </a:pPr>
            <a:r>
              <a:t/>
            </a:r>
            <a:endParaRPr sz="4000"/>
          </a:p>
        </p:txBody>
      </p:sp>
      <p:sp>
        <p:nvSpPr>
          <p:cNvPr id="2090" name="Google Shape;2090;p276"/>
          <p:cNvSpPr txBox="1"/>
          <p:nvPr/>
        </p:nvSpPr>
        <p:spPr>
          <a:xfrm>
            <a:off x="1439333" y="5770131"/>
            <a:ext cx="9561270" cy="36933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91" name="Google Shape;2091;p27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2092" name="Google Shape;2092;p276"/>
          <p:cNvPicPr preferRelativeResize="0"/>
          <p:nvPr/>
        </p:nvPicPr>
        <p:blipFill rotWithShape="1">
          <a:blip r:embed="rId3">
            <a:alphaModFix/>
          </a:blip>
          <a:srcRect b="0" l="0" r="0" t="0"/>
          <a:stretch/>
        </p:blipFill>
        <p:spPr>
          <a:xfrm>
            <a:off x="96073" y="968570"/>
            <a:ext cx="11999853" cy="4458877"/>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277"/>
          <p:cNvSpPr txBox="1"/>
          <p:nvPr/>
        </p:nvSpPr>
        <p:spPr>
          <a:xfrm>
            <a:off x="1105988" y="1214369"/>
            <a:ext cx="9831977" cy="36009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End of Day 3 - Questions</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2098" name="Google Shape;2098;p277"/>
          <p:cNvPicPr preferRelativeResize="0"/>
          <p:nvPr/>
        </p:nvPicPr>
        <p:blipFill rotWithShape="1">
          <a:blip r:embed="rId3">
            <a:alphaModFix/>
          </a:blip>
          <a:srcRect b="0" l="0" r="0" t="0"/>
          <a:stretch/>
        </p:blipFill>
        <p:spPr>
          <a:xfrm>
            <a:off x="4954864" y="4474654"/>
            <a:ext cx="2282271" cy="1430382"/>
          </a:xfrm>
          <a:prstGeom prst="rect">
            <a:avLst/>
          </a:prstGeom>
          <a:noFill/>
          <a:ln>
            <a:noFill/>
          </a:ln>
        </p:spPr>
      </p:pic>
      <p:sp>
        <p:nvSpPr>
          <p:cNvPr id="2099" name="Google Shape;2099;p27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USA Pickleball/Pickleball Tournaments.com Scoresheets</a:t>
            </a:r>
            <a:endParaRPr b="1" i="0" sz="3600" u="none" cap="none" strike="noStrike">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anchorCtr="0" anchor="t" bIns="45700" lIns="45700" spcFirstLastPara="1" rIns="45700" wrap="square" tIns="45700">
            <a:spAutoFit/>
          </a:bodyPr>
          <a:lstStyle/>
          <a:p>
            <a:pPr indent="0" lvl="1" marL="0" marR="0" rtl="0" algn="l">
              <a:lnSpc>
                <a:spcPct val="100000"/>
              </a:lnSpc>
              <a:spcBef>
                <a:spcPts val="0"/>
              </a:spcBef>
              <a:spcAft>
                <a:spcPts val="0"/>
              </a:spcAft>
              <a:buClr>
                <a:srgbClr val="18579B"/>
              </a:buClr>
              <a:buSzPts val="4400"/>
              <a:buFont typeface="Source Sans Pro"/>
              <a:buNone/>
            </a:pPr>
            <a:r>
              <a:t/>
            </a:r>
            <a:endParaRPr b="0" i="0" sz="4400" u="none" cap="none" strike="noStrike">
              <a:solidFill>
                <a:srgbClr val="000000"/>
              </a:solidFill>
              <a:latin typeface="Source Sans Pro"/>
              <a:ea typeface="Source Sans Pro"/>
              <a:cs typeface="Source Sans Pro"/>
              <a:sym typeface="Source Sans Pro"/>
            </a:endParaRPr>
          </a:p>
        </p:txBody>
      </p:sp>
      <p:pic>
        <p:nvPicPr>
          <p:cNvPr id="241" name="Google Shape;241;p28"/>
          <p:cNvPicPr preferRelativeResize="0"/>
          <p:nvPr/>
        </p:nvPicPr>
        <p:blipFill rotWithShape="1">
          <a:blip r:embed="rId3">
            <a:alphaModFix/>
          </a:blip>
          <a:srcRect b="0" l="0" r="0" t="0"/>
          <a:stretch/>
        </p:blipFill>
        <p:spPr>
          <a:xfrm>
            <a:off x="1306287" y="581040"/>
            <a:ext cx="9048206" cy="6226723"/>
          </a:xfrm>
          <a:prstGeom prst="rect">
            <a:avLst/>
          </a:prstGeom>
          <a:noFill/>
          <a:ln>
            <a:noFill/>
          </a:ln>
        </p:spPr>
      </p:pic>
      <p:sp>
        <p:nvSpPr>
          <p:cNvPr id="242" name="Google Shape;242;p2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nvSpPr>
        <p:spPr>
          <a:xfrm>
            <a:off x="1550156" y="189720"/>
            <a:ext cx="9327592"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600"/>
              <a:buFont typeface="Calibri"/>
              <a:buNone/>
            </a:pPr>
            <a:r>
              <a:rPr b="1" i="0" lang="en-US" sz="3600" u="none" cap="none" strike="noStrike">
                <a:solidFill>
                  <a:srgbClr val="18579B"/>
                </a:solidFill>
                <a:latin typeface="Calibri"/>
                <a:ea typeface="Calibri"/>
                <a:cs typeface="Calibri"/>
                <a:sym typeface="Calibri"/>
              </a:rPr>
              <a:t>Typical Three-Game Scoresheet 2021 Changes</a:t>
            </a:r>
            <a:endParaRPr b="1" i="0" sz="3600" u="none" cap="none" strike="noStrike">
              <a:solidFill>
                <a:srgbClr val="18579B"/>
              </a:solidFill>
              <a:latin typeface="Calibri"/>
              <a:ea typeface="Calibri"/>
              <a:cs typeface="Calibri"/>
              <a:sym typeface="Calibri"/>
            </a:endParaRPr>
          </a:p>
        </p:txBody>
      </p:sp>
      <p:sp>
        <p:nvSpPr>
          <p:cNvPr id="248" name="Google Shape;248;p29"/>
          <p:cNvSpPr txBox="1"/>
          <p:nvPr/>
        </p:nvSpPr>
        <p:spPr>
          <a:xfrm>
            <a:off x="1745565" y="958472"/>
            <a:ext cx="8876715" cy="769441"/>
          </a:xfrm>
          <a:prstGeom prst="rect">
            <a:avLst/>
          </a:prstGeom>
          <a:noFill/>
          <a:ln>
            <a:noFill/>
          </a:ln>
        </p:spPr>
        <p:txBody>
          <a:bodyPr anchorCtr="0" anchor="t" bIns="45700" lIns="45700" spcFirstLastPara="1" rIns="45700" wrap="square" tIns="45700">
            <a:spAutoFit/>
          </a:bodyPr>
          <a:lstStyle/>
          <a:p>
            <a:pPr indent="0" lvl="1" marL="0" marR="0" rtl="0" algn="l">
              <a:lnSpc>
                <a:spcPct val="100000"/>
              </a:lnSpc>
              <a:spcBef>
                <a:spcPts val="0"/>
              </a:spcBef>
              <a:spcAft>
                <a:spcPts val="0"/>
              </a:spcAft>
              <a:buClr>
                <a:srgbClr val="18579B"/>
              </a:buClr>
              <a:buSzPts val="4400"/>
              <a:buFont typeface="Source Sans Pro"/>
              <a:buNone/>
            </a:pPr>
            <a:r>
              <a:t/>
            </a:r>
            <a:endParaRPr b="0" i="0" sz="4400" u="none" cap="none" strike="noStrike">
              <a:solidFill>
                <a:srgbClr val="000000"/>
              </a:solidFill>
              <a:latin typeface="Source Sans Pro"/>
              <a:ea typeface="Source Sans Pro"/>
              <a:cs typeface="Source Sans Pro"/>
              <a:sym typeface="Source Sans Pro"/>
            </a:endParaRPr>
          </a:p>
        </p:txBody>
      </p:sp>
      <p:sp>
        <p:nvSpPr>
          <p:cNvPr id="249" name="Google Shape;249;p29"/>
          <p:cNvSpPr txBox="1"/>
          <p:nvPr/>
        </p:nvSpPr>
        <p:spPr>
          <a:xfrm>
            <a:off x="1483061" y="965775"/>
            <a:ext cx="8876715" cy="5225773"/>
          </a:xfrm>
          <a:prstGeom prst="rect">
            <a:avLst/>
          </a:prstGeom>
          <a:noFill/>
          <a:ln>
            <a:noFill/>
          </a:ln>
        </p:spPr>
        <p:txBody>
          <a:bodyPr anchorCtr="0" anchor="t" bIns="45700" lIns="45700" spcFirstLastPara="1" rIns="45700" wrap="square" tIns="45700">
            <a:spAutoFit/>
          </a:bodyPr>
          <a:lstStyle/>
          <a:p>
            <a:pPr indent="914400" lvl="2"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2 of 3 w_ref changes w_barcode&amp;logos.PNG" id="250" name="Google Shape;250;p29"/>
          <p:cNvPicPr preferRelativeResize="0"/>
          <p:nvPr/>
        </p:nvPicPr>
        <p:blipFill rotWithShape="1">
          <a:blip r:embed="rId3">
            <a:alphaModFix/>
          </a:blip>
          <a:srcRect b="0" l="0" r="0" t="0"/>
          <a:stretch/>
        </p:blipFill>
        <p:spPr>
          <a:xfrm>
            <a:off x="1550156" y="1234081"/>
            <a:ext cx="9267532" cy="4904361"/>
          </a:xfrm>
          <a:prstGeom prst="rect">
            <a:avLst/>
          </a:prstGeom>
          <a:noFill/>
          <a:ln>
            <a:noFill/>
          </a:ln>
        </p:spPr>
      </p:pic>
      <p:sp>
        <p:nvSpPr>
          <p:cNvPr id="251" name="Google Shape;251;p29"/>
          <p:cNvSpPr/>
          <p:nvPr/>
        </p:nvSpPr>
        <p:spPr>
          <a:xfrm rot="1573878">
            <a:off x="5367005" y="2597514"/>
            <a:ext cx="978408" cy="484632"/>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252" name="Google Shape;252;p29"/>
          <p:cNvSpPr/>
          <p:nvPr/>
        </p:nvSpPr>
        <p:spPr>
          <a:xfrm rot="-1518910">
            <a:off x="4071758" y="3498760"/>
            <a:ext cx="978408" cy="484632"/>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253" name="Google Shape;253;p29"/>
          <p:cNvSpPr/>
          <p:nvPr/>
        </p:nvSpPr>
        <p:spPr>
          <a:xfrm rot="9105589">
            <a:off x="10515081" y="2285820"/>
            <a:ext cx="978408" cy="484632"/>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254" name="Google Shape;254;p29"/>
          <p:cNvSpPr/>
          <p:nvPr/>
        </p:nvSpPr>
        <p:spPr>
          <a:xfrm rot="-9434332">
            <a:off x="3629670" y="2346827"/>
            <a:ext cx="978408" cy="484632"/>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255" name="Google Shape;255;p29"/>
          <p:cNvSpPr/>
          <p:nvPr/>
        </p:nvSpPr>
        <p:spPr>
          <a:xfrm rot="1573878">
            <a:off x="1945327" y="2336564"/>
            <a:ext cx="978408" cy="484632"/>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256" name="Google Shape;256;p29"/>
          <p:cNvPicPr preferRelativeResize="0"/>
          <p:nvPr/>
        </p:nvPicPr>
        <p:blipFill rotWithShape="1">
          <a:blip r:embed="rId4">
            <a:alphaModFix/>
          </a:blip>
          <a:srcRect b="0" l="0" r="0" t="0"/>
          <a:stretch/>
        </p:blipFill>
        <p:spPr>
          <a:xfrm>
            <a:off x="8581102" y="2299919"/>
            <a:ext cx="603281" cy="177809"/>
          </a:xfrm>
          <a:prstGeom prst="rect">
            <a:avLst/>
          </a:prstGeom>
          <a:noFill/>
          <a:ln>
            <a:noFill/>
          </a:ln>
        </p:spPr>
      </p:pic>
      <p:pic>
        <p:nvPicPr>
          <p:cNvPr id="257" name="Google Shape;257;p29"/>
          <p:cNvPicPr preferRelativeResize="0"/>
          <p:nvPr/>
        </p:nvPicPr>
        <p:blipFill rotWithShape="1">
          <a:blip r:embed="rId5">
            <a:alphaModFix/>
          </a:blip>
          <a:srcRect b="0" l="0" r="0" t="0"/>
          <a:stretch/>
        </p:blipFill>
        <p:spPr>
          <a:xfrm>
            <a:off x="8623288" y="1671578"/>
            <a:ext cx="215911" cy="139707"/>
          </a:xfrm>
          <a:prstGeom prst="rect">
            <a:avLst/>
          </a:prstGeom>
          <a:noFill/>
          <a:ln>
            <a:noFill/>
          </a:ln>
        </p:spPr>
      </p:pic>
      <p:pic>
        <p:nvPicPr>
          <p:cNvPr id="258" name="Google Shape;258;p29"/>
          <p:cNvPicPr preferRelativeResize="0"/>
          <p:nvPr/>
        </p:nvPicPr>
        <p:blipFill rotWithShape="1">
          <a:blip r:embed="rId6">
            <a:alphaModFix/>
          </a:blip>
          <a:srcRect b="0" l="0" r="0" t="0"/>
          <a:stretch/>
        </p:blipFill>
        <p:spPr>
          <a:xfrm>
            <a:off x="8673181" y="1838172"/>
            <a:ext cx="209561" cy="196860"/>
          </a:xfrm>
          <a:prstGeom prst="rect">
            <a:avLst/>
          </a:prstGeom>
          <a:noFill/>
          <a:ln>
            <a:noFill/>
          </a:ln>
        </p:spPr>
      </p:pic>
      <p:pic>
        <p:nvPicPr>
          <p:cNvPr id="259" name="Google Shape;259;p29"/>
          <p:cNvPicPr preferRelativeResize="0"/>
          <p:nvPr/>
        </p:nvPicPr>
        <p:blipFill rotWithShape="1">
          <a:blip r:embed="rId7">
            <a:alphaModFix/>
          </a:blip>
          <a:srcRect b="0" l="0" r="0" t="0"/>
          <a:stretch/>
        </p:blipFill>
        <p:spPr>
          <a:xfrm>
            <a:off x="8458179" y="2062173"/>
            <a:ext cx="762039" cy="192092"/>
          </a:xfrm>
          <a:prstGeom prst="rect">
            <a:avLst/>
          </a:prstGeom>
          <a:noFill/>
          <a:ln>
            <a:noFill/>
          </a:ln>
        </p:spPr>
      </p:pic>
      <p:pic>
        <p:nvPicPr>
          <p:cNvPr id="260" name="Google Shape;260;p29"/>
          <p:cNvPicPr preferRelativeResize="0"/>
          <p:nvPr/>
        </p:nvPicPr>
        <p:blipFill rotWithShape="1">
          <a:blip r:embed="rId8">
            <a:alphaModFix/>
          </a:blip>
          <a:srcRect b="0" l="0" r="0" t="0"/>
          <a:stretch/>
        </p:blipFill>
        <p:spPr>
          <a:xfrm>
            <a:off x="3043338" y="1358537"/>
            <a:ext cx="2583739" cy="291949"/>
          </a:xfrm>
          <a:prstGeom prst="rect">
            <a:avLst/>
          </a:prstGeom>
          <a:noFill/>
          <a:ln>
            <a:noFill/>
          </a:ln>
        </p:spPr>
      </p:pic>
      <p:pic>
        <p:nvPicPr>
          <p:cNvPr id="261" name="Google Shape;261;p29"/>
          <p:cNvPicPr preferRelativeResize="0"/>
          <p:nvPr/>
        </p:nvPicPr>
        <p:blipFill rotWithShape="1">
          <a:blip r:embed="rId9">
            <a:alphaModFix/>
          </a:blip>
          <a:srcRect b="0" l="0" r="0" t="0"/>
          <a:stretch/>
        </p:blipFill>
        <p:spPr>
          <a:xfrm>
            <a:off x="2959364" y="1874383"/>
            <a:ext cx="1819305" cy="369333"/>
          </a:xfrm>
          <a:prstGeom prst="rect">
            <a:avLst/>
          </a:prstGeom>
          <a:noFill/>
          <a:ln>
            <a:noFill/>
          </a:ln>
        </p:spPr>
      </p:pic>
      <p:pic>
        <p:nvPicPr>
          <p:cNvPr id="262" name="Google Shape;262;p29"/>
          <p:cNvPicPr preferRelativeResize="0"/>
          <p:nvPr/>
        </p:nvPicPr>
        <p:blipFill rotWithShape="1">
          <a:blip r:embed="rId10">
            <a:alphaModFix/>
          </a:blip>
          <a:srcRect b="0" l="0" r="0" t="0"/>
          <a:stretch/>
        </p:blipFill>
        <p:spPr>
          <a:xfrm>
            <a:off x="4955256" y="1985556"/>
            <a:ext cx="1140744" cy="201308"/>
          </a:xfrm>
          <a:prstGeom prst="rect">
            <a:avLst/>
          </a:prstGeom>
          <a:noFill/>
          <a:ln>
            <a:noFill/>
          </a:ln>
        </p:spPr>
      </p:pic>
      <p:pic>
        <p:nvPicPr>
          <p:cNvPr id="263" name="Google Shape;263;p29"/>
          <p:cNvPicPr preferRelativeResize="0"/>
          <p:nvPr/>
        </p:nvPicPr>
        <p:blipFill rotWithShape="1">
          <a:blip r:embed="rId11">
            <a:alphaModFix/>
          </a:blip>
          <a:srcRect b="0" l="0" r="0" t="0"/>
          <a:stretch/>
        </p:blipFill>
        <p:spPr>
          <a:xfrm>
            <a:off x="7280365" y="5682343"/>
            <a:ext cx="2114417" cy="450868"/>
          </a:xfrm>
          <a:prstGeom prst="rect">
            <a:avLst/>
          </a:prstGeom>
          <a:noFill/>
          <a:ln>
            <a:noFill/>
          </a:ln>
        </p:spPr>
      </p:pic>
      <p:pic>
        <p:nvPicPr>
          <p:cNvPr id="264" name="Google Shape;264;p29"/>
          <p:cNvPicPr preferRelativeResize="0"/>
          <p:nvPr/>
        </p:nvPicPr>
        <p:blipFill rotWithShape="1">
          <a:blip r:embed="rId12">
            <a:alphaModFix/>
          </a:blip>
          <a:srcRect b="0" l="0" r="0" t="0"/>
          <a:stretch/>
        </p:blipFill>
        <p:spPr>
          <a:xfrm>
            <a:off x="5845162" y="5717637"/>
            <a:ext cx="1232168" cy="265151"/>
          </a:xfrm>
          <a:prstGeom prst="rect">
            <a:avLst/>
          </a:prstGeom>
          <a:noFill/>
          <a:ln>
            <a:noFill/>
          </a:ln>
        </p:spPr>
      </p:pic>
      <p:sp>
        <p:nvSpPr>
          <p:cNvPr id="265" name="Google Shape;265;p2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80" name="Google Shape;80;p3"/>
          <p:cNvPicPr preferRelativeResize="0"/>
          <p:nvPr/>
        </p:nvPicPr>
        <p:blipFill rotWithShape="1">
          <a:blip r:embed="rId3">
            <a:alphaModFix/>
          </a:blip>
          <a:srcRect b="0" l="0" r="0" t="0"/>
          <a:stretch/>
        </p:blipFill>
        <p:spPr>
          <a:xfrm>
            <a:off x="1067428" y="1371857"/>
            <a:ext cx="10057143" cy="41142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idx="1" type="body"/>
          </p:nvPr>
        </p:nvSpPr>
        <p:spPr>
          <a:xfrm>
            <a:off x="85969" y="184112"/>
            <a:ext cx="11965354" cy="6673888"/>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3200"/>
              <a:buFont typeface="Noto Sans Symbols"/>
              <a:buNone/>
            </a:pPr>
            <a:r>
              <a:t/>
            </a:r>
            <a:endParaRPr sz="3200">
              <a:solidFill>
                <a:srgbClr val="FF0000"/>
              </a:solidFill>
              <a:latin typeface="Calibri"/>
              <a:ea typeface="Calibri"/>
              <a:cs typeface="Calibri"/>
              <a:sym typeface="Calibri"/>
            </a:endParaRPr>
          </a:p>
          <a:p>
            <a:pPr indent="0" lvl="0" marL="0" rtl="0" algn="ctr">
              <a:lnSpc>
                <a:spcPct val="90000"/>
              </a:lnSpc>
              <a:spcBef>
                <a:spcPts val="1200"/>
              </a:spcBef>
              <a:spcAft>
                <a:spcPts val="0"/>
              </a:spcAft>
              <a:buSzPts val="3200"/>
              <a:buFont typeface="Noto Sans Symbols"/>
              <a:buNone/>
            </a:pPr>
            <a:r>
              <a:t/>
            </a:r>
            <a:endParaRPr sz="3200">
              <a:solidFill>
                <a:srgbClr val="FF0000"/>
              </a:solidFill>
              <a:latin typeface="Calibri"/>
              <a:ea typeface="Calibri"/>
              <a:cs typeface="Calibri"/>
              <a:sym typeface="Calibri"/>
            </a:endParaRPr>
          </a:p>
        </p:txBody>
      </p:sp>
      <p:sp>
        <p:nvSpPr>
          <p:cNvPr id="271" name="Google Shape;271;p3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pic>
        <p:nvPicPr>
          <p:cNvPr id="272" name="Google Shape;272;p30"/>
          <p:cNvPicPr preferRelativeResize="0"/>
          <p:nvPr/>
        </p:nvPicPr>
        <p:blipFill rotWithShape="1">
          <a:blip r:embed="rId3">
            <a:alphaModFix/>
          </a:blip>
          <a:srcRect b="0" l="0" r="0" t="0"/>
          <a:stretch/>
        </p:blipFill>
        <p:spPr>
          <a:xfrm>
            <a:off x="1568275" y="945131"/>
            <a:ext cx="8724896" cy="5359466"/>
          </a:xfrm>
          <a:prstGeom prst="rect">
            <a:avLst/>
          </a:prstGeom>
          <a:noFill/>
          <a:ln>
            <a:noFill/>
          </a:ln>
        </p:spPr>
      </p:pic>
      <p:sp>
        <p:nvSpPr>
          <p:cNvPr id="273" name="Google Shape;273;p30"/>
          <p:cNvSpPr txBox="1"/>
          <p:nvPr/>
        </p:nvSpPr>
        <p:spPr>
          <a:xfrm>
            <a:off x="0" y="189720"/>
            <a:ext cx="12191999" cy="58477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200"/>
              <a:buFont typeface="Calibri"/>
              <a:buNone/>
            </a:pPr>
            <a:r>
              <a:rPr b="1" i="0" lang="en-US" sz="3200" u="none" cap="none" strike="noStrike">
                <a:solidFill>
                  <a:srgbClr val="18579B"/>
                </a:solidFill>
                <a:latin typeface="Calibri"/>
                <a:ea typeface="Calibri"/>
                <a:cs typeface="Calibri"/>
                <a:sym typeface="Calibri"/>
              </a:rPr>
              <a:t>What if the Scores Exceed the Number of Boxes on the Scoresheet?</a:t>
            </a:r>
            <a:endParaRPr b="1" i="0" sz="3200" u="none" cap="none" strike="noStrike">
              <a:solidFill>
                <a:srgbClr val="18579B"/>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1761570" y="452538"/>
            <a:ext cx="8305967" cy="644832"/>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Basic Refereeing Procedures</a:t>
            </a:r>
            <a:endParaRPr/>
          </a:p>
        </p:txBody>
      </p:sp>
      <p:sp>
        <p:nvSpPr>
          <p:cNvPr id="279" name="Google Shape;279;p31"/>
          <p:cNvSpPr txBox="1"/>
          <p:nvPr>
            <p:ph idx="1" type="body"/>
          </p:nvPr>
        </p:nvSpPr>
        <p:spPr>
          <a:xfrm>
            <a:off x="1219201" y="1295400"/>
            <a:ext cx="9905999" cy="5188984"/>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4400"/>
              <a:buFont typeface="Noto Sans Symbols"/>
              <a:buNone/>
            </a:pPr>
            <a:r>
              <a:rPr lang="en-US"/>
              <a:t> </a:t>
            </a:r>
            <a:r>
              <a:rPr i="1" lang="en-US" sz="4000">
                <a:latin typeface="Calibri"/>
                <a:ea typeface="Calibri"/>
                <a:cs typeface="Calibri"/>
                <a:sym typeface="Calibri"/>
              </a:rPr>
              <a:t>Before Each Tournament:</a:t>
            </a:r>
            <a:endParaRPr i="1" sz="4000">
              <a:latin typeface="Calibri"/>
              <a:ea typeface="Calibri"/>
              <a:cs typeface="Calibri"/>
              <a:sym typeface="Calibri"/>
            </a:endParaRPr>
          </a:p>
          <a:p>
            <a:pPr indent="-336550" lvl="1" marL="685800" rtl="0" algn="l">
              <a:lnSpc>
                <a:spcPct val="100000"/>
              </a:lnSpc>
              <a:spcBef>
                <a:spcPts val="600"/>
              </a:spcBef>
              <a:spcAft>
                <a:spcPts val="0"/>
              </a:spcAft>
              <a:buClr>
                <a:srgbClr val="18579B"/>
              </a:buClr>
              <a:buSzPts val="1600"/>
              <a:buNone/>
            </a:pPr>
            <a:r>
              <a:t/>
            </a:r>
            <a:endParaRPr sz="1600">
              <a:latin typeface="Calibri"/>
              <a:ea typeface="Calibri"/>
              <a:cs typeface="Calibri"/>
              <a:sym typeface="Calibri"/>
            </a:endParaRPr>
          </a:p>
          <a:p>
            <a:pPr indent="-719138" lvl="1" marL="903288" rtl="0" algn="l">
              <a:lnSpc>
                <a:spcPct val="100000"/>
              </a:lnSpc>
              <a:spcBef>
                <a:spcPts val="6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Review</a:t>
            </a:r>
            <a:r>
              <a:rPr lang="en-US" sz="3600">
                <a:latin typeface="Calibri"/>
                <a:ea typeface="Calibri"/>
                <a:cs typeface="Calibri"/>
                <a:sym typeface="Calibri"/>
              </a:rPr>
              <a:t> the Current USA Pickleball </a:t>
            </a:r>
            <a:r>
              <a:rPr i="1" lang="en-US" sz="3600">
                <a:latin typeface="Calibri"/>
                <a:ea typeface="Calibri"/>
                <a:cs typeface="Calibri"/>
                <a:sym typeface="Calibri"/>
              </a:rPr>
              <a:t>Rulebook</a:t>
            </a:r>
            <a:endParaRPr sz="3600">
              <a:latin typeface="Calibri"/>
              <a:ea typeface="Calibri"/>
              <a:cs typeface="Calibri"/>
              <a:sym typeface="Calibri"/>
            </a:endParaRPr>
          </a:p>
          <a:p>
            <a:pPr indent="-719138" lvl="1" marL="903288" rtl="0" algn="l">
              <a:lnSpc>
                <a:spcPct val="100000"/>
              </a:lnSpc>
              <a:spcBef>
                <a:spcPts val="6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Re-read</a:t>
            </a:r>
            <a:r>
              <a:rPr lang="en-US" sz="3600">
                <a:latin typeface="Calibri"/>
                <a:ea typeface="Calibri"/>
                <a:cs typeface="Calibri"/>
                <a:sym typeface="Calibri"/>
              </a:rPr>
              <a:t> </a:t>
            </a:r>
            <a:r>
              <a:rPr i="1" lang="en-US" sz="3600">
                <a:latin typeface="Calibri"/>
                <a:ea typeface="Calibri"/>
                <a:cs typeface="Calibri"/>
                <a:sym typeface="Calibri"/>
              </a:rPr>
              <a:t>Officiating Handbook</a:t>
            </a:r>
            <a:endParaRPr sz="3600">
              <a:latin typeface="Calibri"/>
              <a:ea typeface="Calibri"/>
              <a:cs typeface="Calibri"/>
              <a:sym typeface="Calibri"/>
            </a:endParaRPr>
          </a:p>
          <a:p>
            <a:pPr indent="-719138" lvl="1" marL="903288" rtl="0" algn="l">
              <a:lnSpc>
                <a:spcPct val="100000"/>
              </a:lnSpc>
              <a:spcBef>
                <a:spcPts val="6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Review </a:t>
            </a:r>
            <a:r>
              <a:rPr lang="en-US" sz="3600">
                <a:latin typeface="Calibri"/>
                <a:ea typeface="Calibri"/>
                <a:cs typeface="Calibri"/>
                <a:sym typeface="Calibri"/>
              </a:rPr>
              <a:t>Online </a:t>
            </a:r>
            <a:r>
              <a:rPr i="1" lang="en-US" sz="3600">
                <a:latin typeface="Calibri"/>
                <a:ea typeface="Calibri"/>
                <a:cs typeface="Calibri"/>
                <a:sym typeface="Calibri"/>
              </a:rPr>
              <a:t>Referee Casebook </a:t>
            </a:r>
            <a:endParaRPr sz="3600">
              <a:latin typeface="Calibri"/>
              <a:ea typeface="Calibri"/>
              <a:cs typeface="Calibri"/>
              <a:sym typeface="Calibri"/>
            </a:endParaRPr>
          </a:p>
          <a:p>
            <a:pPr indent="-719138" lvl="1" marL="903288" rtl="0" algn="l">
              <a:lnSpc>
                <a:spcPct val="100000"/>
              </a:lnSpc>
              <a:spcBef>
                <a:spcPts val="600"/>
              </a:spcBef>
              <a:spcAft>
                <a:spcPts val="0"/>
              </a:spcAft>
              <a:buClr>
                <a:srgbClr val="FF0000"/>
              </a:buClr>
              <a:buSzPts val="3600"/>
              <a:buChar char="•"/>
            </a:pPr>
            <a:r>
              <a:rPr lang="en-US" sz="3600">
                <a:solidFill>
                  <a:srgbClr val="FF0000"/>
                </a:solidFill>
                <a:latin typeface="Calibri"/>
                <a:ea typeface="Calibri"/>
                <a:cs typeface="Calibri"/>
                <a:sym typeface="Calibri"/>
              </a:rPr>
              <a:t>Retake</a:t>
            </a:r>
            <a:r>
              <a:rPr lang="en-US" sz="3600">
                <a:latin typeface="Calibri"/>
                <a:ea typeface="Calibri"/>
                <a:cs typeface="Calibri"/>
                <a:sym typeface="Calibri"/>
              </a:rPr>
              <a:t> Online </a:t>
            </a:r>
            <a:r>
              <a:rPr i="1" lang="en-US" sz="3600">
                <a:latin typeface="Calibri"/>
                <a:ea typeface="Calibri"/>
                <a:cs typeface="Calibri"/>
                <a:sym typeface="Calibri"/>
              </a:rPr>
              <a:t>Referee &amp; LJ Tests</a:t>
            </a:r>
            <a:endParaRPr i="1" sz="3600">
              <a:latin typeface="Calibri"/>
              <a:ea typeface="Calibri"/>
              <a:cs typeface="Calibri"/>
              <a:sym typeface="Calibri"/>
            </a:endParaRPr>
          </a:p>
          <a:p>
            <a:pPr indent="0" lvl="1" marL="184150" rtl="0" algn="l">
              <a:lnSpc>
                <a:spcPct val="100000"/>
              </a:lnSpc>
              <a:spcBef>
                <a:spcPts val="600"/>
              </a:spcBef>
              <a:spcAft>
                <a:spcPts val="0"/>
              </a:spcAft>
              <a:buClr>
                <a:srgbClr val="287A9E"/>
              </a:buClr>
              <a:buSzPts val="3600"/>
              <a:buNone/>
            </a:pPr>
            <a:r>
              <a:rPr i="1" lang="en-US" sz="3600">
                <a:solidFill>
                  <a:srgbClr val="287A9E"/>
                </a:solidFill>
              </a:rPr>
              <a:t>		</a:t>
            </a:r>
            <a:r>
              <a:rPr i="1" lang="en-US" sz="2400">
                <a:solidFill>
                  <a:srgbClr val="FF0000"/>
                </a:solidFill>
                <a:latin typeface="Calibri"/>
                <a:ea typeface="Calibri"/>
                <a:cs typeface="Calibri"/>
                <a:sym typeface="Calibri"/>
              </a:rPr>
              <a:t>usapickleball.org/get-involved/pickleball-officiating</a:t>
            </a:r>
            <a:endParaRPr i="1" sz="2400">
              <a:solidFill>
                <a:srgbClr val="FF0000"/>
              </a:solidFill>
              <a:latin typeface="Calibri"/>
              <a:ea typeface="Calibri"/>
              <a:cs typeface="Calibri"/>
              <a:sym typeface="Calibri"/>
            </a:endParaRPr>
          </a:p>
        </p:txBody>
      </p:sp>
      <p:sp>
        <p:nvSpPr>
          <p:cNvPr id="280" name="Google Shape;280;p3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1943016" y="149486"/>
            <a:ext cx="8305967" cy="644831"/>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Basic Refereeing Procedures</a:t>
            </a:r>
            <a:endParaRPr/>
          </a:p>
        </p:txBody>
      </p:sp>
      <p:sp>
        <p:nvSpPr>
          <p:cNvPr id="286" name="Google Shape;286;p32"/>
          <p:cNvSpPr txBox="1"/>
          <p:nvPr>
            <p:ph idx="1" type="body"/>
          </p:nvPr>
        </p:nvSpPr>
        <p:spPr>
          <a:xfrm>
            <a:off x="920382" y="911790"/>
            <a:ext cx="9956800" cy="5591559"/>
          </a:xfrm>
          <a:prstGeom prst="rect">
            <a:avLst/>
          </a:prstGeom>
          <a:noFill/>
          <a:ln>
            <a:noFill/>
          </a:ln>
        </p:spPr>
        <p:txBody>
          <a:bodyPr anchorCtr="0" anchor="t" bIns="45700" lIns="45700" spcFirstLastPara="1" rIns="45700" wrap="square" tIns="45700">
            <a:normAutofit fontScale="92500" lnSpcReduction="10000"/>
          </a:bodyPr>
          <a:lstStyle/>
          <a:p>
            <a:pPr indent="0" lvl="0" marL="0" rtl="0" algn="l">
              <a:lnSpc>
                <a:spcPct val="100000"/>
              </a:lnSpc>
              <a:spcBef>
                <a:spcPts val="0"/>
              </a:spcBef>
              <a:spcAft>
                <a:spcPts val="0"/>
              </a:spcAft>
              <a:buSzPct val="100000"/>
              <a:buFont typeface="Noto Sans Symbols"/>
              <a:buNone/>
            </a:pPr>
            <a:r>
              <a:rPr lang="en-US" sz="3600">
                <a:latin typeface="Calibri"/>
                <a:ea typeface="Calibri"/>
                <a:cs typeface="Calibri"/>
                <a:sym typeface="Calibri"/>
              </a:rPr>
              <a:t> </a:t>
            </a:r>
            <a:r>
              <a:rPr lang="en-US" sz="4000">
                <a:latin typeface="Calibri"/>
                <a:ea typeface="Calibri"/>
                <a:cs typeface="Calibri"/>
                <a:sym typeface="Calibri"/>
              </a:rPr>
              <a:t>Before the Match:</a:t>
            </a:r>
            <a:endParaRPr/>
          </a:p>
          <a:p>
            <a:pPr indent="-336550" lvl="1" marL="685800" rtl="0" algn="l">
              <a:lnSpc>
                <a:spcPct val="100000"/>
              </a:lnSpc>
              <a:spcBef>
                <a:spcPts val="600"/>
              </a:spcBef>
              <a:spcAft>
                <a:spcPts val="0"/>
              </a:spcAft>
              <a:buClr>
                <a:srgbClr val="18579B"/>
              </a:buClr>
              <a:buSzPct val="100000"/>
              <a:buNone/>
            </a:pPr>
            <a:r>
              <a:t/>
            </a:r>
            <a:endParaRPr sz="2000">
              <a:latin typeface="Calibri"/>
              <a:ea typeface="Calibri"/>
              <a:cs typeface="Calibri"/>
              <a:sym typeface="Calibri"/>
            </a:endParaRPr>
          </a:p>
          <a:p>
            <a:pPr indent="-620713" lvl="1" marL="804863" rtl="0" algn="l">
              <a:lnSpc>
                <a:spcPct val="100000"/>
              </a:lnSpc>
              <a:spcBef>
                <a:spcPts val="600"/>
              </a:spcBef>
              <a:spcAft>
                <a:spcPts val="0"/>
              </a:spcAft>
              <a:buClr>
                <a:srgbClr val="FF0000"/>
              </a:buClr>
              <a:buSzPct val="100000"/>
              <a:buFont typeface="Arial"/>
              <a:buChar char="•"/>
            </a:pPr>
            <a:r>
              <a:rPr lang="en-US" sz="3600">
                <a:solidFill>
                  <a:srgbClr val="FF0000"/>
                </a:solidFill>
                <a:latin typeface="Calibri"/>
                <a:ea typeface="Calibri"/>
                <a:cs typeface="Calibri"/>
                <a:sym typeface="Calibri"/>
              </a:rPr>
              <a:t>Prepare</a:t>
            </a:r>
            <a:r>
              <a:rPr lang="en-US" sz="3600">
                <a:latin typeface="Calibri"/>
                <a:ea typeface="Calibri"/>
                <a:cs typeface="Calibri"/>
                <a:sym typeface="Calibri"/>
              </a:rPr>
              <a:t> mentally &amp; physically</a:t>
            </a:r>
            <a:endParaRPr sz="3600">
              <a:latin typeface="Calibri"/>
              <a:ea typeface="Calibri"/>
              <a:cs typeface="Calibri"/>
              <a:sym typeface="Calibri"/>
            </a:endParaRPr>
          </a:p>
          <a:p>
            <a:pPr indent="-567881" lvl="1" marL="804863" rtl="0" algn="l">
              <a:lnSpc>
                <a:spcPct val="100000"/>
              </a:lnSpc>
              <a:spcBef>
                <a:spcPts val="600"/>
              </a:spcBef>
              <a:spcAft>
                <a:spcPts val="0"/>
              </a:spcAft>
              <a:buClr>
                <a:srgbClr val="18579B"/>
              </a:buClr>
              <a:buSzPct val="100000"/>
              <a:buFont typeface="Arial"/>
              <a:buNone/>
            </a:pPr>
            <a:r>
              <a:t/>
            </a:r>
            <a:endParaRPr sz="900">
              <a:latin typeface="Calibri"/>
              <a:ea typeface="Calibri"/>
              <a:cs typeface="Calibri"/>
              <a:sym typeface="Calibri"/>
            </a:endParaRPr>
          </a:p>
          <a:p>
            <a:pPr indent="-620713" lvl="1" marL="804863" rtl="0" algn="l">
              <a:lnSpc>
                <a:spcPct val="100000"/>
              </a:lnSpc>
              <a:spcBef>
                <a:spcPts val="600"/>
              </a:spcBef>
              <a:spcAft>
                <a:spcPts val="0"/>
              </a:spcAft>
              <a:buClr>
                <a:srgbClr val="FF0000"/>
              </a:buClr>
              <a:buSzPct val="100000"/>
              <a:buFont typeface="Arial"/>
              <a:buChar char="•"/>
            </a:pPr>
            <a:r>
              <a:rPr lang="en-US" sz="3600">
                <a:solidFill>
                  <a:srgbClr val="FF0000"/>
                </a:solidFill>
                <a:latin typeface="Calibri"/>
                <a:ea typeface="Calibri"/>
                <a:cs typeface="Calibri"/>
                <a:sym typeface="Calibri"/>
              </a:rPr>
              <a:t>Pick up </a:t>
            </a:r>
            <a:r>
              <a:rPr lang="en-US" sz="3600">
                <a:latin typeface="Calibri"/>
                <a:ea typeface="Calibri"/>
                <a:cs typeface="Calibri"/>
                <a:sym typeface="Calibri"/>
              </a:rPr>
              <a:t>referee tools and personal items </a:t>
            </a:r>
            <a:r>
              <a:rPr lang="en-US" sz="3600">
                <a:solidFill>
                  <a:srgbClr val="FF0000"/>
                </a:solidFill>
                <a:latin typeface="Calibri"/>
                <a:ea typeface="Calibri"/>
                <a:cs typeface="Calibri"/>
                <a:sym typeface="Calibri"/>
              </a:rPr>
              <a:t>in advance</a:t>
            </a:r>
            <a:endParaRPr sz="3600">
              <a:solidFill>
                <a:srgbClr val="FF0000"/>
              </a:solidFill>
              <a:latin typeface="Calibri"/>
              <a:ea typeface="Calibri"/>
              <a:cs typeface="Calibri"/>
              <a:sym typeface="Calibri"/>
            </a:endParaRPr>
          </a:p>
          <a:p>
            <a:pPr indent="-561975" lvl="1" marL="804863" rtl="0" algn="l">
              <a:lnSpc>
                <a:spcPct val="100000"/>
              </a:lnSpc>
              <a:spcBef>
                <a:spcPts val="600"/>
              </a:spcBef>
              <a:spcAft>
                <a:spcPts val="0"/>
              </a:spcAft>
              <a:buClr>
                <a:srgbClr val="18579B"/>
              </a:buClr>
              <a:buSzPct val="100000"/>
              <a:buFont typeface="Arial"/>
              <a:buNone/>
            </a:pPr>
            <a:r>
              <a:t/>
            </a:r>
            <a:endParaRPr sz="1000">
              <a:latin typeface="Calibri"/>
              <a:ea typeface="Calibri"/>
              <a:cs typeface="Calibri"/>
              <a:sym typeface="Calibri"/>
            </a:endParaRPr>
          </a:p>
          <a:p>
            <a:pPr indent="-620713" lvl="1" marL="804863" rtl="0" algn="l">
              <a:lnSpc>
                <a:spcPct val="100000"/>
              </a:lnSpc>
              <a:spcBef>
                <a:spcPts val="600"/>
              </a:spcBef>
              <a:spcAft>
                <a:spcPts val="0"/>
              </a:spcAft>
              <a:buClr>
                <a:srgbClr val="18579B"/>
              </a:buClr>
              <a:buSzPct val="100000"/>
              <a:buFont typeface="Arial"/>
              <a:buChar char="•"/>
            </a:pPr>
            <a:r>
              <a:rPr lang="en-US" sz="3600">
                <a:latin typeface="Calibri"/>
                <a:ea typeface="Calibri"/>
                <a:cs typeface="Calibri"/>
                <a:sym typeface="Calibri"/>
              </a:rPr>
              <a:t>Know </a:t>
            </a:r>
            <a:r>
              <a:rPr lang="en-US" sz="3600">
                <a:solidFill>
                  <a:srgbClr val="FF0000"/>
                </a:solidFill>
                <a:latin typeface="Calibri"/>
                <a:ea typeface="Calibri"/>
                <a:cs typeface="Calibri"/>
                <a:sym typeface="Calibri"/>
              </a:rPr>
              <a:t>venue court layout</a:t>
            </a:r>
            <a:endParaRPr sz="3600">
              <a:latin typeface="Calibri"/>
              <a:ea typeface="Calibri"/>
              <a:cs typeface="Calibri"/>
              <a:sym typeface="Calibri"/>
            </a:endParaRPr>
          </a:p>
          <a:p>
            <a:pPr indent="-561975" lvl="1" marL="804863" rtl="0" algn="l">
              <a:lnSpc>
                <a:spcPct val="100000"/>
              </a:lnSpc>
              <a:spcBef>
                <a:spcPts val="600"/>
              </a:spcBef>
              <a:spcAft>
                <a:spcPts val="0"/>
              </a:spcAft>
              <a:buClr>
                <a:srgbClr val="18579B"/>
              </a:buClr>
              <a:buSzPct val="100000"/>
              <a:buFont typeface="Arial"/>
              <a:buNone/>
            </a:pPr>
            <a:r>
              <a:t/>
            </a:r>
            <a:endParaRPr sz="1000">
              <a:latin typeface="Calibri"/>
              <a:ea typeface="Calibri"/>
              <a:cs typeface="Calibri"/>
              <a:sym typeface="Calibri"/>
            </a:endParaRPr>
          </a:p>
          <a:p>
            <a:pPr indent="-620713" lvl="1" marL="804863" rtl="0" algn="l">
              <a:lnSpc>
                <a:spcPct val="100000"/>
              </a:lnSpc>
              <a:spcBef>
                <a:spcPts val="600"/>
              </a:spcBef>
              <a:spcAft>
                <a:spcPts val="0"/>
              </a:spcAft>
              <a:buClr>
                <a:srgbClr val="18579B"/>
              </a:buClr>
              <a:buSzPct val="100000"/>
              <a:buFont typeface="Arial"/>
              <a:buChar char="•"/>
            </a:pPr>
            <a:r>
              <a:rPr lang="en-US" sz="3600">
                <a:latin typeface="Calibri"/>
                <a:ea typeface="Calibri"/>
                <a:cs typeface="Calibri"/>
                <a:sym typeface="Calibri"/>
              </a:rPr>
              <a:t>Pick up </a:t>
            </a:r>
            <a:r>
              <a:rPr lang="en-US" sz="3600">
                <a:solidFill>
                  <a:srgbClr val="FF0000"/>
                </a:solidFill>
                <a:latin typeface="Calibri"/>
                <a:ea typeface="Calibri"/>
                <a:cs typeface="Calibri"/>
                <a:sym typeface="Calibri"/>
              </a:rPr>
              <a:t>scoresheet &amp; activate timer </a:t>
            </a:r>
            <a:r>
              <a:rPr lang="en-US" sz="3600">
                <a:latin typeface="Calibri"/>
                <a:ea typeface="Calibri"/>
                <a:cs typeface="Calibri"/>
                <a:sym typeface="Calibri"/>
              </a:rPr>
              <a:t>immediately when match is called. </a:t>
            </a:r>
            <a:endParaRPr sz="3600">
              <a:latin typeface="Calibri"/>
              <a:ea typeface="Calibri"/>
              <a:cs typeface="Calibri"/>
              <a:sym typeface="Calibri"/>
            </a:endParaRPr>
          </a:p>
          <a:p>
            <a:pPr indent="-567881" lvl="1" marL="804863" rtl="0" algn="l">
              <a:lnSpc>
                <a:spcPct val="100000"/>
              </a:lnSpc>
              <a:spcBef>
                <a:spcPts val="600"/>
              </a:spcBef>
              <a:spcAft>
                <a:spcPts val="0"/>
              </a:spcAft>
              <a:buClr>
                <a:srgbClr val="18579B"/>
              </a:buClr>
              <a:buSzPct val="100000"/>
              <a:buFont typeface="Arial"/>
              <a:buNone/>
            </a:pPr>
            <a:r>
              <a:t/>
            </a:r>
            <a:endParaRPr sz="900">
              <a:latin typeface="Calibri"/>
              <a:ea typeface="Calibri"/>
              <a:cs typeface="Calibri"/>
              <a:sym typeface="Calibri"/>
            </a:endParaRPr>
          </a:p>
          <a:p>
            <a:pPr indent="-620713" lvl="1" marL="804863" rtl="0" algn="l">
              <a:lnSpc>
                <a:spcPct val="100000"/>
              </a:lnSpc>
              <a:spcBef>
                <a:spcPts val="600"/>
              </a:spcBef>
              <a:spcAft>
                <a:spcPts val="0"/>
              </a:spcAft>
              <a:buClr>
                <a:srgbClr val="18579B"/>
              </a:buClr>
              <a:buSzPct val="100000"/>
              <a:buFont typeface="Arial"/>
              <a:buChar char="•"/>
            </a:pPr>
            <a:r>
              <a:rPr lang="en-US" sz="3600"/>
              <a:t>Know the number of </a:t>
            </a:r>
            <a:r>
              <a:rPr lang="en-US" sz="3600">
                <a:solidFill>
                  <a:srgbClr val="FF0000"/>
                </a:solidFill>
              </a:rPr>
              <a:t>minutes allowed to start the match</a:t>
            </a:r>
            <a:r>
              <a:rPr lang="en-US" sz="3600"/>
              <a:t> after the match is called</a:t>
            </a:r>
            <a:endParaRPr sz="3600">
              <a:latin typeface="Calibri"/>
              <a:ea typeface="Calibri"/>
              <a:cs typeface="Calibri"/>
              <a:sym typeface="Calibri"/>
            </a:endParaRPr>
          </a:p>
          <a:p>
            <a:pPr indent="-336550" lvl="1" marL="685800" rtl="0" algn="l">
              <a:lnSpc>
                <a:spcPct val="100000"/>
              </a:lnSpc>
              <a:spcBef>
                <a:spcPts val="600"/>
              </a:spcBef>
              <a:spcAft>
                <a:spcPts val="0"/>
              </a:spcAft>
              <a:buClr>
                <a:srgbClr val="18579B"/>
              </a:buClr>
              <a:buSzPct val="100000"/>
              <a:buNone/>
            </a:pPr>
            <a:r>
              <a:t/>
            </a:r>
            <a:endParaRPr sz="3600">
              <a:latin typeface="Calibri"/>
              <a:ea typeface="Calibri"/>
              <a:cs typeface="Calibri"/>
              <a:sym typeface="Calibri"/>
            </a:endParaRPr>
          </a:p>
        </p:txBody>
      </p:sp>
      <p:sp>
        <p:nvSpPr>
          <p:cNvPr id="287" name="Google Shape;287;p3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1012251" y="117932"/>
            <a:ext cx="10167497" cy="855847"/>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Font typeface="Calibri"/>
              <a:buNone/>
            </a:pPr>
            <a:r>
              <a:rPr lang="en-US" sz="4400">
                <a:latin typeface="Calibri"/>
                <a:ea typeface="Calibri"/>
                <a:cs typeface="Calibri"/>
                <a:sym typeface="Calibri"/>
              </a:rPr>
              <a:t>Basic Refereeing Procedures </a:t>
            </a:r>
            <a:r>
              <a:rPr b="0" lang="en-US" sz="2400"/>
              <a:t>(cont’d)</a:t>
            </a:r>
            <a:endParaRPr/>
          </a:p>
        </p:txBody>
      </p:sp>
      <p:sp>
        <p:nvSpPr>
          <p:cNvPr id="293" name="Google Shape;293;p33"/>
          <p:cNvSpPr txBox="1"/>
          <p:nvPr>
            <p:ph idx="1" type="body"/>
          </p:nvPr>
        </p:nvSpPr>
        <p:spPr>
          <a:xfrm>
            <a:off x="717847" y="1418160"/>
            <a:ext cx="7597212" cy="5261635"/>
          </a:xfrm>
          <a:prstGeom prst="rect">
            <a:avLst/>
          </a:prstGeom>
          <a:noFill/>
          <a:ln>
            <a:noFill/>
          </a:ln>
        </p:spPr>
        <p:txBody>
          <a:bodyPr anchorCtr="0" anchor="t" bIns="45700" lIns="45700" spcFirstLastPara="1" rIns="45700" wrap="square" tIns="45700">
            <a:normAutofit fontScale="47500" lnSpcReduction="20000"/>
          </a:bodyPr>
          <a:lstStyle/>
          <a:p>
            <a:pPr indent="0" lvl="0" marL="0" rtl="0" algn="l">
              <a:lnSpc>
                <a:spcPct val="100000"/>
              </a:lnSpc>
              <a:spcBef>
                <a:spcPts val="0"/>
              </a:spcBef>
              <a:spcAft>
                <a:spcPts val="0"/>
              </a:spcAft>
              <a:buSzPct val="110000"/>
              <a:buFont typeface="Calibri"/>
              <a:buNone/>
            </a:pPr>
            <a:r>
              <a:rPr b="0" lang="en-US" sz="5900">
                <a:solidFill>
                  <a:srgbClr val="18579B"/>
                </a:solidFill>
              </a:rPr>
              <a:t>When </a:t>
            </a:r>
            <a:r>
              <a:rPr lang="en-US" sz="5900">
                <a:solidFill>
                  <a:srgbClr val="18579B"/>
                </a:solidFill>
              </a:rPr>
              <a:t>Your Name is Called to Referee</a:t>
            </a:r>
            <a:endParaRPr/>
          </a:p>
          <a:p>
            <a:pPr indent="0" lvl="0" marL="0" rtl="0" algn="ctr">
              <a:lnSpc>
                <a:spcPct val="100000"/>
              </a:lnSpc>
              <a:spcBef>
                <a:spcPts val="0"/>
              </a:spcBef>
              <a:spcAft>
                <a:spcPts val="0"/>
              </a:spcAft>
              <a:buSzPct val="110000"/>
              <a:buFont typeface="Calibri"/>
              <a:buNone/>
            </a:pPr>
            <a:br>
              <a:rPr b="0" lang="en-US" sz="2000"/>
            </a:br>
            <a:endParaRPr b="0" i="0" sz="1800" u="none" strike="noStrike">
              <a:solidFill>
                <a:srgbClr val="2C7C9F"/>
              </a:solidFill>
              <a:latin typeface="Calibri"/>
              <a:ea typeface="Calibri"/>
              <a:cs typeface="Calibri"/>
              <a:sym typeface="Calibri"/>
            </a:endParaRPr>
          </a:p>
          <a:p>
            <a:pPr indent="-246380" lvl="0" marL="246380" rtl="0" algn="l">
              <a:lnSpc>
                <a:spcPct val="100000"/>
              </a:lnSpc>
              <a:spcBef>
                <a:spcPts val="0"/>
              </a:spcBef>
              <a:spcAft>
                <a:spcPts val="0"/>
              </a:spcAft>
              <a:buSzPct val="110000"/>
              <a:buFont typeface="Arial"/>
              <a:buChar char="•"/>
            </a:pPr>
            <a:r>
              <a:rPr b="0" i="0" lang="en-US" sz="4400" u="none" strike="noStrike">
                <a:solidFill>
                  <a:srgbClr val="FF0000"/>
                </a:solidFill>
                <a:latin typeface="Calibri"/>
                <a:ea typeface="Calibri"/>
                <a:cs typeface="Calibri"/>
                <a:sym typeface="Calibri"/>
              </a:rPr>
              <a:t>Immediately</a:t>
            </a:r>
            <a:r>
              <a:rPr b="0" i="0" lang="en-US" sz="4400" u="none" strike="noStrike">
                <a:solidFill>
                  <a:srgbClr val="18579B"/>
                </a:solidFill>
                <a:latin typeface="Calibri"/>
                <a:ea typeface="Calibri"/>
                <a:cs typeface="Calibri"/>
                <a:sym typeface="Calibri"/>
              </a:rPr>
              <a:t> collect the match scoresheet &amp; clipboard</a:t>
            </a:r>
            <a:endParaRPr/>
          </a:p>
          <a:p>
            <a:pPr indent="-100393" lvl="0" marL="246380" rtl="0" algn="l">
              <a:lnSpc>
                <a:spcPct val="100000"/>
              </a:lnSpc>
              <a:spcBef>
                <a:spcPts val="0"/>
              </a:spcBef>
              <a:spcAft>
                <a:spcPts val="0"/>
              </a:spcAft>
              <a:buSzPct val="110000"/>
              <a:buFont typeface="Arial"/>
              <a:buNone/>
            </a:pPr>
            <a:r>
              <a:t/>
            </a:r>
            <a:endParaRPr b="0" i="0" sz="4400" u="none" strike="noStrike">
              <a:solidFill>
                <a:srgbClr val="18579B"/>
              </a:solidFill>
              <a:latin typeface="Calibri"/>
              <a:ea typeface="Calibri"/>
              <a:cs typeface="Calibri"/>
              <a:sym typeface="Calibri"/>
            </a:endParaRPr>
          </a:p>
          <a:p>
            <a:pPr indent="-246380" lvl="0" marL="246380" rtl="0" algn="l">
              <a:lnSpc>
                <a:spcPct val="100000"/>
              </a:lnSpc>
              <a:spcBef>
                <a:spcPts val="0"/>
              </a:spcBef>
              <a:spcAft>
                <a:spcPts val="0"/>
              </a:spcAft>
              <a:buSzPct val="110000"/>
              <a:buFont typeface="Arial"/>
              <a:buChar char="•"/>
            </a:pPr>
            <a:r>
              <a:rPr b="0" i="0" lang="en-US" sz="4400" u="none" strike="noStrike">
                <a:solidFill>
                  <a:srgbClr val="FF0000"/>
                </a:solidFill>
                <a:latin typeface="Calibri"/>
                <a:ea typeface="Calibri"/>
                <a:cs typeface="Calibri"/>
                <a:sym typeface="Calibri"/>
              </a:rPr>
              <a:t>Start</a:t>
            </a:r>
            <a:r>
              <a:rPr b="0" i="0" lang="en-US" sz="4400" u="none" strike="noStrike">
                <a:solidFill>
                  <a:srgbClr val="18579B"/>
                </a:solidFill>
                <a:latin typeface="Calibri"/>
                <a:ea typeface="Calibri"/>
                <a:cs typeface="Calibri"/>
                <a:sym typeface="Calibri"/>
              </a:rPr>
              <a:t> your timer!</a:t>
            </a:r>
            <a:endParaRPr/>
          </a:p>
          <a:p>
            <a:pPr indent="-100393" lvl="0" marL="246380" rtl="0" algn="l">
              <a:lnSpc>
                <a:spcPct val="100000"/>
              </a:lnSpc>
              <a:spcBef>
                <a:spcPts val="0"/>
              </a:spcBef>
              <a:spcAft>
                <a:spcPts val="0"/>
              </a:spcAft>
              <a:buSzPct val="110000"/>
              <a:buFont typeface="Arial"/>
              <a:buNone/>
            </a:pPr>
            <a:r>
              <a:t/>
            </a:r>
            <a:endParaRPr b="0" i="0" sz="4400" u="none" strike="noStrike">
              <a:solidFill>
                <a:srgbClr val="18579B"/>
              </a:solidFill>
              <a:latin typeface="Calibri"/>
              <a:ea typeface="Calibri"/>
              <a:cs typeface="Calibri"/>
              <a:sym typeface="Calibri"/>
            </a:endParaRPr>
          </a:p>
          <a:p>
            <a:pPr indent="-246380" lvl="0" marL="246380" rtl="0" algn="l">
              <a:lnSpc>
                <a:spcPct val="100000"/>
              </a:lnSpc>
              <a:spcBef>
                <a:spcPts val="0"/>
              </a:spcBef>
              <a:spcAft>
                <a:spcPts val="0"/>
              </a:spcAft>
              <a:buSzPct val="110000"/>
              <a:buFont typeface="Arial"/>
              <a:buChar char="•"/>
            </a:pPr>
            <a:r>
              <a:rPr b="0" i="0" lang="en-US" sz="4400" u="none" strike="noStrike">
                <a:solidFill>
                  <a:srgbClr val="18579B"/>
                </a:solidFill>
                <a:latin typeface="Calibri"/>
                <a:ea typeface="Calibri"/>
                <a:cs typeface="Calibri"/>
                <a:sym typeface="Calibri"/>
              </a:rPr>
              <a:t>Quickly </a:t>
            </a:r>
            <a:r>
              <a:rPr b="0" i="0" lang="en-US" sz="4400" u="none" strike="noStrike">
                <a:solidFill>
                  <a:srgbClr val="FF0000"/>
                </a:solidFill>
                <a:latin typeface="Calibri"/>
                <a:ea typeface="Calibri"/>
                <a:cs typeface="Calibri"/>
                <a:sym typeface="Calibri"/>
              </a:rPr>
              <a:t>review information </a:t>
            </a:r>
            <a:r>
              <a:rPr b="0" i="0" lang="en-US" sz="4400" u="none" strike="noStrike">
                <a:solidFill>
                  <a:srgbClr val="18579B"/>
                </a:solidFill>
                <a:latin typeface="Calibri"/>
                <a:ea typeface="Calibri"/>
                <a:cs typeface="Calibri"/>
                <a:sym typeface="Calibri"/>
              </a:rPr>
              <a:t>on the scoresheet</a:t>
            </a:r>
            <a:endParaRPr/>
          </a:p>
          <a:p>
            <a:pPr indent="-180022" lvl="0" marL="246380" rtl="0" algn="l">
              <a:lnSpc>
                <a:spcPct val="100000"/>
              </a:lnSpc>
              <a:spcBef>
                <a:spcPts val="0"/>
              </a:spcBef>
              <a:spcAft>
                <a:spcPts val="0"/>
              </a:spcAft>
              <a:buSzPct val="110000"/>
              <a:buFont typeface="Arial"/>
              <a:buNone/>
            </a:pPr>
            <a:r>
              <a:t/>
            </a:r>
            <a:endParaRPr b="0" i="0" sz="2000" u="none" strike="noStrike">
              <a:solidFill>
                <a:srgbClr val="18579B"/>
              </a:solidFill>
              <a:latin typeface="Calibri"/>
              <a:ea typeface="Calibri"/>
              <a:cs typeface="Calibri"/>
              <a:sym typeface="Calibri"/>
            </a:endParaRPr>
          </a:p>
          <a:p>
            <a:pPr indent="-571500" lvl="1" marL="938645" rtl="0" algn="l">
              <a:lnSpc>
                <a:spcPct val="100000"/>
              </a:lnSpc>
              <a:spcBef>
                <a:spcPts val="0"/>
              </a:spcBef>
              <a:spcAft>
                <a:spcPts val="0"/>
              </a:spcAft>
              <a:buSzPct val="110000"/>
              <a:buFont typeface="Arial"/>
              <a:buChar char="•"/>
            </a:pPr>
            <a:r>
              <a:rPr b="0" i="0" lang="en-US" sz="4400" u="none" strike="noStrike">
                <a:solidFill>
                  <a:srgbClr val="18579B"/>
                </a:solidFill>
                <a:latin typeface="Calibri"/>
                <a:ea typeface="Calibri"/>
                <a:cs typeface="Calibri"/>
                <a:sym typeface="Calibri"/>
              </a:rPr>
              <a:t>Player Names – conflict of interest? </a:t>
            </a:r>
            <a:endParaRPr/>
          </a:p>
          <a:p>
            <a:pPr indent="-505142" lvl="1" marL="938645" rtl="0" algn="l">
              <a:lnSpc>
                <a:spcPct val="100000"/>
              </a:lnSpc>
              <a:spcBef>
                <a:spcPts val="0"/>
              </a:spcBef>
              <a:spcAft>
                <a:spcPts val="0"/>
              </a:spcAft>
              <a:buSzPct val="110000"/>
              <a:buFont typeface="Arial"/>
              <a:buNone/>
            </a:pPr>
            <a:r>
              <a:t/>
            </a:r>
            <a:endParaRPr b="0" i="0" sz="2000" u="none" strike="noStrike">
              <a:solidFill>
                <a:srgbClr val="18579B"/>
              </a:solidFill>
              <a:latin typeface="Calibri"/>
              <a:ea typeface="Calibri"/>
              <a:cs typeface="Calibri"/>
              <a:sym typeface="Calibri"/>
            </a:endParaRPr>
          </a:p>
          <a:p>
            <a:pPr indent="-571500" lvl="1" marL="938645" rtl="0" algn="l">
              <a:lnSpc>
                <a:spcPct val="100000"/>
              </a:lnSpc>
              <a:spcBef>
                <a:spcPts val="0"/>
              </a:spcBef>
              <a:spcAft>
                <a:spcPts val="0"/>
              </a:spcAft>
              <a:buSzPct val="110000"/>
              <a:buFont typeface="Arial"/>
              <a:buChar char="•"/>
            </a:pPr>
            <a:r>
              <a:rPr b="0" i="0" lang="en-US" sz="4400" u="none" strike="noStrike">
                <a:solidFill>
                  <a:srgbClr val="18579B"/>
                </a:solidFill>
                <a:latin typeface="Calibri"/>
                <a:ea typeface="Calibri"/>
                <a:cs typeface="Calibri"/>
                <a:sym typeface="Calibri"/>
              </a:rPr>
              <a:t>Court Number</a:t>
            </a:r>
            <a:endParaRPr/>
          </a:p>
          <a:p>
            <a:pPr indent="-505142" lvl="1" marL="938645" rtl="0" algn="l">
              <a:lnSpc>
                <a:spcPct val="100000"/>
              </a:lnSpc>
              <a:spcBef>
                <a:spcPts val="0"/>
              </a:spcBef>
              <a:spcAft>
                <a:spcPts val="0"/>
              </a:spcAft>
              <a:buSzPct val="110000"/>
              <a:buFont typeface="Arial"/>
              <a:buNone/>
            </a:pPr>
            <a:r>
              <a:t/>
            </a:r>
            <a:endParaRPr b="0" i="0" sz="2000" u="none" strike="noStrike">
              <a:solidFill>
                <a:srgbClr val="18579B"/>
              </a:solidFill>
              <a:latin typeface="Calibri"/>
              <a:ea typeface="Calibri"/>
              <a:cs typeface="Calibri"/>
              <a:sym typeface="Calibri"/>
            </a:endParaRPr>
          </a:p>
          <a:p>
            <a:pPr indent="-571500" lvl="1" marL="938645" rtl="0" algn="l">
              <a:lnSpc>
                <a:spcPct val="100000"/>
              </a:lnSpc>
              <a:spcBef>
                <a:spcPts val="0"/>
              </a:spcBef>
              <a:spcAft>
                <a:spcPts val="0"/>
              </a:spcAft>
              <a:buSzPct val="110000"/>
              <a:buFont typeface="Arial"/>
              <a:buChar char="•"/>
            </a:pPr>
            <a:r>
              <a:rPr b="0" i="0" lang="en-US" sz="4400" u="none" strike="noStrike">
                <a:solidFill>
                  <a:srgbClr val="18579B"/>
                </a:solidFill>
                <a:latin typeface="Calibri"/>
                <a:ea typeface="Calibri"/>
                <a:cs typeface="Calibri"/>
                <a:sym typeface="Calibri"/>
              </a:rPr>
              <a:t>Match Format</a:t>
            </a:r>
            <a:endParaRPr/>
          </a:p>
          <a:p>
            <a:pPr indent="0" lvl="0" marL="0" rtl="0" algn="l">
              <a:lnSpc>
                <a:spcPct val="100000"/>
              </a:lnSpc>
              <a:spcBef>
                <a:spcPts val="0"/>
              </a:spcBef>
              <a:spcAft>
                <a:spcPts val="0"/>
              </a:spcAft>
              <a:buSzPct val="110000"/>
              <a:buFont typeface="Calibri"/>
              <a:buNone/>
            </a:pPr>
            <a:r>
              <a:t/>
            </a:r>
            <a:endParaRPr b="0" i="0" sz="4400" u="none" strike="noStrike">
              <a:solidFill>
                <a:srgbClr val="18579B"/>
              </a:solidFill>
              <a:latin typeface="Calibri"/>
              <a:ea typeface="Calibri"/>
              <a:cs typeface="Calibri"/>
              <a:sym typeface="Calibri"/>
            </a:endParaRPr>
          </a:p>
          <a:p>
            <a:pPr indent="-246380" lvl="0" marL="246380" rtl="0" algn="l">
              <a:lnSpc>
                <a:spcPct val="100000"/>
              </a:lnSpc>
              <a:spcBef>
                <a:spcPts val="0"/>
              </a:spcBef>
              <a:spcAft>
                <a:spcPts val="0"/>
              </a:spcAft>
              <a:buSzPct val="110000"/>
              <a:buFont typeface="Arial"/>
              <a:buChar char="•"/>
            </a:pPr>
            <a:r>
              <a:rPr b="0" i="0" lang="en-US" sz="4400" u="none" strike="noStrike">
                <a:solidFill>
                  <a:srgbClr val="FF0000"/>
                </a:solidFill>
                <a:latin typeface="Calibri"/>
                <a:ea typeface="Calibri"/>
                <a:cs typeface="Calibri"/>
                <a:sym typeface="Calibri"/>
              </a:rPr>
              <a:t>Verify “1” or “2” </a:t>
            </a:r>
            <a:r>
              <a:rPr b="0" i="0" lang="en-US" sz="4400" u="none" strike="noStrike">
                <a:solidFill>
                  <a:srgbClr val="18579B"/>
                </a:solidFill>
                <a:latin typeface="Calibri"/>
                <a:ea typeface="Calibri"/>
                <a:cs typeface="Calibri"/>
                <a:sym typeface="Calibri"/>
              </a:rPr>
              <a:t>on the back of the scoresheet</a:t>
            </a:r>
            <a:endParaRPr/>
          </a:p>
          <a:p>
            <a:pPr indent="0" lvl="0" marL="0" rtl="0" algn="l">
              <a:lnSpc>
                <a:spcPct val="100000"/>
              </a:lnSpc>
              <a:spcBef>
                <a:spcPts val="0"/>
              </a:spcBef>
              <a:spcAft>
                <a:spcPts val="0"/>
              </a:spcAft>
              <a:buSzPct val="110000"/>
              <a:buFont typeface="Calibri"/>
              <a:buNone/>
            </a:pPr>
            <a:r>
              <a:t/>
            </a:r>
            <a:endParaRPr b="0" i="0" sz="4400" u="none" strike="noStrike">
              <a:solidFill>
                <a:srgbClr val="FF0000"/>
              </a:solidFill>
              <a:latin typeface="Calibri"/>
              <a:ea typeface="Calibri"/>
              <a:cs typeface="Calibri"/>
              <a:sym typeface="Calibri"/>
            </a:endParaRPr>
          </a:p>
          <a:p>
            <a:pPr indent="0" lvl="0" marL="0" rtl="0" algn="ctr">
              <a:lnSpc>
                <a:spcPct val="100000"/>
              </a:lnSpc>
              <a:spcBef>
                <a:spcPts val="0"/>
              </a:spcBef>
              <a:spcAft>
                <a:spcPts val="0"/>
              </a:spcAft>
              <a:buSzPct val="110000"/>
              <a:buFont typeface="Calibri"/>
              <a:buNone/>
            </a:pPr>
            <a:r>
              <a:rPr b="0" i="0" lang="en-US" sz="4400" u="none" strike="noStrike">
                <a:solidFill>
                  <a:srgbClr val="FF0000"/>
                </a:solidFill>
                <a:latin typeface="Calibri"/>
                <a:ea typeface="Calibri"/>
                <a:cs typeface="Calibri"/>
                <a:sym typeface="Calibri"/>
              </a:rPr>
              <a:t>Proceed to your Court </a:t>
            </a:r>
            <a:r>
              <a:rPr b="1" i="0" lang="en-US" sz="4400" u="none" strike="noStrike">
                <a:solidFill>
                  <a:srgbClr val="FF0000"/>
                </a:solidFill>
                <a:latin typeface="Calibri"/>
                <a:ea typeface="Calibri"/>
                <a:cs typeface="Calibri"/>
                <a:sym typeface="Calibri"/>
              </a:rPr>
              <a:t>Without Delay!</a:t>
            </a:r>
            <a:endParaRPr b="0" sz="4400">
              <a:solidFill>
                <a:srgbClr val="FF0000"/>
              </a:solidFill>
            </a:endParaRPr>
          </a:p>
          <a:p>
            <a:pPr indent="-349250" lvl="0" marL="349250" rtl="0" algn="ctr">
              <a:lnSpc>
                <a:spcPct val="100000"/>
              </a:lnSpc>
              <a:spcBef>
                <a:spcPts val="2000"/>
              </a:spcBef>
              <a:spcAft>
                <a:spcPts val="0"/>
              </a:spcAft>
              <a:buSzPct val="110000"/>
              <a:buFont typeface="Calibri"/>
              <a:buNone/>
            </a:pPr>
            <a:br>
              <a:rPr lang="en-US" sz="2000"/>
            </a:br>
            <a:endParaRPr b="1" sz="4400">
              <a:latin typeface="Calibri"/>
              <a:ea typeface="Calibri"/>
              <a:cs typeface="Calibri"/>
              <a:sym typeface="Calibri"/>
            </a:endParaRPr>
          </a:p>
        </p:txBody>
      </p:sp>
      <p:sp>
        <p:nvSpPr>
          <p:cNvPr id="294" name="Google Shape;294;p3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905000" y="304800"/>
            <a:ext cx="8305967" cy="644831"/>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At the Court</a:t>
            </a:r>
            <a:endParaRPr/>
          </a:p>
        </p:txBody>
      </p:sp>
      <p:sp>
        <p:nvSpPr>
          <p:cNvPr id="300" name="Google Shape;300;p34"/>
          <p:cNvSpPr txBox="1"/>
          <p:nvPr>
            <p:ph idx="1" type="body"/>
          </p:nvPr>
        </p:nvSpPr>
        <p:spPr>
          <a:xfrm>
            <a:off x="701040" y="1300480"/>
            <a:ext cx="10962640" cy="5021387"/>
          </a:xfrm>
          <a:prstGeom prst="rect">
            <a:avLst/>
          </a:prstGeom>
          <a:noFill/>
          <a:ln>
            <a:noFill/>
          </a:ln>
        </p:spPr>
        <p:txBody>
          <a:bodyPr anchorCtr="0" anchor="t" bIns="45700" lIns="45700" spcFirstLastPara="1" rIns="45700" wrap="square" tIns="45700">
            <a:normAutofit/>
          </a:bodyPr>
          <a:lstStyle/>
          <a:p>
            <a:pPr indent="-719138" lvl="1" marL="903288" rtl="0" algn="l">
              <a:lnSpc>
                <a:spcPct val="90000"/>
              </a:lnSpc>
              <a:spcBef>
                <a:spcPts val="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Enter/Exit </a:t>
            </a:r>
            <a:r>
              <a:rPr lang="en-US" sz="3600">
                <a:latin typeface="Calibri"/>
                <a:ea typeface="Calibri"/>
                <a:cs typeface="Calibri"/>
                <a:sym typeface="Calibri"/>
              </a:rPr>
              <a:t>Court With Players </a:t>
            </a:r>
            <a:endParaRPr/>
          </a:p>
          <a:p>
            <a:pPr indent="-719138" lvl="1" marL="903288" rtl="0" algn="l">
              <a:lnSpc>
                <a:spcPct val="90000"/>
              </a:lnSpc>
              <a:spcBef>
                <a:spcPts val="600"/>
              </a:spcBef>
              <a:spcAft>
                <a:spcPts val="0"/>
              </a:spcAft>
              <a:buClr>
                <a:srgbClr val="18579B"/>
              </a:buClr>
              <a:buSzPts val="3600"/>
              <a:buChar char="•"/>
            </a:pPr>
            <a:r>
              <a:rPr lang="en-US" sz="3600"/>
              <a:t>Enforce tournament rules about </a:t>
            </a:r>
            <a:r>
              <a:rPr lang="en-US" sz="3600">
                <a:solidFill>
                  <a:srgbClr val="FF0000"/>
                </a:solidFill>
              </a:rPr>
              <a:t>bags/etc. on the courts.</a:t>
            </a:r>
            <a:endParaRPr/>
          </a:p>
          <a:p>
            <a:pPr indent="-719138" lvl="1"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Check </a:t>
            </a:r>
            <a:r>
              <a:rPr lang="en-US" sz="3600">
                <a:solidFill>
                  <a:srgbClr val="FF0000"/>
                </a:solidFill>
                <a:latin typeface="Calibri"/>
                <a:ea typeface="Calibri"/>
                <a:cs typeface="Calibri"/>
                <a:sym typeface="Calibri"/>
              </a:rPr>
              <a:t>Portable Net </a:t>
            </a:r>
            <a:r>
              <a:rPr lang="en-US" sz="3600">
                <a:latin typeface="Calibri"/>
                <a:ea typeface="Calibri"/>
                <a:cs typeface="Calibri"/>
                <a:sym typeface="Calibri"/>
              </a:rPr>
              <a:t>Heights &amp; Positioning</a:t>
            </a:r>
            <a:endParaRPr/>
          </a:p>
          <a:p>
            <a:pPr indent="-719138" lvl="1"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Carry </a:t>
            </a:r>
            <a:r>
              <a:rPr lang="en-US" sz="3600">
                <a:solidFill>
                  <a:srgbClr val="FF0000"/>
                </a:solidFill>
                <a:latin typeface="Calibri"/>
                <a:ea typeface="Calibri"/>
                <a:cs typeface="Calibri"/>
                <a:sym typeface="Calibri"/>
              </a:rPr>
              <a:t>Two Official Balls </a:t>
            </a:r>
            <a:r>
              <a:rPr lang="en-US" sz="3600">
                <a:latin typeface="Calibri"/>
                <a:ea typeface="Calibri"/>
                <a:cs typeface="Calibri"/>
                <a:sym typeface="Calibri"/>
              </a:rPr>
              <a:t>For Match</a:t>
            </a:r>
            <a:endParaRPr/>
          </a:p>
          <a:p>
            <a:pPr indent="-719138" lvl="1"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Identify Safety </a:t>
            </a:r>
            <a:r>
              <a:rPr lang="en-US" sz="3600">
                <a:solidFill>
                  <a:srgbClr val="FF0000"/>
                </a:solidFill>
                <a:latin typeface="Calibri"/>
                <a:ea typeface="Calibri"/>
                <a:cs typeface="Calibri"/>
                <a:sym typeface="Calibri"/>
              </a:rPr>
              <a:t>Hazards/Obstacles</a:t>
            </a:r>
            <a:endParaRPr/>
          </a:p>
          <a:p>
            <a:pPr indent="-719138" lvl="1"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Choose Your </a:t>
            </a:r>
            <a:r>
              <a:rPr lang="en-US" sz="3600">
                <a:solidFill>
                  <a:srgbClr val="FF0000"/>
                </a:solidFill>
                <a:latin typeface="Calibri"/>
                <a:ea typeface="Calibri"/>
                <a:cs typeface="Calibri"/>
                <a:sym typeface="Calibri"/>
              </a:rPr>
              <a:t>On-Court Position:</a:t>
            </a:r>
            <a:endParaRPr sz="3600">
              <a:solidFill>
                <a:srgbClr val="FF0000"/>
              </a:solidFill>
              <a:latin typeface="Calibri"/>
              <a:ea typeface="Calibri"/>
              <a:cs typeface="Calibri"/>
              <a:sym typeface="Calibri"/>
            </a:endParaRPr>
          </a:p>
          <a:p>
            <a:pPr indent="-555625" lvl="3" marL="1524000" rtl="0" algn="l">
              <a:lnSpc>
                <a:spcPct val="90000"/>
              </a:lnSpc>
              <a:spcBef>
                <a:spcPts val="600"/>
              </a:spcBef>
              <a:spcAft>
                <a:spcPts val="0"/>
              </a:spcAft>
              <a:buClr>
                <a:srgbClr val="18579B"/>
              </a:buClr>
              <a:buSzPts val="3600"/>
              <a:buFont typeface="Courier New"/>
              <a:buChar char="o"/>
            </a:pPr>
            <a:r>
              <a:rPr lang="en-US" sz="3600">
                <a:latin typeface="Calibri"/>
                <a:ea typeface="Calibri"/>
                <a:cs typeface="Calibri"/>
                <a:sym typeface="Calibri"/>
              </a:rPr>
              <a:t>Consider Sun, Shadows, Spectators,   Distractions, Other Referees, Line Judges, etc.</a:t>
            </a:r>
            <a:endParaRPr sz="3600">
              <a:latin typeface="Calibri"/>
              <a:ea typeface="Calibri"/>
              <a:cs typeface="Calibri"/>
              <a:sym typeface="Calibri"/>
            </a:endParaRPr>
          </a:p>
        </p:txBody>
      </p:sp>
      <p:sp>
        <p:nvSpPr>
          <p:cNvPr id="301" name="Google Shape;301;p3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307" name="Google Shape;307;p35"/>
          <p:cNvPicPr preferRelativeResize="0"/>
          <p:nvPr/>
        </p:nvPicPr>
        <p:blipFill rotWithShape="1">
          <a:blip r:embed="rId3">
            <a:alphaModFix/>
          </a:blip>
          <a:srcRect b="0" l="0" r="0" t="0"/>
          <a:stretch/>
        </p:blipFill>
        <p:spPr>
          <a:xfrm>
            <a:off x="1432560" y="395411"/>
            <a:ext cx="9956800" cy="563358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1941429" y="254360"/>
            <a:ext cx="8305967" cy="644831"/>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Pre-Match Briefing</a:t>
            </a:r>
            <a:endParaRPr/>
          </a:p>
        </p:txBody>
      </p:sp>
      <p:sp>
        <p:nvSpPr>
          <p:cNvPr id="313" name="Google Shape;313;p36"/>
          <p:cNvSpPr txBox="1"/>
          <p:nvPr>
            <p:ph idx="1" type="body"/>
          </p:nvPr>
        </p:nvSpPr>
        <p:spPr>
          <a:xfrm>
            <a:off x="917167" y="899191"/>
            <a:ext cx="10215153" cy="5562602"/>
          </a:xfrm>
          <a:prstGeom prst="rect">
            <a:avLst/>
          </a:prstGeom>
          <a:noFill/>
          <a:ln>
            <a:noFill/>
          </a:ln>
        </p:spPr>
        <p:txBody>
          <a:bodyPr anchorCtr="0" anchor="t" bIns="45700" lIns="45700" spcFirstLastPara="1" rIns="45700" wrap="square" tIns="45700">
            <a:normAutofit/>
          </a:bodyPr>
          <a:lstStyle/>
          <a:p>
            <a:pPr indent="-620713" lvl="1" marL="804863" rtl="0" algn="l">
              <a:lnSpc>
                <a:spcPct val="100000"/>
              </a:lnSpc>
              <a:spcBef>
                <a:spcPts val="0"/>
              </a:spcBef>
              <a:spcAft>
                <a:spcPts val="0"/>
              </a:spcAft>
              <a:buClr>
                <a:srgbClr val="FF0000"/>
              </a:buClr>
              <a:buSzPts val="2800"/>
              <a:buChar char="•"/>
            </a:pPr>
            <a:r>
              <a:rPr lang="en-US" sz="2800">
                <a:solidFill>
                  <a:srgbClr val="FF0000"/>
                </a:solidFill>
                <a:latin typeface="Calibri"/>
                <a:ea typeface="Calibri"/>
                <a:cs typeface="Calibri"/>
                <a:sym typeface="Calibri"/>
              </a:rPr>
              <a:t>Standard Briefing from Officiating Handbook</a:t>
            </a:r>
            <a:endParaRPr/>
          </a:p>
          <a:p>
            <a:pPr indent="-620713" lvl="3" marL="1450543" rtl="0" algn="l">
              <a:lnSpc>
                <a:spcPct val="100000"/>
              </a:lnSpc>
              <a:spcBef>
                <a:spcPts val="1200"/>
              </a:spcBef>
              <a:spcAft>
                <a:spcPts val="0"/>
              </a:spcAft>
              <a:buClr>
                <a:srgbClr val="18579B"/>
              </a:buClr>
              <a:buSzPts val="2800"/>
              <a:buFont typeface="Courier New"/>
              <a:buChar char="o"/>
            </a:pPr>
            <a:r>
              <a:rPr i="1" lang="en-US" sz="2800">
                <a:solidFill>
                  <a:srgbClr val="18579B"/>
                </a:solidFill>
                <a:latin typeface="Calibri"/>
                <a:ea typeface="Calibri"/>
                <a:cs typeface="Calibri"/>
                <a:sym typeface="Calibri"/>
              </a:rPr>
              <a:t>Don’t add anything except as directed by the TD. </a:t>
            </a:r>
            <a:endParaRPr/>
          </a:p>
          <a:p>
            <a:pPr indent="-620713" lvl="3" marL="1450543" rtl="0" algn="l">
              <a:lnSpc>
                <a:spcPct val="100000"/>
              </a:lnSpc>
              <a:spcBef>
                <a:spcPts val="1200"/>
              </a:spcBef>
              <a:spcAft>
                <a:spcPts val="0"/>
              </a:spcAft>
              <a:buClr>
                <a:srgbClr val="18579B"/>
              </a:buClr>
              <a:buSzPts val="2800"/>
              <a:buFont typeface="Courier New"/>
              <a:buChar char="o"/>
            </a:pPr>
            <a:r>
              <a:rPr i="1" lang="en-US" sz="2800">
                <a:solidFill>
                  <a:srgbClr val="18579B"/>
                </a:solidFill>
                <a:latin typeface="Calibri"/>
                <a:ea typeface="Calibri"/>
                <a:cs typeface="Calibri"/>
                <a:sym typeface="Calibri"/>
              </a:rPr>
              <a:t>Don’t repeat any information that the TD may provide to players prior to the tournament</a:t>
            </a:r>
            <a:endParaRPr/>
          </a:p>
          <a:p>
            <a:pPr indent="-620713" lvl="1" marL="804863" rtl="0" algn="l">
              <a:lnSpc>
                <a:spcPct val="100000"/>
              </a:lnSpc>
              <a:spcBef>
                <a:spcPts val="1200"/>
              </a:spcBef>
              <a:spcAft>
                <a:spcPts val="0"/>
              </a:spcAft>
              <a:buClr>
                <a:srgbClr val="215D77"/>
              </a:buClr>
              <a:buSzPts val="2800"/>
              <a:buChar char="•"/>
            </a:pPr>
            <a:r>
              <a:rPr lang="en-US" sz="2800">
                <a:solidFill>
                  <a:srgbClr val="FF0000"/>
                </a:solidFill>
                <a:latin typeface="Calibri"/>
                <a:ea typeface="Calibri"/>
                <a:cs typeface="Calibri"/>
                <a:sym typeface="Calibri"/>
              </a:rPr>
              <a:t>Introductions</a:t>
            </a:r>
            <a:r>
              <a:rPr lang="en-US" sz="2800">
                <a:solidFill>
                  <a:srgbClr val="18579B"/>
                </a:solidFill>
                <a:latin typeface="Calibri"/>
                <a:ea typeface="Calibri"/>
                <a:cs typeface="Calibri"/>
                <a:sym typeface="Calibri"/>
              </a:rPr>
              <a:t>, </a:t>
            </a:r>
            <a:r>
              <a:rPr lang="en-US" sz="2800">
                <a:solidFill>
                  <a:srgbClr val="FF0000"/>
                </a:solidFill>
                <a:latin typeface="Calibri"/>
                <a:ea typeface="Calibri"/>
                <a:cs typeface="Calibri"/>
                <a:sym typeface="Calibri"/>
              </a:rPr>
              <a:t>Confirmation</a:t>
            </a:r>
            <a:r>
              <a:rPr lang="en-US" sz="2800">
                <a:solidFill>
                  <a:srgbClr val="18579B"/>
                </a:solidFill>
                <a:latin typeface="Calibri"/>
                <a:ea typeface="Calibri"/>
                <a:cs typeface="Calibri"/>
                <a:sym typeface="Calibri"/>
              </a:rPr>
              <a:t> of Players &amp; Identification of </a:t>
            </a:r>
            <a:r>
              <a:rPr lang="en-US" sz="2800">
                <a:solidFill>
                  <a:srgbClr val="FF0000"/>
                </a:solidFill>
                <a:latin typeface="Calibri"/>
                <a:ea typeface="Calibri"/>
                <a:cs typeface="Calibri"/>
                <a:sym typeface="Calibri"/>
              </a:rPr>
              <a:t>Starting Servers </a:t>
            </a:r>
            <a:endParaRPr sz="2800">
              <a:solidFill>
                <a:srgbClr val="FF0000"/>
              </a:solidFill>
              <a:latin typeface="Calibri"/>
              <a:ea typeface="Calibri"/>
              <a:cs typeface="Calibri"/>
              <a:sym typeface="Calibri"/>
            </a:endParaRPr>
          </a:p>
          <a:p>
            <a:pPr indent="-620713" lvl="3" marL="1450543" rtl="0" algn="l">
              <a:lnSpc>
                <a:spcPct val="100000"/>
              </a:lnSpc>
              <a:spcBef>
                <a:spcPts val="1200"/>
              </a:spcBef>
              <a:spcAft>
                <a:spcPts val="0"/>
              </a:spcAft>
              <a:buClr>
                <a:srgbClr val="215D77"/>
              </a:buClr>
              <a:buSzPts val="2800"/>
              <a:buFont typeface="Courier New"/>
              <a:buChar char="o"/>
            </a:pPr>
            <a:r>
              <a:rPr i="1" lang="en-US" sz="2800">
                <a:latin typeface="Calibri"/>
                <a:ea typeface="Calibri"/>
                <a:cs typeface="Calibri"/>
                <a:sym typeface="Calibri"/>
              </a:rPr>
              <a:t>Provide prescribed tournament </a:t>
            </a:r>
            <a:r>
              <a:rPr i="1" lang="en-US" sz="2800">
                <a:solidFill>
                  <a:srgbClr val="FF0000"/>
                </a:solidFill>
                <a:latin typeface="Calibri"/>
                <a:ea typeface="Calibri"/>
                <a:cs typeface="Calibri"/>
                <a:sym typeface="Calibri"/>
              </a:rPr>
              <a:t>starting server identification </a:t>
            </a:r>
            <a:endParaRPr sz="2800">
              <a:solidFill>
                <a:srgbClr val="FF0000"/>
              </a:solidFill>
              <a:latin typeface="Calibri"/>
              <a:ea typeface="Calibri"/>
              <a:cs typeface="Calibri"/>
              <a:sym typeface="Calibri"/>
            </a:endParaRPr>
          </a:p>
          <a:p>
            <a:pPr indent="-620713" lvl="1" marL="804863" rtl="0" algn="l">
              <a:lnSpc>
                <a:spcPct val="100000"/>
              </a:lnSpc>
              <a:spcBef>
                <a:spcPts val="1200"/>
              </a:spcBef>
              <a:spcAft>
                <a:spcPts val="0"/>
              </a:spcAft>
              <a:buClr>
                <a:srgbClr val="215D77"/>
              </a:buClr>
              <a:buSzPts val="2800"/>
              <a:buChar char="•"/>
            </a:pPr>
            <a:r>
              <a:rPr lang="en-US" sz="2800">
                <a:solidFill>
                  <a:srgbClr val="18579B"/>
                </a:solidFill>
                <a:latin typeface="Calibri"/>
                <a:ea typeface="Calibri"/>
                <a:cs typeface="Calibri"/>
                <a:sym typeface="Calibri"/>
              </a:rPr>
              <a:t>State </a:t>
            </a:r>
            <a:r>
              <a:rPr lang="en-US" sz="2800">
                <a:solidFill>
                  <a:srgbClr val="FF0000"/>
                </a:solidFill>
                <a:latin typeface="Calibri"/>
                <a:ea typeface="Calibri"/>
                <a:cs typeface="Calibri"/>
                <a:sym typeface="Calibri"/>
              </a:rPr>
              <a:t>Match Format</a:t>
            </a:r>
            <a:endParaRPr/>
          </a:p>
          <a:p>
            <a:pPr indent="-620713" lvl="1" marL="804863" rtl="0" algn="l">
              <a:lnSpc>
                <a:spcPct val="100000"/>
              </a:lnSpc>
              <a:spcBef>
                <a:spcPts val="1200"/>
              </a:spcBef>
              <a:spcAft>
                <a:spcPts val="0"/>
              </a:spcAft>
              <a:buClr>
                <a:srgbClr val="215D77"/>
              </a:buClr>
              <a:buSzPts val="2800"/>
              <a:buFont typeface="Arial"/>
              <a:buChar char="•"/>
            </a:pPr>
            <a:r>
              <a:rPr lang="en-US" sz="2800">
                <a:solidFill>
                  <a:srgbClr val="FF0000"/>
                </a:solidFill>
                <a:latin typeface="Calibri"/>
                <a:ea typeface="Calibri"/>
                <a:cs typeface="Calibri"/>
                <a:sym typeface="Calibri"/>
              </a:rPr>
              <a:t>Inspect Paddles </a:t>
            </a:r>
            <a:r>
              <a:rPr lang="en-US" sz="2800">
                <a:solidFill>
                  <a:srgbClr val="18579B"/>
                </a:solidFill>
                <a:latin typeface="Calibri"/>
                <a:ea typeface="Calibri"/>
                <a:cs typeface="Calibri"/>
                <a:sym typeface="Calibri"/>
              </a:rPr>
              <a:t>for Irregularities &amp; Confirm the Paddle is USA Pickleball Approved List</a:t>
            </a:r>
            <a:endParaRPr/>
          </a:p>
        </p:txBody>
      </p:sp>
      <p:sp>
        <p:nvSpPr>
          <p:cNvPr id="314" name="Google Shape;314;p3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320" name="Google Shape;320;p37"/>
          <p:cNvPicPr preferRelativeResize="0"/>
          <p:nvPr/>
        </p:nvPicPr>
        <p:blipFill rotWithShape="1">
          <a:blip r:embed="rId3">
            <a:alphaModFix/>
          </a:blip>
          <a:srcRect b="0" l="0" r="0" t="0"/>
          <a:stretch/>
        </p:blipFill>
        <p:spPr>
          <a:xfrm>
            <a:off x="547900" y="80998"/>
            <a:ext cx="10690755" cy="60584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326" name="Google Shape;326;p38"/>
          <p:cNvSpPr txBox="1"/>
          <p:nvPr>
            <p:ph type="title"/>
          </p:nvPr>
        </p:nvSpPr>
        <p:spPr>
          <a:xfrm>
            <a:off x="731838" y="107950"/>
            <a:ext cx="10723562" cy="806449"/>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Font typeface="Calibri"/>
              <a:buNone/>
            </a:pPr>
            <a:r>
              <a:rPr b="1" i="0" lang="en-US" sz="4800" u="none" cap="none" strike="noStrike">
                <a:solidFill>
                  <a:srgbClr val="18579B"/>
                </a:solidFill>
                <a:latin typeface="Calibri"/>
                <a:ea typeface="Calibri"/>
                <a:cs typeface="Calibri"/>
                <a:sym typeface="Calibri"/>
              </a:rPr>
              <a:t>Pre-Match Briefing</a:t>
            </a:r>
            <a:endParaRPr/>
          </a:p>
        </p:txBody>
      </p:sp>
      <p:sp>
        <p:nvSpPr>
          <p:cNvPr id="327" name="Google Shape;327;p38"/>
          <p:cNvSpPr txBox="1"/>
          <p:nvPr/>
        </p:nvSpPr>
        <p:spPr>
          <a:xfrm>
            <a:off x="1168400" y="1026160"/>
            <a:ext cx="10861040" cy="480131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rPr b="1" i="1" lang="en-US" sz="1800" u="none" cap="none" strike="noStrike">
                <a:solidFill>
                  <a:srgbClr val="000000"/>
                </a:solidFill>
                <a:latin typeface="Source Sans Pro"/>
                <a:ea typeface="Source Sans Pro"/>
                <a:cs typeface="Source Sans Pro"/>
                <a:sym typeface="Source Sans Pro"/>
              </a:rPr>
              <a:t>Rule 2.E.7.  Model Designation.  The paddle must have a </a:t>
            </a:r>
            <a:r>
              <a:rPr b="1" i="1" lang="en-US" sz="1800" u="none" cap="none" strike="noStrike">
                <a:solidFill>
                  <a:srgbClr val="FF0000"/>
                </a:solidFill>
                <a:latin typeface="Source Sans Pro"/>
                <a:ea typeface="Source Sans Pro"/>
                <a:cs typeface="Source Sans Pro"/>
                <a:sym typeface="Source Sans Pro"/>
              </a:rPr>
              <a:t>manufacturer-provided </a:t>
            </a:r>
            <a:r>
              <a:rPr b="1" i="1" lang="en-US" sz="1800" u="none" cap="none" strike="noStrike">
                <a:solidFill>
                  <a:srgbClr val="000000"/>
                </a:solidFill>
                <a:latin typeface="Source Sans Pro"/>
                <a:ea typeface="Source Sans Pro"/>
                <a:cs typeface="Source Sans Pro"/>
                <a:sym typeface="Source Sans Pro"/>
              </a:rPr>
              <a:t>and </a:t>
            </a:r>
            <a:r>
              <a:rPr b="1" i="1" lang="en-US" sz="1800" u="none" cap="none" strike="noStrike">
                <a:solidFill>
                  <a:srgbClr val="FF0000"/>
                </a:solidFill>
                <a:latin typeface="Source Sans Pro"/>
                <a:ea typeface="Source Sans Pro"/>
                <a:cs typeface="Source Sans Pro"/>
                <a:sym typeface="Source Sans Pro"/>
              </a:rPr>
              <a:t>clearly marked</a:t>
            </a:r>
            <a:r>
              <a:rPr b="1" i="1" lang="en-US" sz="1800" u="none" cap="none" strike="noStrike">
                <a:solidFill>
                  <a:srgbClr val="000000"/>
                </a:solidFill>
                <a:latin typeface="Source Sans Pro"/>
                <a:ea typeface="Source Sans Pro"/>
                <a:cs typeface="Source Sans Pro"/>
                <a:sym typeface="Source Sans Pro"/>
              </a:rPr>
              <a:t> brand and model name or model number on the paddle.  The brand and model information may be shown on the paddle by a manufacturer affixed decal.</a:t>
            </a:r>
            <a:endParaRPr/>
          </a:p>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Source Sans Pro"/>
                <a:ea typeface="Source Sans Pro"/>
                <a:cs typeface="Source Sans Pro"/>
                <a:sym typeface="Source Sans Pro"/>
              </a:rPr>
              <a:t>There are </a:t>
            </a:r>
            <a:r>
              <a:rPr b="0" i="0" lang="en-US" sz="1800" u="none" cap="none" strike="noStrike">
                <a:solidFill>
                  <a:srgbClr val="FF0000"/>
                </a:solidFill>
                <a:latin typeface="Source Sans Pro"/>
                <a:ea typeface="Source Sans Pro"/>
                <a:cs typeface="Source Sans Pro"/>
                <a:sym typeface="Source Sans Pro"/>
              </a:rPr>
              <a:t>NO</a:t>
            </a:r>
            <a:r>
              <a:rPr b="0" i="0" lang="en-US" sz="1800" u="none" cap="none" strike="noStrike">
                <a:solidFill>
                  <a:srgbClr val="000000"/>
                </a:solidFill>
                <a:latin typeface="Source Sans Pro"/>
                <a:ea typeface="Source Sans Pro"/>
                <a:cs typeface="Source Sans Pro"/>
                <a:sym typeface="Source Sans Pro"/>
              </a:rPr>
              <a:t> exceptions the rule 2.E.7.</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Source Sans Pro"/>
                <a:ea typeface="Source Sans Pro"/>
                <a:cs typeface="Source Sans Pro"/>
                <a:sym typeface="Source Sans Pro"/>
              </a:rPr>
              <a:t>The model number or model name and manufacturer brand name must be on the paddle AND the paddle must be on the approved paddle list with the </a:t>
            </a:r>
            <a:r>
              <a:rPr b="0" i="0" lang="en-US" sz="1800" u="none" cap="none" strike="noStrike">
                <a:solidFill>
                  <a:srgbClr val="FF0000"/>
                </a:solidFill>
                <a:latin typeface="Source Sans Pro"/>
                <a:ea typeface="Source Sans Pro"/>
                <a:cs typeface="Source Sans Pro"/>
                <a:sym typeface="Source Sans Pro"/>
              </a:rPr>
              <a:t>SAME EXACT NOMENCLATURE.</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Source Sans Pro"/>
                <a:ea typeface="Source Sans Pro"/>
                <a:cs typeface="Source Sans Pro"/>
                <a:sym typeface="Source Sans Pro"/>
              </a:rPr>
              <a:t>For example, if you are presented with a paddle with a “Series II” as part of the model name, but only “Series I” is on the approved paddle list, the paddle is </a:t>
            </a:r>
            <a:r>
              <a:rPr b="0" i="0" lang="en-US" sz="1800" u="none" cap="none" strike="noStrike">
                <a:solidFill>
                  <a:srgbClr val="FF0000"/>
                </a:solidFill>
                <a:latin typeface="Source Sans Pro"/>
                <a:ea typeface="Source Sans Pro"/>
                <a:cs typeface="Source Sans Pro"/>
                <a:sym typeface="Source Sans Pro"/>
              </a:rPr>
              <a:t>illegal</a:t>
            </a:r>
            <a:r>
              <a:rPr b="0" i="0" lang="en-US" sz="1800" u="none" cap="none" strike="noStrike">
                <a:solidFill>
                  <a:srgbClr val="000000"/>
                </a:solidFill>
                <a:latin typeface="Source Sans Pro"/>
                <a:ea typeface="Source Sans Pro"/>
                <a:cs typeface="Source Sans Pro"/>
                <a:sym typeface="Source Sans Pro"/>
              </a:rPr>
              <a:t>.</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Source Sans Pro"/>
                <a:ea typeface="Source Sans Pro"/>
                <a:cs typeface="Source Sans Pro"/>
                <a:sym typeface="Source Sans Pro"/>
              </a:rPr>
              <a:t>If the </a:t>
            </a:r>
            <a:r>
              <a:rPr b="0" i="0" lang="en-US" sz="1800" u="none" cap="none" strike="noStrike">
                <a:solidFill>
                  <a:srgbClr val="FF0000"/>
                </a:solidFill>
                <a:latin typeface="Source Sans Pro"/>
                <a:ea typeface="Source Sans Pro"/>
                <a:cs typeface="Source Sans Pro"/>
                <a:sym typeface="Source Sans Pro"/>
              </a:rPr>
              <a:t>manufacturer affixed decal </a:t>
            </a:r>
            <a:r>
              <a:rPr b="0" i="0" lang="en-US" sz="1800" u="none" cap="none" strike="noStrike">
                <a:solidFill>
                  <a:srgbClr val="000000"/>
                </a:solidFill>
                <a:latin typeface="Source Sans Pro"/>
                <a:ea typeface="Source Sans Pro"/>
                <a:cs typeface="Source Sans Pro"/>
                <a:sym typeface="Source Sans Pro"/>
              </a:rPr>
              <a:t>has been </a:t>
            </a:r>
            <a:r>
              <a:rPr b="0" i="0" lang="en-US" sz="1800" u="none" cap="none" strike="noStrike">
                <a:solidFill>
                  <a:srgbClr val="FF0000"/>
                </a:solidFill>
                <a:latin typeface="Source Sans Pro"/>
                <a:ea typeface="Source Sans Pro"/>
                <a:cs typeface="Source Sans Pro"/>
                <a:sym typeface="Source Sans Pro"/>
              </a:rPr>
              <a:t>removed or is missing</a:t>
            </a:r>
            <a:r>
              <a:rPr b="0" i="0" lang="en-US" sz="1800" u="none" cap="none" strike="noStrike">
                <a:solidFill>
                  <a:srgbClr val="000000"/>
                </a:solidFill>
                <a:latin typeface="Source Sans Pro"/>
                <a:ea typeface="Source Sans Pro"/>
                <a:cs typeface="Source Sans Pro"/>
                <a:sym typeface="Source Sans Pro"/>
              </a:rPr>
              <a:t>, the paddle is </a:t>
            </a:r>
            <a:r>
              <a:rPr b="0" i="0" lang="en-US" sz="1800" u="none" cap="none" strike="noStrike">
                <a:solidFill>
                  <a:srgbClr val="FF0000"/>
                </a:solidFill>
                <a:latin typeface="Source Sans Pro"/>
                <a:ea typeface="Source Sans Pro"/>
                <a:cs typeface="Source Sans Pro"/>
                <a:sym typeface="Source Sans Pro"/>
              </a:rPr>
              <a:t>illegal</a:t>
            </a:r>
            <a:r>
              <a:rPr b="0" i="0" lang="en-US" sz="1800" u="none" cap="none" strike="noStrike">
                <a:solidFill>
                  <a:srgbClr val="000000"/>
                </a:solidFill>
                <a:latin typeface="Source Sans Pro"/>
                <a:ea typeface="Source Sans Pro"/>
                <a:cs typeface="Source Sans Pro"/>
                <a:sym typeface="Source Sans Pro"/>
              </a:rPr>
              <a:t>.</a:t>
            </a:r>
            <a:endParaRPr/>
          </a:p>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Source Sans Pro"/>
                <a:ea typeface="Source Sans Pro"/>
                <a:cs typeface="Source Sans Pro"/>
                <a:sym typeface="Source Sans Pro"/>
              </a:rPr>
              <a:t>Be aware:</a:t>
            </a:r>
            <a:endParaRPr b="0" i="0" sz="1800" u="none" cap="none" strike="noStrike">
              <a:solidFill>
                <a:srgbClr val="FF0000"/>
              </a:solidFill>
              <a:latin typeface="Source Sans Pro"/>
              <a:ea typeface="Source Sans Pro"/>
              <a:cs typeface="Source Sans Pro"/>
              <a:sym typeface="Source Sans Pro"/>
            </a:endParaRPr>
          </a:p>
          <a:p>
            <a:pPr indent="457200" lvl="1" marL="0" marR="0" rtl="0" algn="l">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In order to find a paddle on the approved list, you may sometimes need to search both the</a:t>
            </a:r>
            <a:endParaRPr/>
          </a:p>
          <a:p>
            <a:pPr indent="457200" lvl="1" marL="0" marR="0" rtl="0" algn="l">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model number or model name, or under the manufacturer name to find it.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latin typeface="Calibri"/>
                <a:ea typeface="Calibri"/>
                <a:cs typeface="Calibri"/>
                <a:sym typeface="Calibri"/>
              </a:rPr>
              <a:t>Pre-Match Briefing </a:t>
            </a:r>
            <a:r>
              <a:rPr b="0" lang="en-US" sz="2688"/>
              <a:t>(cont’d)</a:t>
            </a:r>
            <a:endParaRPr/>
          </a:p>
        </p:txBody>
      </p:sp>
      <p:sp>
        <p:nvSpPr>
          <p:cNvPr id="333" name="Google Shape;333;p39"/>
          <p:cNvSpPr txBox="1"/>
          <p:nvPr>
            <p:ph idx="1" type="body"/>
          </p:nvPr>
        </p:nvSpPr>
        <p:spPr>
          <a:xfrm>
            <a:off x="644433" y="1097280"/>
            <a:ext cx="11225349" cy="5516880"/>
          </a:xfrm>
          <a:prstGeom prst="rect">
            <a:avLst/>
          </a:prstGeom>
          <a:noFill/>
          <a:ln>
            <a:noFill/>
          </a:ln>
        </p:spPr>
        <p:txBody>
          <a:bodyPr anchorCtr="0" anchor="t" bIns="45700" lIns="45700" spcFirstLastPara="1" rIns="45700" wrap="square" tIns="45700">
            <a:normAutofit fontScale="92500" lnSpcReduction="10000"/>
          </a:bodyPr>
          <a:lstStyle/>
          <a:p>
            <a:pPr indent="-620713" lvl="1" marL="804863" rtl="0" algn="l">
              <a:lnSpc>
                <a:spcPct val="100000"/>
              </a:lnSpc>
              <a:spcBef>
                <a:spcPts val="0"/>
              </a:spcBef>
              <a:spcAft>
                <a:spcPts val="0"/>
              </a:spcAft>
              <a:buClr>
                <a:srgbClr val="215D77"/>
              </a:buClr>
              <a:buSzPct val="100000"/>
              <a:buFont typeface="Arial"/>
              <a:buChar char="•"/>
            </a:pPr>
            <a:r>
              <a:rPr lang="en-US" sz="3600">
                <a:solidFill>
                  <a:srgbClr val="18579B"/>
                </a:solidFill>
                <a:latin typeface="Calibri"/>
                <a:ea typeface="Calibri"/>
                <a:cs typeface="Calibri"/>
                <a:sym typeface="Calibri"/>
              </a:rPr>
              <a:t> </a:t>
            </a:r>
            <a:r>
              <a:rPr lang="en-US" sz="2800">
                <a:solidFill>
                  <a:srgbClr val="18579B"/>
                </a:solidFill>
                <a:latin typeface="Calibri"/>
                <a:ea typeface="Calibri"/>
                <a:cs typeface="Calibri"/>
                <a:sym typeface="Calibri"/>
              </a:rPr>
              <a:t>Review </a:t>
            </a:r>
            <a:r>
              <a:rPr lang="en-US" sz="2800">
                <a:solidFill>
                  <a:srgbClr val="FF0000"/>
                </a:solidFill>
                <a:latin typeface="Calibri"/>
                <a:ea typeface="Calibri"/>
                <a:cs typeface="Calibri"/>
                <a:sym typeface="Calibri"/>
              </a:rPr>
              <a:t>Line Calling Responsibilities </a:t>
            </a:r>
            <a:r>
              <a:rPr lang="en-US" sz="2800">
                <a:solidFill>
                  <a:srgbClr val="18579B"/>
                </a:solidFill>
                <a:latin typeface="Calibri"/>
                <a:ea typeface="Calibri"/>
                <a:cs typeface="Calibri"/>
                <a:sym typeface="Calibri"/>
              </a:rPr>
              <a:t>(optional if TD provides in advance)</a:t>
            </a:r>
            <a:endParaRPr/>
          </a:p>
          <a:p>
            <a:pPr indent="-620713" lvl="1" marL="804863" rtl="0" algn="l">
              <a:lnSpc>
                <a:spcPct val="100000"/>
              </a:lnSpc>
              <a:spcBef>
                <a:spcPts val="1200"/>
              </a:spcBef>
              <a:spcAft>
                <a:spcPts val="0"/>
              </a:spcAft>
              <a:buClr>
                <a:srgbClr val="215D77"/>
              </a:buClr>
              <a:buSzPct val="100000"/>
              <a:buFont typeface="Arial"/>
              <a:buChar char="•"/>
            </a:pPr>
            <a:r>
              <a:rPr lang="en-US" sz="2800">
                <a:solidFill>
                  <a:srgbClr val="18579B"/>
                </a:solidFill>
                <a:latin typeface="Calibri"/>
                <a:ea typeface="Calibri"/>
                <a:cs typeface="Calibri"/>
                <a:sym typeface="Calibri"/>
              </a:rPr>
              <a:t> If a Player Indicates a Hearing Impairment, Determine what </a:t>
            </a:r>
            <a:r>
              <a:rPr lang="en-US" sz="2800">
                <a:solidFill>
                  <a:srgbClr val="FF0000"/>
                </a:solidFill>
                <a:latin typeface="Calibri"/>
                <a:ea typeface="Calibri"/>
                <a:cs typeface="Calibri"/>
                <a:sym typeface="Calibri"/>
              </a:rPr>
              <a:t>Level of</a:t>
            </a:r>
            <a:endParaRPr/>
          </a:p>
          <a:p>
            <a:pPr indent="0" lvl="1" marL="184150" rtl="0" algn="l">
              <a:lnSpc>
                <a:spcPct val="100000"/>
              </a:lnSpc>
              <a:spcBef>
                <a:spcPts val="1200"/>
              </a:spcBef>
              <a:spcAft>
                <a:spcPts val="0"/>
              </a:spcAft>
              <a:buClr>
                <a:srgbClr val="215D77"/>
              </a:buClr>
              <a:buSzPct val="100000"/>
              <a:buNone/>
            </a:pPr>
            <a:r>
              <a:rPr lang="en-US" sz="2800">
                <a:solidFill>
                  <a:srgbClr val="FF0000"/>
                </a:solidFill>
                <a:latin typeface="Calibri"/>
                <a:ea typeface="Calibri"/>
                <a:cs typeface="Calibri"/>
                <a:sym typeface="Calibri"/>
              </a:rPr>
              <a:t>         Support is Needed.  </a:t>
            </a:r>
            <a:endParaRPr/>
          </a:p>
          <a:p>
            <a:pPr indent="-620713" lvl="1" marL="804863" rtl="0" algn="l">
              <a:lnSpc>
                <a:spcPct val="100000"/>
              </a:lnSpc>
              <a:spcBef>
                <a:spcPts val="1200"/>
              </a:spcBef>
              <a:spcAft>
                <a:spcPts val="0"/>
              </a:spcAft>
              <a:buClr>
                <a:srgbClr val="215D77"/>
              </a:buClr>
              <a:buSzPct val="100000"/>
              <a:buFont typeface="Arial"/>
              <a:buChar char="•"/>
            </a:pPr>
            <a:r>
              <a:rPr lang="en-US" sz="2800">
                <a:solidFill>
                  <a:srgbClr val="18579B"/>
                </a:solidFill>
                <a:latin typeface="Calibri"/>
                <a:ea typeface="Calibri"/>
                <a:cs typeface="Calibri"/>
                <a:sym typeface="Calibri"/>
              </a:rPr>
              <a:t>Check for </a:t>
            </a:r>
            <a:r>
              <a:rPr lang="en-US" sz="2800">
                <a:solidFill>
                  <a:srgbClr val="FF0000"/>
                </a:solidFill>
                <a:latin typeface="Calibri"/>
                <a:ea typeface="Calibri"/>
                <a:cs typeface="Calibri"/>
                <a:sym typeface="Calibri"/>
              </a:rPr>
              <a:t>Headphones/Earbuds </a:t>
            </a:r>
            <a:r>
              <a:rPr i="1" lang="en-US" sz="2800">
                <a:solidFill>
                  <a:srgbClr val="18579B"/>
                </a:solidFill>
                <a:latin typeface="Calibri"/>
                <a:ea typeface="Calibri"/>
                <a:cs typeface="Calibri"/>
                <a:sym typeface="Calibri"/>
              </a:rPr>
              <a:t>(during play)</a:t>
            </a:r>
            <a:endParaRPr/>
          </a:p>
          <a:p>
            <a:pPr indent="-620713" lvl="3" marL="1450543" rtl="0" algn="l">
              <a:lnSpc>
                <a:spcPct val="100000"/>
              </a:lnSpc>
              <a:spcBef>
                <a:spcPts val="1200"/>
              </a:spcBef>
              <a:spcAft>
                <a:spcPts val="0"/>
              </a:spcAft>
              <a:buClr>
                <a:srgbClr val="215D77"/>
              </a:buClr>
              <a:buSzPct val="100000"/>
              <a:buFont typeface="Arial"/>
              <a:buChar char="•"/>
            </a:pPr>
            <a:r>
              <a:rPr i="1" lang="en-US" sz="2800">
                <a:solidFill>
                  <a:srgbClr val="18579B"/>
                </a:solidFill>
                <a:latin typeface="Calibri"/>
                <a:ea typeface="Calibri"/>
                <a:cs typeface="Calibri"/>
                <a:sym typeface="Calibri"/>
              </a:rPr>
              <a:t>Except prescribed/necessary hearing aids</a:t>
            </a:r>
            <a:endParaRPr/>
          </a:p>
          <a:p>
            <a:pPr indent="-620713" lvl="1" marL="804863" rtl="0" algn="l">
              <a:lnSpc>
                <a:spcPct val="100000"/>
              </a:lnSpc>
              <a:spcBef>
                <a:spcPts val="1200"/>
              </a:spcBef>
              <a:spcAft>
                <a:spcPts val="0"/>
              </a:spcAft>
              <a:buClr>
                <a:srgbClr val="18579B"/>
              </a:buClr>
              <a:buSzPct val="100000"/>
              <a:buFont typeface="Arial"/>
              <a:buChar char="•"/>
            </a:pPr>
            <a:r>
              <a:rPr lang="en-US" sz="2800">
                <a:solidFill>
                  <a:srgbClr val="18579B"/>
                </a:solidFill>
                <a:latin typeface="Calibri"/>
                <a:ea typeface="Calibri"/>
                <a:cs typeface="Calibri"/>
                <a:sym typeface="Calibri"/>
              </a:rPr>
              <a:t>Explain Any Unique </a:t>
            </a:r>
            <a:r>
              <a:rPr lang="en-US" sz="2800">
                <a:solidFill>
                  <a:srgbClr val="FF0000"/>
                </a:solidFill>
                <a:latin typeface="Calibri"/>
                <a:ea typeface="Calibri"/>
                <a:cs typeface="Calibri"/>
                <a:sym typeface="Calibri"/>
              </a:rPr>
              <a:t>Conditions/Procedures</a:t>
            </a:r>
            <a:endParaRPr sz="2800">
              <a:solidFill>
                <a:srgbClr val="FF0000"/>
              </a:solidFill>
            </a:endParaRPr>
          </a:p>
          <a:p>
            <a:pPr indent="-620713" lvl="1" marL="804863" rtl="0" algn="l">
              <a:lnSpc>
                <a:spcPct val="100000"/>
              </a:lnSpc>
              <a:spcBef>
                <a:spcPts val="1200"/>
              </a:spcBef>
              <a:spcAft>
                <a:spcPts val="0"/>
              </a:spcAft>
              <a:buClr>
                <a:srgbClr val="18579B"/>
              </a:buClr>
              <a:buSzPct val="100000"/>
              <a:buFont typeface="Arial"/>
              <a:buChar char="•"/>
            </a:pPr>
            <a:r>
              <a:rPr lang="en-US" sz="2800">
                <a:solidFill>
                  <a:srgbClr val="18579B"/>
                </a:solidFill>
                <a:latin typeface="Calibri"/>
                <a:ea typeface="Calibri"/>
                <a:cs typeface="Calibri"/>
                <a:sym typeface="Calibri"/>
              </a:rPr>
              <a:t>Determine </a:t>
            </a:r>
            <a:r>
              <a:rPr lang="en-US" sz="2800">
                <a:solidFill>
                  <a:srgbClr val="FF0000"/>
                </a:solidFill>
                <a:latin typeface="Calibri"/>
                <a:ea typeface="Calibri"/>
                <a:cs typeface="Calibri"/>
                <a:sym typeface="Calibri"/>
              </a:rPr>
              <a:t>End/Serve/Receive/Defer</a:t>
            </a:r>
            <a:endParaRPr sz="2800">
              <a:solidFill>
                <a:srgbClr val="FF0000"/>
              </a:solidFill>
            </a:endParaRPr>
          </a:p>
          <a:p>
            <a:pPr indent="-620713" lvl="1" marL="804863" rtl="0" algn="l">
              <a:lnSpc>
                <a:spcPct val="100000"/>
              </a:lnSpc>
              <a:spcBef>
                <a:spcPts val="1200"/>
              </a:spcBef>
              <a:spcAft>
                <a:spcPts val="0"/>
              </a:spcAft>
              <a:buClr>
                <a:srgbClr val="18579B"/>
              </a:buClr>
              <a:buSzPct val="100000"/>
              <a:buFont typeface="Arial"/>
              <a:buChar char="•"/>
            </a:pPr>
            <a:r>
              <a:rPr lang="en-US" sz="2800">
                <a:solidFill>
                  <a:srgbClr val="18579B"/>
                </a:solidFill>
              </a:rPr>
              <a:t>Ask Players if They Have </a:t>
            </a:r>
            <a:r>
              <a:rPr lang="en-US" sz="2800">
                <a:solidFill>
                  <a:srgbClr val="FF0000"/>
                </a:solidFill>
              </a:rPr>
              <a:t>Any Questions</a:t>
            </a:r>
            <a:endParaRPr/>
          </a:p>
          <a:p>
            <a:pPr indent="-620713" lvl="1" marL="804863" rtl="0" algn="l">
              <a:lnSpc>
                <a:spcPct val="100000"/>
              </a:lnSpc>
              <a:spcBef>
                <a:spcPts val="1200"/>
              </a:spcBef>
              <a:spcAft>
                <a:spcPts val="0"/>
              </a:spcAft>
              <a:buClr>
                <a:srgbClr val="18579B"/>
              </a:buClr>
              <a:buSzPct val="100000"/>
              <a:buFont typeface="Arial"/>
              <a:buChar char="•"/>
            </a:pPr>
            <a:r>
              <a:rPr lang="en-US" sz="2800">
                <a:latin typeface="Calibri"/>
                <a:ea typeface="Calibri"/>
                <a:cs typeface="Calibri"/>
                <a:sym typeface="Calibri"/>
              </a:rPr>
              <a:t>Begin/Continue </a:t>
            </a:r>
            <a:r>
              <a:rPr lang="en-US" sz="2800">
                <a:solidFill>
                  <a:srgbClr val="FF0000"/>
                </a:solidFill>
                <a:latin typeface="Calibri"/>
                <a:ea typeface="Calibri"/>
                <a:cs typeface="Calibri"/>
                <a:sym typeface="Calibri"/>
              </a:rPr>
              <a:t>Warm Up</a:t>
            </a:r>
            <a:endParaRPr sz="2800">
              <a:solidFill>
                <a:srgbClr val="FF0000"/>
              </a:solidFill>
              <a:latin typeface="Calibri"/>
              <a:ea typeface="Calibri"/>
              <a:cs typeface="Calibri"/>
              <a:sym typeface="Calibri"/>
            </a:endParaRPr>
          </a:p>
          <a:p>
            <a:pPr indent="-620713" lvl="1" marL="804863" rtl="0" algn="l">
              <a:lnSpc>
                <a:spcPct val="100000"/>
              </a:lnSpc>
              <a:spcBef>
                <a:spcPts val="1200"/>
              </a:spcBef>
              <a:spcAft>
                <a:spcPts val="0"/>
              </a:spcAft>
              <a:buClr>
                <a:srgbClr val="18579B"/>
              </a:buClr>
              <a:buSzPct val="100000"/>
              <a:buFont typeface="Arial"/>
              <a:buChar char="•"/>
            </a:pPr>
            <a:r>
              <a:rPr lang="en-US" sz="2800">
                <a:latin typeface="Calibri"/>
                <a:ea typeface="Calibri"/>
                <a:cs typeface="Calibri"/>
                <a:sym typeface="Calibri"/>
              </a:rPr>
              <a:t>Give </a:t>
            </a:r>
            <a:r>
              <a:rPr lang="en-US" sz="2800">
                <a:solidFill>
                  <a:srgbClr val="FF0000"/>
                </a:solidFill>
                <a:latin typeface="Calibri"/>
                <a:ea typeface="Calibri"/>
                <a:cs typeface="Calibri"/>
                <a:sym typeface="Calibri"/>
              </a:rPr>
              <a:t>“One-Minute </a:t>
            </a:r>
            <a:r>
              <a:rPr lang="en-US" sz="2800">
                <a:solidFill>
                  <a:srgbClr val="FF0000"/>
                </a:solidFill>
              </a:rPr>
              <a:t>End of Warmup</a:t>
            </a:r>
            <a:r>
              <a:rPr lang="en-US" sz="2800">
                <a:solidFill>
                  <a:srgbClr val="FF0000"/>
                </a:solidFill>
                <a:latin typeface="Calibri"/>
                <a:ea typeface="Calibri"/>
                <a:cs typeface="Calibri"/>
                <a:sym typeface="Calibri"/>
              </a:rPr>
              <a:t>” </a:t>
            </a:r>
            <a:r>
              <a:rPr lang="en-US" sz="2800">
                <a:latin typeface="Calibri"/>
                <a:ea typeface="Calibri"/>
                <a:cs typeface="Calibri"/>
                <a:sym typeface="Calibri"/>
              </a:rPr>
              <a:t>Notice</a:t>
            </a:r>
            <a:endParaRPr/>
          </a:p>
        </p:txBody>
      </p:sp>
      <p:sp>
        <p:nvSpPr>
          <p:cNvPr id="334" name="Google Shape;334;p3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86" name="Google Shape;86;p4"/>
          <p:cNvPicPr preferRelativeResize="0"/>
          <p:nvPr/>
        </p:nvPicPr>
        <p:blipFill rotWithShape="1">
          <a:blip r:embed="rId3">
            <a:alphaModFix/>
          </a:blip>
          <a:srcRect b="0" l="0" r="0" t="0"/>
          <a:stretch/>
        </p:blipFill>
        <p:spPr>
          <a:xfrm>
            <a:off x="1081714" y="1390905"/>
            <a:ext cx="10028571" cy="40761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latin typeface="Calibri"/>
                <a:ea typeface="Calibri"/>
                <a:cs typeface="Calibri"/>
                <a:sym typeface="Calibri"/>
              </a:rPr>
              <a:t>Pre-Match Briefing </a:t>
            </a:r>
            <a:r>
              <a:rPr b="0" lang="en-US" sz="2688"/>
              <a:t>(cont’d)</a:t>
            </a:r>
            <a:endParaRPr/>
          </a:p>
        </p:txBody>
      </p:sp>
      <p:sp>
        <p:nvSpPr>
          <p:cNvPr id="340" name="Google Shape;340;p40"/>
          <p:cNvSpPr txBox="1"/>
          <p:nvPr>
            <p:ph idx="1" type="body"/>
          </p:nvPr>
        </p:nvSpPr>
        <p:spPr>
          <a:xfrm>
            <a:off x="644433" y="1097280"/>
            <a:ext cx="11225349" cy="5516880"/>
          </a:xfrm>
          <a:prstGeom prst="rect">
            <a:avLst/>
          </a:prstGeom>
          <a:noFill/>
          <a:ln>
            <a:noFill/>
          </a:ln>
        </p:spPr>
        <p:txBody>
          <a:bodyPr anchorCtr="0" anchor="t" bIns="45700" lIns="45700" spcFirstLastPara="1" rIns="45700" wrap="square" tIns="45700">
            <a:normAutofit/>
          </a:bodyPr>
          <a:lstStyle/>
          <a:p>
            <a:pPr indent="0" lvl="1" marL="184150" rtl="0" algn="l">
              <a:lnSpc>
                <a:spcPct val="100000"/>
              </a:lnSpc>
              <a:spcBef>
                <a:spcPts val="0"/>
              </a:spcBef>
              <a:spcAft>
                <a:spcPts val="0"/>
              </a:spcAft>
              <a:buClr>
                <a:srgbClr val="215D77"/>
              </a:buClr>
              <a:buSzPts val="2800"/>
              <a:buNone/>
            </a:pPr>
            <a:r>
              <a:rPr lang="en-US" sz="2800">
                <a:solidFill>
                  <a:srgbClr val="18579B"/>
                </a:solidFill>
                <a:latin typeface="Calibri"/>
                <a:ea typeface="Calibri"/>
                <a:cs typeface="Calibri"/>
                <a:sym typeface="Calibri"/>
              </a:rPr>
              <a:t>Basic Pre-Match Briefing Script – Part 1: </a:t>
            </a:r>
            <a:r>
              <a:rPr lang="en-US" sz="2000">
                <a:solidFill>
                  <a:srgbClr val="18579B"/>
                </a:solidFill>
                <a:latin typeface="Calibri"/>
                <a:ea typeface="Calibri"/>
                <a:cs typeface="Calibri"/>
                <a:sym typeface="Calibri"/>
              </a:rPr>
              <a:t>(adjust according to TD’s instructions)</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“Hello, my name is ____________ I will be officiating this match. The format is (2/3 games or 1 game to 15/21)”</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“Who are my teams?” (Confirm with names printed!) </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“Who will be your starting server?” (circle name/ give wristband)</a:t>
            </a:r>
            <a:endParaRPr/>
          </a:p>
          <a:p>
            <a:pPr indent="-620713" lvl="1" marL="804863" rtl="0" algn="l">
              <a:lnSpc>
                <a:spcPct val="100000"/>
              </a:lnSpc>
              <a:spcBef>
                <a:spcPts val="1200"/>
              </a:spcBef>
              <a:spcAft>
                <a:spcPts val="0"/>
              </a:spcAft>
              <a:buClr>
                <a:srgbClr val="215D77"/>
              </a:buClr>
              <a:buSzPts val="2200"/>
              <a:buFont typeface="Arial"/>
              <a:buChar char="•"/>
            </a:pPr>
            <a:r>
              <a:rPr lang="en-US" sz="2200">
                <a:latin typeface="Calibri"/>
                <a:ea typeface="Calibri"/>
                <a:cs typeface="Calibri"/>
                <a:sym typeface="Calibri"/>
              </a:rPr>
              <a:t>“May I see your paddles?” (check by sight and feel – do not ask if paddle is USAP approved)</a:t>
            </a:r>
            <a:r>
              <a:rPr lang="en-US" sz="2200">
                <a:solidFill>
                  <a:srgbClr val="FF0000"/>
                </a:solidFill>
                <a:latin typeface="Calibri"/>
                <a:ea typeface="Calibri"/>
                <a:cs typeface="Calibri"/>
                <a:sym typeface="Calibri"/>
              </a:rPr>
              <a:t> </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“I will be calling the score and any short serves. I will be calling service faults as well as NO VOLLY ZONE faults.</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“You are responsible for all other lines including the center line on the serve. Please make your OUT calls immediate, LOUD and CLEAR</a:t>
            </a:r>
            <a:r>
              <a:rPr lang="en-US" sz="2200">
                <a:solidFill>
                  <a:srgbClr val="18579B"/>
                </a:solidFill>
                <a:latin typeface="Calibri"/>
                <a:ea typeface="Calibri"/>
                <a:cs typeface="Calibri"/>
                <a:sym typeface="Calibri"/>
              </a:rPr>
              <a:t>. </a:t>
            </a:r>
            <a:r>
              <a:rPr b="1" i="1" lang="en-US" sz="2200">
                <a:solidFill>
                  <a:srgbClr val="18579B"/>
                </a:solidFill>
                <a:latin typeface="Calibri"/>
                <a:ea typeface="Calibri"/>
                <a:cs typeface="Calibri"/>
                <a:sym typeface="Calibri"/>
              </a:rPr>
              <a:t>If I do not hear a call, the ball is IN</a:t>
            </a:r>
            <a:r>
              <a:rPr i="1" lang="en-US" sz="2200">
                <a:solidFill>
                  <a:srgbClr val="18579B"/>
                </a:solidFill>
                <a:latin typeface="Calibri"/>
                <a:ea typeface="Calibri"/>
                <a:cs typeface="Calibri"/>
                <a:sym typeface="Calibri"/>
              </a:rPr>
              <a:t>. </a:t>
            </a:r>
            <a:r>
              <a:rPr lang="en-US" sz="2200">
                <a:solidFill>
                  <a:srgbClr val="18579B"/>
                </a:solidFill>
                <a:latin typeface="Calibri"/>
                <a:ea typeface="Calibri"/>
                <a:cs typeface="Calibri"/>
                <a:sym typeface="Calibri"/>
              </a:rPr>
              <a:t>You may appeal any call. </a:t>
            </a:r>
            <a:r>
              <a:rPr b="1" i="1" lang="en-US" sz="2200">
                <a:solidFill>
                  <a:srgbClr val="18579B"/>
                </a:solidFill>
                <a:latin typeface="Calibri"/>
                <a:ea typeface="Calibri"/>
                <a:cs typeface="Calibri"/>
                <a:sym typeface="Calibri"/>
              </a:rPr>
              <a:t>If I did not see the ball clearly land, the call on the court will stand.”</a:t>
            </a:r>
            <a:endParaRPr i="1" sz="2200">
              <a:solidFill>
                <a:srgbClr val="18579B"/>
              </a:solidFill>
              <a:latin typeface="Calibri"/>
              <a:ea typeface="Calibri"/>
              <a:cs typeface="Calibri"/>
              <a:sym typeface="Calibri"/>
            </a:endParaRPr>
          </a:p>
        </p:txBody>
      </p:sp>
      <p:sp>
        <p:nvSpPr>
          <p:cNvPr id="341" name="Google Shape;341;p4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latin typeface="Calibri"/>
                <a:ea typeface="Calibri"/>
                <a:cs typeface="Calibri"/>
                <a:sym typeface="Calibri"/>
              </a:rPr>
              <a:t>Pre-Match Briefing </a:t>
            </a:r>
            <a:r>
              <a:rPr b="0" lang="en-US" sz="2688"/>
              <a:t>(cont’d)</a:t>
            </a:r>
            <a:endParaRPr/>
          </a:p>
        </p:txBody>
      </p:sp>
      <p:sp>
        <p:nvSpPr>
          <p:cNvPr id="347" name="Google Shape;347;p41"/>
          <p:cNvSpPr txBox="1"/>
          <p:nvPr>
            <p:ph idx="1" type="body"/>
          </p:nvPr>
        </p:nvSpPr>
        <p:spPr>
          <a:xfrm>
            <a:off x="644433" y="1097280"/>
            <a:ext cx="11225349" cy="5516880"/>
          </a:xfrm>
          <a:prstGeom prst="rect">
            <a:avLst/>
          </a:prstGeom>
          <a:noFill/>
          <a:ln>
            <a:noFill/>
          </a:ln>
        </p:spPr>
        <p:txBody>
          <a:bodyPr anchorCtr="0" anchor="t" bIns="45700" lIns="45700" spcFirstLastPara="1" rIns="45700" wrap="square" tIns="45700">
            <a:normAutofit/>
          </a:bodyPr>
          <a:lstStyle/>
          <a:p>
            <a:pPr indent="0" lvl="1" marL="184150" rtl="0" algn="l">
              <a:lnSpc>
                <a:spcPct val="100000"/>
              </a:lnSpc>
              <a:spcBef>
                <a:spcPts val="0"/>
              </a:spcBef>
              <a:spcAft>
                <a:spcPts val="0"/>
              </a:spcAft>
              <a:buClr>
                <a:srgbClr val="215D77"/>
              </a:buClr>
              <a:buSzPts val="2800"/>
              <a:buNone/>
            </a:pPr>
            <a:r>
              <a:rPr lang="en-US" sz="2800">
                <a:solidFill>
                  <a:srgbClr val="18579B"/>
                </a:solidFill>
                <a:latin typeface="Calibri"/>
                <a:ea typeface="Calibri"/>
                <a:cs typeface="Calibri"/>
                <a:sym typeface="Calibri"/>
              </a:rPr>
              <a:t>Basic Pre-Match Briefing Script – Part 2: </a:t>
            </a:r>
            <a:r>
              <a:rPr lang="en-US" sz="2000">
                <a:solidFill>
                  <a:srgbClr val="18579B"/>
                </a:solidFill>
                <a:latin typeface="Calibri"/>
                <a:ea typeface="Calibri"/>
                <a:cs typeface="Calibri"/>
                <a:sym typeface="Calibri"/>
              </a:rPr>
              <a:t>(adjust according to TD’s instructions)</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“Are there any questions?”</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To any player: “Please choose a number, 1 or 2.” (SHOW the number on the back of your score sheet to ALL players)</a:t>
            </a:r>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To the </a:t>
            </a:r>
            <a:r>
              <a:rPr i="1" lang="en-US" sz="2200">
                <a:latin typeface="Calibri"/>
                <a:ea typeface="Calibri"/>
                <a:cs typeface="Calibri"/>
                <a:sym typeface="Calibri"/>
              </a:rPr>
              <a:t>winning</a:t>
            </a:r>
            <a:r>
              <a:rPr lang="en-US" sz="2200">
                <a:latin typeface="Calibri"/>
                <a:ea typeface="Calibri"/>
                <a:cs typeface="Calibri"/>
                <a:sym typeface="Calibri"/>
              </a:rPr>
              <a:t> team/player: “Would you like to </a:t>
            </a:r>
            <a:r>
              <a:rPr i="1" lang="en-US" sz="2200">
                <a:latin typeface="Calibri"/>
                <a:ea typeface="Calibri"/>
                <a:cs typeface="Calibri"/>
                <a:sym typeface="Calibri"/>
              </a:rPr>
              <a:t>serve, receive, choose end</a:t>
            </a:r>
            <a:r>
              <a:rPr lang="en-US" sz="2200">
                <a:latin typeface="Calibri"/>
                <a:ea typeface="Calibri"/>
                <a:cs typeface="Calibri"/>
                <a:sym typeface="Calibri"/>
              </a:rPr>
              <a:t> or </a:t>
            </a:r>
            <a:r>
              <a:rPr i="1" lang="en-US" sz="2200">
                <a:latin typeface="Calibri"/>
                <a:ea typeface="Calibri"/>
                <a:cs typeface="Calibri"/>
                <a:sym typeface="Calibri"/>
              </a:rPr>
              <a:t>defer</a:t>
            </a:r>
            <a:r>
              <a:rPr lang="en-US" sz="2200">
                <a:latin typeface="Calibri"/>
                <a:ea typeface="Calibri"/>
                <a:cs typeface="Calibri"/>
                <a:sym typeface="Calibri"/>
              </a:rPr>
              <a:t>?” (MARK)</a:t>
            </a:r>
            <a:endParaRPr/>
          </a:p>
          <a:p>
            <a:pPr indent="-620713" lvl="3" marL="1450543" rtl="0" algn="l">
              <a:lnSpc>
                <a:spcPct val="100000"/>
              </a:lnSpc>
              <a:spcBef>
                <a:spcPts val="1200"/>
              </a:spcBef>
              <a:spcAft>
                <a:spcPts val="0"/>
              </a:spcAft>
              <a:buClr>
                <a:srgbClr val="215D77"/>
              </a:buClr>
              <a:buSzPts val="2200"/>
              <a:buFont typeface="Arial"/>
              <a:buChar char="•"/>
            </a:pPr>
            <a:r>
              <a:rPr lang="en-US" sz="2200">
                <a:latin typeface="Calibri"/>
                <a:ea typeface="Calibri"/>
                <a:cs typeface="Calibri"/>
                <a:sym typeface="Calibri"/>
              </a:rPr>
              <a:t>If serve/receive is chosen, ask the remaining team to pick an end.</a:t>
            </a:r>
            <a:endParaRPr/>
          </a:p>
          <a:p>
            <a:pPr indent="-620713" lvl="3" marL="1450543" rtl="0" algn="l">
              <a:lnSpc>
                <a:spcPct val="100000"/>
              </a:lnSpc>
              <a:spcBef>
                <a:spcPts val="1200"/>
              </a:spcBef>
              <a:spcAft>
                <a:spcPts val="0"/>
              </a:spcAft>
              <a:buClr>
                <a:srgbClr val="215D77"/>
              </a:buClr>
              <a:buSzPts val="2200"/>
              <a:buFont typeface="Arial"/>
              <a:buChar char="•"/>
            </a:pPr>
            <a:r>
              <a:rPr lang="en-US" sz="2200">
                <a:latin typeface="Calibri"/>
                <a:ea typeface="Calibri"/>
                <a:cs typeface="Calibri"/>
                <a:sym typeface="Calibri"/>
              </a:rPr>
              <a:t>If end is chosen, ask the remaining team to choose serve or receive</a:t>
            </a:r>
            <a:endParaRPr/>
          </a:p>
          <a:p>
            <a:pPr indent="-620713" lvl="3" marL="1450543" rtl="0" algn="l">
              <a:lnSpc>
                <a:spcPct val="100000"/>
              </a:lnSpc>
              <a:spcBef>
                <a:spcPts val="1200"/>
              </a:spcBef>
              <a:spcAft>
                <a:spcPts val="0"/>
              </a:spcAft>
              <a:buClr>
                <a:srgbClr val="215D77"/>
              </a:buClr>
              <a:buSzPts val="2200"/>
              <a:buFont typeface="Arial"/>
              <a:buChar char="•"/>
            </a:pPr>
            <a:r>
              <a:rPr lang="en-US" sz="2200">
                <a:latin typeface="Calibri"/>
                <a:ea typeface="Calibri"/>
                <a:cs typeface="Calibri"/>
                <a:sym typeface="Calibri"/>
              </a:rPr>
              <a:t>If defer is chosen, the remaining team must choose serve/receive or end.</a:t>
            </a:r>
            <a:endParaRPr sz="2200">
              <a:latin typeface="Calibri"/>
              <a:ea typeface="Calibri"/>
              <a:cs typeface="Calibri"/>
              <a:sym typeface="Calibri"/>
            </a:endParaRPr>
          </a:p>
          <a:p>
            <a:pPr indent="-620713" lvl="1" marL="804863" rtl="0" algn="l">
              <a:lnSpc>
                <a:spcPct val="100000"/>
              </a:lnSpc>
              <a:spcBef>
                <a:spcPts val="1200"/>
              </a:spcBef>
              <a:spcAft>
                <a:spcPts val="0"/>
              </a:spcAft>
              <a:buClr>
                <a:srgbClr val="215D77"/>
              </a:buClr>
              <a:buSzPts val="2200"/>
              <a:buChar char="•"/>
            </a:pPr>
            <a:r>
              <a:rPr lang="en-US" sz="2200">
                <a:latin typeface="Calibri"/>
                <a:ea typeface="Calibri"/>
                <a:cs typeface="Calibri"/>
                <a:sym typeface="Calibri"/>
              </a:rPr>
              <a:t>“You have _____ minutes remaining.”</a:t>
            </a:r>
            <a:endParaRPr/>
          </a:p>
        </p:txBody>
      </p:sp>
      <p:sp>
        <p:nvSpPr>
          <p:cNvPr id="348" name="Google Shape;348;p4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2021021" y="357493"/>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latin typeface="Calibri"/>
                <a:ea typeface="Calibri"/>
                <a:cs typeface="Calibri"/>
                <a:sym typeface="Calibri"/>
              </a:rPr>
              <a:t>Pre-Match Briefing </a:t>
            </a:r>
            <a:r>
              <a:rPr b="0" lang="en-US" sz="2688"/>
              <a:t>(cont’d)</a:t>
            </a:r>
            <a:endParaRPr/>
          </a:p>
        </p:txBody>
      </p:sp>
      <p:sp>
        <p:nvSpPr>
          <p:cNvPr id="354" name="Google Shape;354;p42"/>
          <p:cNvSpPr txBox="1"/>
          <p:nvPr>
            <p:ph idx="1" type="body"/>
          </p:nvPr>
        </p:nvSpPr>
        <p:spPr>
          <a:xfrm>
            <a:off x="721360" y="1091871"/>
            <a:ext cx="10749280" cy="5425440"/>
          </a:xfrm>
          <a:prstGeom prst="rect">
            <a:avLst/>
          </a:prstGeom>
          <a:noFill/>
          <a:ln>
            <a:noFill/>
          </a:ln>
        </p:spPr>
        <p:txBody>
          <a:bodyPr anchorCtr="0" anchor="t" bIns="45700" lIns="45700" spcFirstLastPara="1" rIns="45700" wrap="square" tIns="45700">
            <a:normAutofit/>
          </a:bodyPr>
          <a:lstStyle/>
          <a:p>
            <a:pPr indent="0" lvl="1" marL="184150" rtl="0" algn="l">
              <a:lnSpc>
                <a:spcPct val="100000"/>
              </a:lnSpc>
              <a:spcBef>
                <a:spcPts val="0"/>
              </a:spcBef>
              <a:spcAft>
                <a:spcPts val="0"/>
              </a:spcAft>
              <a:buClr>
                <a:srgbClr val="215D77"/>
              </a:buClr>
              <a:buSzPts val="2800"/>
              <a:buNone/>
            </a:pPr>
            <a:r>
              <a:rPr lang="en-US" sz="2800">
                <a:solidFill>
                  <a:srgbClr val="18579B"/>
                </a:solidFill>
                <a:latin typeface="Calibri"/>
                <a:ea typeface="Calibri"/>
                <a:cs typeface="Calibri"/>
                <a:sym typeface="Calibri"/>
              </a:rPr>
              <a:t>Referee Hints:</a:t>
            </a:r>
            <a:endParaRPr/>
          </a:p>
          <a:p>
            <a:pPr indent="0" lvl="1" marL="184150" rtl="0" algn="l">
              <a:lnSpc>
                <a:spcPct val="100000"/>
              </a:lnSpc>
              <a:spcBef>
                <a:spcPts val="1200"/>
              </a:spcBef>
              <a:spcAft>
                <a:spcPts val="0"/>
              </a:spcAft>
              <a:buClr>
                <a:srgbClr val="215D77"/>
              </a:buClr>
              <a:buSzPts val="1200"/>
              <a:buNone/>
            </a:pPr>
            <a:r>
              <a:t/>
            </a:r>
            <a:endParaRPr sz="1200">
              <a:solidFill>
                <a:srgbClr val="18579B"/>
              </a:solidFill>
              <a:latin typeface="Calibri"/>
              <a:ea typeface="Calibri"/>
              <a:cs typeface="Calibri"/>
              <a:sym typeface="Calibri"/>
            </a:endParaRPr>
          </a:p>
          <a:p>
            <a:pPr indent="-457200" lvl="1" marL="641350" rtl="0" algn="l">
              <a:lnSpc>
                <a:spcPct val="100000"/>
              </a:lnSpc>
              <a:spcBef>
                <a:spcPts val="1200"/>
              </a:spcBef>
              <a:spcAft>
                <a:spcPts val="0"/>
              </a:spcAft>
              <a:buClr>
                <a:srgbClr val="215D77"/>
              </a:buClr>
              <a:buSzPts val="2800"/>
              <a:buFont typeface="Arial"/>
              <a:buChar char="•"/>
            </a:pPr>
            <a:r>
              <a:rPr lang="en-US" sz="2800">
                <a:solidFill>
                  <a:srgbClr val="18579B"/>
                </a:solidFill>
                <a:latin typeface="Calibri"/>
                <a:ea typeface="Calibri"/>
                <a:cs typeface="Calibri"/>
                <a:sym typeface="Calibri"/>
              </a:rPr>
              <a:t>  Briefing can be somewhat </a:t>
            </a:r>
            <a:r>
              <a:rPr lang="en-US" sz="2800">
                <a:solidFill>
                  <a:srgbClr val="FF0000"/>
                </a:solidFill>
                <a:latin typeface="Calibri"/>
                <a:ea typeface="Calibri"/>
                <a:cs typeface="Calibri"/>
                <a:sym typeface="Calibri"/>
              </a:rPr>
              <a:t>shortened as the day progresses</a:t>
            </a:r>
            <a:endParaRPr/>
          </a:p>
          <a:p>
            <a:pPr indent="-457200" lvl="1" marL="641350" rtl="0" algn="l">
              <a:lnSpc>
                <a:spcPct val="100000"/>
              </a:lnSpc>
              <a:spcBef>
                <a:spcPts val="1200"/>
              </a:spcBef>
              <a:spcAft>
                <a:spcPts val="0"/>
              </a:spcAft>
              <a:buClr>
                <a:srgbClr val="215D77"/>
              </a:buClr>
              <a:buSzPts val="2800"/>
              <a:buFont typeface="Arial"/>
              <a:buChar char="•"/>
            </a:pPr>
            <a:r>
              <a:rPr lang="en-US" sz="2800">
                <a:solidFill>
                  <a:srgbClr val="18579B"/>
                </a:solidFill>
                <a:latin typeface="Calibri"/>
                <a:ea typeface="Calibri"/>
                <a:cs typeface="Calibri"/>
                <a:sym typeface="Calibri"/>
              </a:rPr>
              <a:t>  Use </a:t>
            </a:r>
            <a:r>
              <a:rPr lang="en-US" sz="2800">
                <a:solidFill>
                  <a:srgbClr val="FF0000"/>
                </a:solidFill>
                <a:latin typeface="Calibri"/>
                <a:ea typeface="Calibri"/>
                <a:cs typeface="Calibri"/>
                <a:sym typeface="Calibri"/>
              </a:rPr>
              <a:t>remaining time </a:t>
            </a:r>
            <a:r>
              <a:rPr lang="en-US" sz="2800">
                <a:solidFill>
                  <a:srgbClr val="18579B"/>
                </a:solidFill>
                <a:latin typeface="Calibri"/>
                <a:ea typeface="Calibri"/>
                <a:cs typeface="Calibri"/>
                <a:sym typeface="Calibri"/>
              </a:rPr>
              <a:t>to complete your scoresheet &amp; observe serves</a:t>
            </a:r>
            <a:endParaRPr/>
          </a:p>
          <a:p>
            <a:pPr indent="-620713" lvl="1" marL="804863" rtl="0" algn="l">
              <a:lnSpc>
                <a:spcPct val="100000"/>
              </a:lnSpc>
              <a:spcBef>
                <a:spcPts val="1200"/>
              </a:spcBef>
              <a:spcAft>
                <a:spcPts val="0"/>
              </a:spcAft>
              <a:buClr>
                <a:srgbClr val="215D77"/>
              </a:buClr>
              <a:buSzPts val="2800"/>
              <a:buFont typeface="Arial"/>
              <a:buChar char="•"/>
            </a:pPr>
            <a:r>
              <a:rPr lang="en-US" sz="2800">
                <a:solidFill>
                  <a:srgbClr val="18579B"/>
                </a:solidFill>
                <a:latin typeface="Calibri"/>
                <a:ea typeface="Calibri"/>
                <a:cs typeface="Calibri"/>
                <a:sym typeface="Calibri"/>
              </a:rPr>
              <a:t>Note any </a:t>
            </a:r>
            <a:r>
              <a:rPr lang="en-US" sz="2800">
                <a:solidFill>
                  <a:srgbClr val="FF0000"/>
                </a:solidFill>
                <a:latin typeface="Calibri"/>
                <a:ea typeface="Calibri"/>
                <a:cs typeface="Calibri"/>
                <a:sym typeface="Calibri"/>
              </a:rPr>
              <a:t>identifying characteristic </a:t>
            </a:r>
            <a:r>
              <a:rPr lang="en-US" sz="2800">
                <a:solidFill>
                  <a:srgbClr val="18579B"/>
                </a:solidFill>
                <a:latin typeface="Calibri"/>
                <a:ea typeface="Calibri"/>
                <a:cs typeface="Calibri"/>
                <a:sym typeface="Calibri"/>
              </a:rPr>
              <a:t>for each player</a:t>
            </a:r>
            <a:endParaRPr/>
          </a:p>
          <a:p>
            <a:pPr indent="-620713" lvl="1" marL="804863" rtl="0" algn="l">
              <a:lnSpc>
                <a:spcPct val="100000"/>
              </a:lnSpc>
              <a:spcBef>
                <a:spcPts val="1200"/>
              </a:spcBef>
              <a:spcAft>
                <a:spcPts val="0"/>
              </a:spcAft>
              <a:buClr>
                <a:srgbClr val="215D77"/>
              </a:buClr>
              <a:buSzPts val="2800"/>
              <a:buFont typeface="Arial"/>
              <a:buChar char="•"/>
            </a:pPr>
            <a:r>
              <a:rPr lang="en-US" sz="2800">
                <a:solidFill>
                  <a:srgbClr val="FF0000"/>
                </a:solidFill>
                <a:latin typeface="Calibri"/>
                <a:ea typeface="Calibri"/>
                <a:cs typeface="Calibri"/>
                <a:sym typeface="Calibri"/>
              </a:rPr>
              <a:t>Write EVEN </a:t>
            </a:r>
            <a:r>
              <a:rPr lang="en-US" sz="2800">
                <a:solidFill>
                  <a:srgbClr val="18579B"/>
                </a:solidFill>
                <a:latin typeface="Calibri"/>
                <a:ea typeface="Calibri"/>
                <a:cs typeface="Calibri"/>
                <a:sym typeface="Calibri"/>
              </a:rPr>
              <a:t>above the starting servers names</a:t>
            </a:r>
            <a:endParaRPr/>
          </a:p>
          <a:p>
            <a:pPr indent="-620713" lvl="1" marL="804863" rtl="0" algn="l">
              <a:lnSpc>
                <a:spcPct val="100000"/>
              </a:lnSpc>
              <a:spcBef>
                <a:spcPts val="1200"/>
              </a:spcBef>
              <a:spcAft>
                <a:spcPts val="0"/>
              </a:spcAft>
              <a:buClr>
                <a:srgbClr val="215D77"/>
              </a:buClr>
              <a:buSzPts val="2800"/>
              <a:buFont typeface="Arial"/>
              <a:buChar char="•"/>
            </a:pPr>
            <a:r>
              <a:rPr lang="en-US" sz="2800">
                <a:solidFill>
                  <a:srgbClr val="FF0000"/>
                </a:solidFill>
                <a:latin typeface="Calibri"/>
                <a:ea typeface="Calibri"/>
                <a:cs typeface="Calibri"/>
                <a:sym typeface="Calibri"/>
              </a:rPr>
              <a:t>Write ODD </a:t>
            </a:r>
            <a:r>
              <a:rPr lang="en-US" sz="2800">
                <a:solidFill>
                  <a:srgbClr val="18579B"/>
                </a:solidFill>
                <a:latin typeface="Calibri"/>
                <a:ea typeface="Calibri"/>
                <a:cs typeface="Calibri"/>
                <a:sym typeface="Calibri"/>
              </a:rPr>
              <a:t>above their partners names</a:t>
            </a:r>
            <a:endParaRPr/>
          </a:p>
          <a:p>
            <a:pPr indent="-620713" lvl="1" marL="804863" rtl="0" algn="l">
              <a:lnSpc>
                <a:spcPct val="100000"/>
              </a:lnSpc>
              <a:spcBef>
                <a:spcPts val="1200"/>
              </a:spcBef>
              <a:spcAft>
                <a:spcPts val="0"/>
              </a:spcAft>
              <a:buClr>
                <a:srgbClr val="215D77"/>
              </a:buClr>
              <a:buSzPts val="2800"/>
              <a:buFont typeface="Arial"/>
              <a:buChar char="•"/>
            </a:pPr>
            <a:r>
              <a:rPr lang="en-US" sz="2800">
                <a:solidFill>
                  <a:srgbClr val="18579B"/>
                </a:solidFill>
                <a:latin typeface="Calibri"/>
                <a:ea typeface="Calibri"/>
                <a:cs typeface="Calibri"/>
                <a:sym typeface="Calibri"/>
              </a:rPr>
              <a:t>Along with marking the </a:t>
            </a:r>
            <a:r>
              <a:rPr lang="en-US" sz="2800">
                <a:solidFill>
                  <a:srgbClr val="FF0000"/>
                </a:solidFill>
                <a:latin typeface="Calibri"/>
                <a:ea typeface="Calibri"/>
                <a:cs typeface="Calibri"/>
                <a:sym typeface="Calibri"/>
              </a:rPr>
              <a:t>team that serves, identify the END </a:t>
            </a:r>
            <a:r>
              <a:rPr lang="en-US" sz="2800">
                <a:solidFill>
                  <a:srgbClr val="18579B"/>
                </a:solidFill>
                <a:latin typeface="Calibri"/>
                <a:ea typeface="Calibri"/>
                <a:cs typeface="Calibri"/>
                <a:sym typeface="Calibri"/>
              </a:rPr>
              <a:t>as well (left/right, fence, north/south, gate, etc.)</a:t>
            </a:r>
            <a:endParaRPr/>
          </a:p>
        </p:txBody>
      </p:sp>
      <p:sp>
        <p:nvSpPr>
          <p:cNvPr id="355" name="Google Shape;355;p4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3" title="PICKLEBALL LESSONS AND REFEREE/LINE JUDGE PRACTICE"/>
          <p:cNvPicPr preferRelativeResize="0"/>
          <p:nvPr/>
        </p:nvPicPr>
        <p:blipFill rotWithShape="1">
          <a:blip r:embed="rId3">
            <a:alphaModFix/>
          </a:blip>
          <a:srcRect b="0" l="0" r="0" t="0"/>
          <a:stretch/>
        </p:blipFill>
        <p:spPr>
          <a:xfrm>
            <a:off x="2387600" y="762974"/>
            <a:ext cx="7112000" cy="5575645"/>
          </a:xfrm>
          <a:prstGeom prst="rect">
            <a:avLst/>
          </a:prstGeom>
          <a:noFill/>
          <a:ln>
            <a:noFill/>
          </a:ln>
        </p:spPr>
      </p:pic>
      <p:sp>
        <p:nvSpPr>
          <p:cNvPr id="361" name="Google Shape;361;p4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362" name="Google Shape;362;p43"/>
          <p:cNvSpPr txBox="1"/>
          <p:nvPr/>
        </p:nvSpPr>
        <p:spPr>
          <a:xfrm>
            <a:off x="4413855" y="6407672"/>
            <a:ext cx="3059490" cy="3693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(Time stamp: 4:35 – 7:23) </a:t>
            </a:r>
            <a:endParaRPr b="0" i="0" sz="1800" u="none" cap="none" strike="noStrike">
              <a:solidFill>
                <a:srgbClr val="000000"/>
              </a:solidFill>
              <a:latin typeface="Source Sans Pro"/>
              <a:ea typeface="Source Sans Pro"/>
              <a:cs typeface="Source Sans Pro"/>
              <a:sym typeface="Source Sans Pro"/>
            </a:endParaRPr>
          </a:p>
        </p:txBody>
      </p:sp>
      <p:sp>
        <p:nvSpPr>
          <p:cNvPr id="363" name="Google Shape;363;p43"/>
          <p:cNvSpPr txBox="1"/>
          <p:nvPr>
            <p:ph type="title"/>
          </p:nvPr>
        </p:nvSpPr>
        <p:spPr>
          <a:xfrm>
            <a:off x="1943017" y="196965"/>
            <a:ext cx="8305966" cy="644831"/>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sz="5333">
                <a:latin typeface="Calibri"/>
                <a:ea typeface="Calibri"/>
                <a:cs typeface="Calibri"/>
                <a:sym typeface="Calibri"/>
              </a:rPr>
              <a:t>Pre-Match Briefing </a:t>
            </a:r>
            <a:r>
              <a:rPr b="0" lang="en-US" sz="2688"/>
              <a:t>(cont’d)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idx="1" type="body"/>
          </p:nvPr>
        </p:nvSpPr>
        <p:spPr>
          <a:xfrm>
            <a:off x="505097" y="360218"/>
            <a:ext cx="11242766" cy="5320146"/>
          </a:xfrm>
          <a:prstGeom prst="rect">
            <a:avLst/>
          </a:prstGeom>
          <a:noFill/>
          <a:ln>
            <a:noFill/>
          </a:ln>
        </p:spPr>
        <p:txBody>
          <a:bodyPr anchorCtr="0" anchor="t" bIns="45700" lIns="45700" spcFirstLastPara="1" rIns="45700" wrap="square" tIns="45700">
            <a:normAutofit fontScale="92500" lnSpcReduction="20000"/>
          </a:bodyPr>
          <a:lstStyle/>
          <a:p>
            <a:pPr indent="0" lvl="0" marL="0" rtl="0" algn="ctr">
              <a:lnSpc>
                <a:spcPct val="100000"/>
              </a:lnSpc>
              <a:spcBef>
                <a:spcPts val="0"/>
              </a:spcBef>
              <a:spcAft>
                <a:spcPts val="0"/>
              </a:spcAft>
              <a:buSzPct val="100000"/>
              <a:buFont typeface="Noto Sans Symbols"/>
              <a:buNone/>
            </a:pPr>
            <a:r>
              <a:rPr lang="en-US">
                <a:latin typeface="Calibri"/>
                <a:ea typeface="Calibri"/>
                <a:cs typeface="Calibri"/>
                <a:sym typeface="Calibri"/>
              </a:rPr>
              <a:t>Preparing Scoresheet</a:t>
            </a:r>
            <a:endParaRPr>
              <a:latin typeface="Calibri"/>
              <a:ea typeface="Calibri"/>
              <a:cs typeface="Calibri"/>
              <a:sym typeface="Calibri"/>
            </a:endParaRPr>
          </a:p>
          <a:p>
            <a:pPr indent="0" lvl="0" marL="0" rtl="0" algn="ctr">
              <a:lnSpc>
                <a:spcPct val="100000"/>
              </a:lnSpc>
              <a:spcBef>
                <a:spcPts val="2000"/>
              </a:spcBef>
              <a:spcAft>
                <a:spcPts val="0"/>
              </a:spcAft>
              <a:buSzPct val="100000"/>
              <a:buFont typeface="Noto Sans Symbols"/>
              <a:buNone/>
            </a:pPr>
            <a:r>
              <a:t/>
            </a:r>
            <a:endParaRPr sz="2200"/>
          </a:p>
          <a:p>
            <a:pPr indent="-352425" lvl="0" marL="536575" rtl="0" algn="l">
              <a:lnSpc>
                <a:spcPct val="100000"/>
              </a:lnSpc>
              <a:spcBef>
                <a:spcPts val="2000"/>
              </a:spcBef>
              <a:spcAft>
                <a:spcPts val="0"/>
              </a:spcAft>
              <a:buClr>
                <a:srgbClr val="18579B"/>
              </a:buClr>
              <a:buSzPct val="100000"/>
              <a:buFont typeface="Arial"/>
              <a:buChar char="•"/>
            </a:pPr>
            <a:r>
              <a:rPr lang="en-US" sz="4000">
                <a:latin typeface="Calibri"/>
                <a:ea typeface="Calibri"/>
                <a:cs typeface="Calibri"/>
                <a:sym typeface="Calibri"/>
              </a:rPr>
              <a:t>  </a:t>
            </a:r>
            <a:r>
              <a:rPr lang="en-US" sz="4000">
                <a:solidFill>
                  <a:srgbClr val="FF0000"/>
                </a:solidFill>
                <a:latin typeface="Calibri"/>
                <a:ea typeface="Calibri"/>
                <a:cs typeface="Calibri"/>
                <a:sym typeface="Calibri"/>
              </a:rPr>
              <a:t>Mark Serving Team Each Game </a:t>
            </a:r>
            <a:r>
              <a:rPr lang="en-US" sz="4000">
                <a:latin typeface="Calibri"/>
                <a:ea typeface="Calibri"/>
                <a:cs typeface="Calibri"/>
                <a:sym typeface="Calibri"/>
              </a:rPr>
              <a:t>- “x” or Starting 	Server’s 	First Name in the “Serve” Column for Each Team</a:t>
            </a:r>
            <a:endParaRPr sz="2800">
              <a:latin typeface="Calibri"/>
              <a:ea typeface="Calibri"/>
              <a:cs typeface="Calibri"/>
              <a:sym typeface="Calibri"/>
            </a:endParaRPr>
          </a:p>
          <a:p>
            <a:pPr indent="-352425" lvl="0" marL="536575" rtl="0" algn="l">
              <a:lnSpc>
                <a:spcPct val="100000"/>
              </a:lnSpc>
              <a:spcBef>
                <a:spcPts val="2000"/>
              </a:spcBef>
              <a:spcAft>
                <a:spcPts val="0"/>
              </a:spcAft>
              <a:buClr>
                <a:srgbClr val="18579B"/>
              </a:buClr>
              <a:buSzPct val="100000"/>
              <a:buFont typeface="Arial"/>
              <a:buChar char="•"/>
            </a:pPr>
            <a:r>
              <a:rPr lang="en-US" sz="4000">
                <a:latin typeface="Calibri"/>
                <a:ea typeface="Calibri"/>
                <a:cs typeface="Calibri"/>
                <a:sym typeface="Calibri"/>
              </a:rPr>
              <a:t>  </a:t>
            </a:r>
            <a:r>
              <a:rPr lang="en-US" sz="4000">
                <a:solidFill>
                  <a:srgbClr val="FF0000"/>
                </a:solidFill>
                <a:latin typeface="Calibri"/>
                <a:ea typeface="Calibri"/>
                <a:cs typeface="Calibri"/>
                <a:sym typeface="Calibri"/>
              </a:rPr>
              <a:t>Circle Starting Server </a:t>
            </a:r>
            <a:r>
              <a:rPr lang="en-US" sz="4000">
                <a:latin typeface="Calibri"/>
                <a:ea typeface="Calibri"/>
                <a:cs typeface="Calibri"/>
                <a:sym typeface="Calibri"/>
              </a:rPr>
              <a:t>Each Team</a:t>
            </a:r>
            <a:endParaRPr sz="4000">
              <a:latin typeface="Calibri"/>
              <a:ea typeface="Calibri"/>
              <a:cs typeface="Calibri"/>
              <a:sym typeface="Calibri"/>
            </a:endParaRPr>
          </a:p>
          <a:p>
            <a:pPr indent="-352425" lvl="0" marL="536575" rtl="0" algn="l">
              <a:lnSpc>
                <a:spcPct val="100000"/>
              </a:lnSpc>
              <a:spcBef>
                <a:spcPts val="2000"/>
              </a:spcBef>
              <a:spcAft>
                <a:spcPts val="0"/>
              </a:spcAft>
              <a:buClr>
                <a:srgbClr val="18579B"/>
              </a:buClr>
              <a:buSzPct val="100000"/>
              <a:buFont typeface="Arial"/>
              <a:buChar char="•"/>
            </a:pPr>
            <a:r>
              <a:rPr lang="en-US" sz="4000"/>
              <a:t>  Note </a:t>
            </a:r>
            <a:r>
              <a:rPr lang="en-US" sz="4000">
                <a:solidFill>
                  <a:srgbClr val="FF0000"/>
                </a:solidFill>
              </a:rPr>
              <a:t>Key Identification Clues </a:t>
            </a:r>
            <a:r>
              <a:rPr lang="en-US" sz="4000"/>
              <a:t>for Players</a:t>
            </a:r>
            <a:endParaRPr/>
          </a:p>
          <a:p>
            <a:pPr indent="-352425" lvl="0" marL="536575" rtl="0" algn="l">
              <a:lnSpc>
                <a:spcPct val="100000"/>
              </a:lnSpc>
              <a:spcBef>
                <a:spcPts val="2000"/>
              </a:spcBef>
              <a:spcAft>
                <a:spcPts val="0"/>
              </a:spcAft>
              <a:buClr>
                <a:srgbClr val="18579B"/>
              </a:buClr>
              <a:buSzPct val="100000"/>
              <a:buFont typeface="Arial"/>
              <a:buChar char="•"/>
            </a:pPr>
            <a:r>
              <a:rPr lang="en-US" sz="4000">
                <a:latin typeface="Calibri"/>
                <a:ea typeface="Calibri"/>
                <a:cs typeface="Calibri"/>
                <a:sym typeface="Calibri"/>
              </a:rPr>
              <a:t>  </a:t>
            </a:r>
            <a:r>
              <a:rPr lang="en-US" sz="4000">
                <a:solidFill>
                  <a:srgbClr val="FF0000"/>
                </a:solidFill>
                <a:latin typeface="Calibri"/>
                <a:ea typeface="Calibri"/>
                <a:cs typeface="Calibri"/>
                <a:sym typeface="Calibri"/>
              </a:rPr>
              <a:t>Annotate </a:t>
            </a:r>
            <a:r>
              <a:rPr lang="en-US" sz="4000">
                <a:solidFill>
                  <a:srgbClr val="FF0000"/>
                </a:solidFill>
              </a:rPr>
              <a:t>Which End </a:t>
            </a:r>
            <a:r>
              <a:rPr lang="en-US" sz="4000"/>
              <a:t>of the Court was Chosen by the 	Team that Made the Selection Under Team names.</a:t>
            </a:r>
            <a:endParaRPr sz="4000">
              <a:latin typeface="Calibri"/>
              <a:ea typeface="Calibri"/>
              <a:cs typeface="Calibri"/>
              <a:sym typeface="Calibri"/>
            </a:endParaRPr>
          </a:p>
        </p:txBody>
      </p:sp>
      <p:sp>
        <p:nvSpPr>
          <p:cNvPr id="369" name="Google Shape;369;p4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idx="1" type="body"/>
          </p:nvPr>
        </p:nvSpPr>
        <p:spPr>
          <a:xfrm>
            <a:off x="505097" y="360218"/>
            <a:ext cx="11242766" cy="806731"/>
          </a:xfrm>
          <a:prstGeom prst="rect">
            <a:avLst/>
          </a:prstGeom>
          <a:noFill/>
          <a:ln>
            <a:noFill/>
          </a:ln>
        </p:spPr>
        <p:txBody>
          <a:bodyPr anchorCtr="0" anchor="t" bIns="45700" lIns="45700" spcFirstLastPara="1" rIns="45700" wrap="square" tIns="45700">
            <a:normAutofit lnSpcReduction="10000"/>
          </a:bodyPr>
          <a:lstStyle/>
          <a:p>
            <a:pPr indent="0" lvl="0" marL="0" rtl="0" algn="ctr">
              <a:lnSpc>
                <a:spcPct val="100000"/>
              </a:lnSpc>
              <a:spcBef>
                <a:spcPts val="0"/>
              </a:spcBef>
              <a:spcAft>
                <a:spcPts val="0"/>
              </a:spcAft>
              <a:buSzPts val="4800"/>
              <a:buFont typeface="Noto Sans Symbols"/>
              <a:buNone/>
            </a:pPr>
            <a:r>
              <a:rPr lang="en-US">
                <a:latin typeface="Calibri"/>
                <a:ea typeface="Calibri"/>
                <a:cs typeface="Calibri"/>
                <a:sym typeface="Calibri"/>
              </a:rPr>
              <a:t>Preparing Scoresheet</a:t>
            </a:r>
            <a:endParaRPr>
              <a:latin typeface="Calibri"/>
              <a:ea typeface="Calibri"/>
              <a:cs typeface="Calibri"/>
              <a:sym typeface="Calibri"/>
            </a:endParaRPr>
          </a:p>
        </p:txBody>
      </p:sp>
      <p:pic>
        <p:nvPicPr>
          <p:cNvPr id="375" name="Google Shape;375;p45"/>
          <p:cNvPicPr preferRelativeResize="0"/>
          <p:nvPr/>
        </p:nvPicPr>
        <p:blipFill rotWithShape="1">
          <a:blip r:embed="rId3">
            <a:alphaModFix/>
          </a:blip>
          <a:srcRect b="0" l="0" r="0" t="0"/>
          <a:stretch/>
        </p:blipFill>
        <p:spPr>
          <a:xfrm>
            <a:off x="1529697" y="1051133"/>
            <a:ext cx="9414867" cy="5768647"/>
          </a:xfrm>
          <a:prstGeom prst="rect">
            <a:avLst/>
          </a:prstGeom>
          <a:noFill/>
          <a:ln>
            <a:noFill/>
          </a:ln>
        </p:spPr>
      </p:pic>
      <p:sp>
        <p:nvSpPr>
          <p:cNvPr id="376" name="Google Shape;376;p4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382" name="Google Shape;382;p46"/>
          <p:cNvPicPr preferRelativeResize="0"/>
          <p:nvPr/>
        </p:nvPicPr>
        <p:blipFill rotWithShape="1">
          <a:blip r:embed="rId3">
            <a:alphaModFix/>
          </a:blip>
          <a:srcRect b="0" l="0" r="0" t="0"/>
          <a:stretch/>
        </p:blipFill>
        <p:spPr>
          <a:xfrm>
            <a:off x="340659" y="-77661"/>
            <a:ext cx="11247120" cy="62988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388" name="Google Shape;388;p47"/>
          <p:cNvPicPr preferRelativeResize="0"/>
          <p:nvPr/>
        </p:nvPicPr>
        <p:blipFill rotWithShape="1">
          <a:blip r:embed="rId3">
            <a:alphaModFix/>
          </a:blip>
          <a:srcRect b="0" l="0" r="0" t="0"/>
          <a:stretch/>
        </p:blipFill>
        <p:spPr>
          <a:xfrm>
            <a:off x="340659" y="-17499"/>
            <a:ext cx="11166544" cy="62343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idx="1" type="body"/>
          </p:nvPr>
        </p:nvSpPr>
        <p:spPr>
          <a:xfrm>
            <a:off x="1219200" y="347762"/>
            <a:ext cx="9668932" cy="6318680"/>
          </a:xfrm>
          <a:prstGeom prst="rect">
            <a:avLst/>
          </a:prstGeom>
          <a:noFill/>
          <a:ln>
            <a:noFill/>
          </a:ln>
        </p:spPr>
        <p:txBody>
          <a:bodyPr anchorCtr="0" anchor="t" bIns="45700" lIns="45700" spcFirstLastPara="1" rIns="45700" wrap="square" tIns="45700">
            <a:normAutofit/>
          </a:bodyPr>
          <a:lstStyle/>
          <a:p>
            <a:pPr indent="0" lvl="0" marL="0" rtl="0" algn="ctr">
              <a:lnSpc>
                <a:spcPct val="80000"/>
              </a:lnSpc>
              <a:spcBef>
                <a:spcPts val="0"/>
              </a:spcBef>
              <a:spcAft>
                <a:spcPts val="0"/>
              </a:spcAft>
              <a:buSzPts val="4800"/>
              <a:buFont typeface="Noto Sans Symbols"/>
              <a:buNone/>
            </a:pPr>
            <a:r>
              <a:rPr lang="en-US" sz="4800">
                <a:latin typeface="Calibri"/>
                <a:ea typeface="Calibri"/>
                <a:cs typeface="Calibri"/>
                <a:sym typeface="Calibri"/>
              </a:rPr>
              <a:t>Final Pre-Play Procedure</a:t>
            </a:r>
            <a:endParaRPr/>
          </a:p>
          <a:p>
            <a:pPr indent="0" lvl="0" marL="0" rtl="0" algn="l">
              <a:lnSpc>
                <a:spcPct val="80000"/>
              </a:lnSpc>
              <a:spcBef>
                <a:spcPts val="2000"/>
              </a:spcBef>
              <a:spcAft>
                <a:spcPts val="0"/>
              </a:spcAft>
              <a:buSzPts val="2000"/>
              <a:buFont typeface="Noto Sans Symbols"/>
              <a:buNone/>
            </a:pPr>
            <a:r>
              <a:t/>
            </a:r>
            <a:endParaRPr sz="2000"/>
          </a:p>
          <a:p>
            <a:pPr indent="-719138" lvl="1" marL="903288" rtl="0" algn="l">
              <a:lnSpc>
                <a:spcPct val="80000"/>
              </a:lnSpc>
              <a:spcBef>
                <a:spcPts val="600"/>
              </a:spcBef>
              <a:spcAft>
                <a:spcPts val="0"/>
              </a:spcAft>
              <a:buClr>
                <a:srgbClr val="215D77"/>
              </a:buClr>
              <a:buSzPts val="3600"/>
              <a:buFont typeface="Arial"/>
              <a:buChar char="•"/>
            </a:pPr>
            <a:r>
              <a:rPr lang="en-US" sz="3600">
                <a:latin typeface="Calibri"/>
                <a:ea typeface="Calibri"/>
                <a:cs typeface="Calibri"/>
                <a:sym typeface="Calibri"/>
              </a:rPr>
              <a:t>Establish Position 2-6 Feet  </a:t>
            </a:r>
            <a:r>
              <a:rPr i="1" lang="en-US" sz="3600">
                <a:solidFill>
                  <a:srgbClr val="FF0000"/>
                </a:solidFill>
                <a:latin typeface="Calibri"/>
                <a:ea typeface="Calibri"/>
                <a:cs typeface="Calibri"/>
                <a:sym typeface="Calibri"/>
              </a:rPr>
              <a:t>DIRECTLY BEHIND </a:t>
            </a:r>
            <a:r>
              <a:rPr lang="en-US" sz="3600">
                <a:solidFill>
                  <a:srgbClr val="FF0000"/>
                </a:solidFill>
                <a:latin typeface="Calibri"/>
                <a:ea typeface="Calibri"/>
                <a:cs typeface="Calibri"/>
                <a:sym typeface="Calibri"/>
              </a:rPr>
              <a:t>Net Post</a:t>
            </a:r>
            <a:endParaRPr/>
          </a:p>
          <a:p>
            <a:pPr indent="-719138" lvl="1" marL="903288" rtl="0" algn="l">
              <a:lnSpc>
                <a:spcPct val="80000"/>
              </a:lnSpc>
              <a:spcBef>
                <a:spcPts val="600"/>
              </a:spcBef>
              <a:spcAft>
                <a:spcPts val="0"/>
              </a:spcAft>
              <a:buClr>
                <a:srgbClr val="215D77"/>
              </a:buClr>
              <a:buSzPts val="3600"/>
              <a:buNone/>
            </a:pPr>
            <a:r>
              <a:t/>
            </a:r>
            <a:endParaRPr sz="3600">
              <a:latin typeface="Calibri"/>
              <a:ea typeface="Calibri"/>
              <a:cs typeface="Calibri"/>
              <a:sym typeface="Calibri"/>
            </a:endParaRPr>
          </a:p>
          <a:p>
            <a:pPr indent="-719138" lvl="1" marL="903288" rtl="0" algn="l">
              <a:lnSpc>
                <a:spcPct val="80000"/>
              </a:lnSpc>
              <a:spcBef>
                <a:spcPts val="600"/>
              </a:spcBef>
              <a:spcAft>
                <a:spcPts val="0"/>
              </a:spcAft>
              <a:buClr>
                <a:srgbClr val="215D77"/>
              </a:buClr>
              <a:buSzPts val="3600"/>
              <a:buFont typeface="Arial"/>
              <a:buChar char="•"/>
            </a:pPr>
            <a:r>
              <a:rPr lang="en-US" sz="3600">
                <a:latin typeface="Calibri"/>
                <a:ea typeface="Calibri"/>
                <a:cs typeface="Calibri"/>
                <a:sym typeface="Calibri"/>
              </a:rPr>
              <a:t>Point Clipboard </a:t>
            </a:r>
            <a:r>
              <a:rPr lang="en-US" sz="3600">
                <a:solidFill>
                  <a:srgbClr val="FF0000"/>
                </a:solidFill>
                <a:latin typeface="Calibri"/>
                <a:ea typeface="Calibri"/>
                <a:cs typeface="Calibri"/>
                <a:sym typeface="Calibri"/>
              </a:rPr>
              <a:t>Clip Toward Serving Team</a:t>
            </a:r>
            <a:endParaRPr/>
          </a:p>
          <a:p>
            <a:pPr indent="-719138" lvl="1" marL="903288" rtl="0" algn="l">
              <a:lnSpc>
                <a:spcPct val="80000"/>
              </a:lnSpc>
              <a:spcBef>
                <a:spcPts val="600"/>
              </a:spcBef>
              <a:spcAft>
                <a:spcPts val="0"/>
              </a:spcAft>
              <a:buClr>
                <a:srgbClr val="215D77"/>
              </a:buClr>
              <a:buSzPts val="3600"/>
              <a:buNone/>
            </a:pPr>
            <a:r>
              <a:t/>
            </a:r>
            <a:endParaRPr sz="3600">
              <a:latin typeface="Calibri"/>
              <a:ea typeface="Calibri"/>
              <a:cs typeface="Calibri"/>
              <a:sym typeface="Calibri"/>
            </a:endParaRPr>
          </a:p>
          <a:p>
            <a:pPr indent="-719138" lvl="1" marL="903288" rtl="0" algn="l">
              <a:lnSpc>
                <a:spcPct val="80000"/>
              </a:lnSpc>
              <a:spcBef>
                <a:spcPts val="600"/>
              </a:spcBef>
              <a:spcAft>
                <a:spcPts val="0"/>
              </a:spcAft>
              <a:buClr>
                <a:srgbClr val="215D77"/>
              </a:buClr>
              <a:buSzPts val="3600"/>
              <a:buFont typeface="Arial"/>
              <a:buChar char="•"/>
            </a:pPr>
            <a:r>
              <a:rPr lang="en-US" sz="3600">
                <a:latin typeface="Calibri"/>
                <a:ea typeface="Calibri"/>
                <a:cs typeface="Calibri"/>
                <a:sym typeface="Calibri"/>
              </a:rPr>
              <a:t>Server Clip </a:t>
            </a:r>
            <a:r>
              <a:rPr lang="en-US" sz="3600">
                <a:solidFill>
                  <a:srgbClr val="FF0000"/>
                </a:solidFill>
                <a:latin typeface="Calibri"/>
                <a:ea typeface="Calibri"/>
                <a:cs typeface="Calibri"/>
                <a:sym typeface="Calibri"/>
              </a:rPr>
              <a:t>Over Circled Starting Server with “</a:t>
            </a:r>
            <a:r>
              <a:rPr b="1" lang="en-US" sz="3600">
                <a:solidFill>
                  <a:srgbClr val="FF0000"/>
                </a:solidFill>
                <a:latin typeface="Calibri"/>
                <a:ea typeface="Calibri"/>
                <a:cs typeface="Calibri"/>
                <a:sym typeface="Calibri"/>
              </a:rPr>
              <a:t>\2</a:t>
            </a:r>
            <a:r>
              <a:rPr lang="en-US" sz="3600">
                <a:solidFill>
                  <a:srgbClr val="FF0000"/>
                </a:solidFill>
                <a:latin typeface="Calibri"/>
                <a:ea typeface="Calibri"/>
                <a:cs typeface="Calibri"/>
                <a:sym typeface="Calibri"/>
              </a:rPr>
              <a:t>” </a:t>
            </a:r>
            <a:r>
              <a:rPr lang="en-US" sz="3600">
                <a:latin typeface="Calibri"/>
                <a:ea typeface="Calibri"/>
                <a:cs typeface="Calibri"/>
                <a:sym typeface="Calibri"/>
              </a:rPr>
              <a:t>Facing You</a:t>
            </a:r>
            <a:endParaRPr/>
          </a:p>
          <a:p>
            <a:pPr indent="-490538" lvl="1" marL="903288" rtl="0" algn="l">
              <a:lnSpc>
                <a:spcPct val="80000"/>
              </a:lnSpc>
              <a:spcBef>
                <a:spcPts val="600"/>
              </a:spcBef>
              <a:spcAft>
                <a:spcPts val="0"/>
              </a:spcAft>
              <a:buClr>
                <a:srgbClr val="215D77"/>
              </a:buClr>
              <a:buSzPts val="3600"/>
              <a:buFont typeface="Arial"/>
              <a:buNone/>
            </a:pPr>
            <a:r>
              <a:t/>
            </a:r>
            <a:endParaRPr sz="3600">
              <a:latin typeface="Calibri"/>
              <a:ea typeface="Calibri"/>
              <a:cs typeface="Calibri"/>
              <a:sym typeface="Calibri"/>
            </a:endParaRPr>
          </a:p>
          <a:p>
            <a:pPr indent="-719138" lvl="1" marL="903288" rtl="0" algn="l">
              <a:lnSpc>
                <a:spcPct val="80000"/>
              </a:lnSpc>
              <a:spcBef>
                <a:spcPts val="600"/>
              </a:spcBef>
              <a:spcAft>
                <a:spcPts val="0"/>
              </a:spcAft>
              <a:buClr>
                <a:srgbClr val="215D77"/>
              </a:buClr>
              <a:buSzPts val="3600"/>
              <a:buFont typeface="Arial"/>
              <a:buChar char="•"/>
            </a:pPr>
            <a:r>
              <a:rPr lang="en-US" sz="3600"/>
              <a:t>Watch for </a:t>
            </a:r>
            <a:r>
              <a:rPr lang="en-US" sz="3600">
                <a:solidFill>
                  <a:srgbClr val="FF0000"/>
                </a:solidFill>
              </a:rPr>
              <a:t>potential illegal service motion </a:t>
            </a:r>
            <a:r>
              <a:rPr lang="en-US" sz="3600"/>
              <a:t>(but no coaching)</a:t>
            </a:r>
            <a:endParaRPr sz="3600">
              <a:latin typeface="Calibri"/>
              <a:ea typeface="Calibri"/>
              <a:cs typeface="Calibri"/>
              <a:sym typeface="Calibri"/>
            </a:endParaRPr>
          </a:p>
          <a:p>
            <a:pPr indent="0" lvl="1" marL="184150" rtl="0" algn="l">
              <a:lnSpc>
                <a:spcPct val="80000"/>
              </a:lnSpc>
              <a:spcBef>
                <a:spcPts val="600"/>
              </a:spcBef>
              <a:spcAft>
                <a:spcPts val="0"/>
              </a:spcAft>
              <a:buClr>
                <a:srgbClr val="215D77"/>
              </a:buClr>
              <a:buSzPts val="4000"/>
              <a:buNone/>
            </a:pPr>
            <a:r>
              <a:t/>
            </a:r>
            <a:endParaRPr sz="4000">
              <a:latin typeface="Calibri"/>
              <a:ea typeface="Calibri"/>
              <a:cs typeface="Calibri"/>
              <a:sym typeface="Calibri"/>
            </a:endParaRPr>
          </a:p>
        </p:txBody>
      </p:sp>
      <p:sp>
        <p:nvSpPr>
          <p:cNvPr id="394" name="Google Shape;394;p4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nvSpPr>
        <p:spPr>
          <a:xfrm>
            <a:off x="2057400" y="228600"/>
            <a:ext cx="7873773" cy="646331"/>
          </a:xfrm>
          <a:prstGeom prst="rect">
            <a:avLst/>
          </a:prstGeom>
          <a:noFill/>
          <a:ln>
            <a:noFill/>
          </a:ln>
        </p:spPr>
        <p:txBody>
          <a:bodyPr anchorCtr="0" anchor="t" bIns="45700" lIns="45700" spcFirstLastPara="1" rIns="45700" wrap="square" tIns="45700">
            <a:spAutoFit/>
          </a:bodyPr>
          <a:lstStyle/>
          <a:p>
            <a:pPr indent="349250" lvl="1" marL="0" marR="0" rtl="0" algn="l">
              <a:lnSpc>
                <a:spcPct val="100000"/>
              </a:lnSpc>
              <a:spcBef>
                <a:spcPts val="0"/>
              </a:spcBef>
              <a:spcAft>
                <a:spcPts val="0"/>
              </a:spcAft>
              <a:buClr>
                <a:srgbClr val="FF0000"/>
              </a:buClr>
              <a:buSzPts val="3600"/>
              <a:buFont typeface="Calibri"/>
              <a:buNone/>
            </a:pPr>
            <a:r>
              <a:rPr b="1" i="0" lang="en-US" sz="3600" u="none" cap="none" strike="noStrike">
                <a:solidFill>
                  <a:srgbClr val="FF0000"/>
                </a:solidFill>
                <a:latin typeface="Calibri"/>
                <a:ea typeface="Calibri"/>
                <a:cs typeface="Calibri"/>
                <a:sym typeface="Calibri"/>
              </a:rPr>
              <a:t>Clipboard Clip</a:t>
            </a:r>
            <a:r>
              <a:rPr b="1" i="0" lang="en-US" sz="3600" u="none" cap="none" strike="noStrike">
                <a:solidFill>
                  <a:srgbClr val="18579B"/>
                </a:solidFill>
                <a:latin typeface="Calibri"/>
                <a:ea typeface="Calibri"/>
                <a:cs typeface="Calibri"/>
                <a:sym typeface="Calibri"/>
              </a:rPr>
              <a:t> Toward Serving Team</a:t>
            </a:r>
            <a:endParaRPr/>
          </a:p>
        </p:txBody>
      </p:sp>
      <p:sp>
        <p:nvSpPr>
          <p:cNvPr id="400" name="Google Shape;400;p49"/>
          <p:cNvSpPr/>
          <p:nvPr/>
        </p:nvSpPr>
        <p:spPr>
          <a:xfrm>
            <a:off x="5562600" y="3200400"/>
            <a:ext cx="885808" cy="484633"/>
          </a:xfrm>
          <a:prstGeom prst="rightArrow">
            <a:avLst>
              <a:gd fmla="val 50000" name="adj1"/>
              <a:gd fmla="val 50000" name="adj2"/>
            </a:avLst>
          </a:prstGeom>
          <a:solidFill>
            <a:srgbClr val="FF0000"/>
          </a:soli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Figure 3_2021.png" id="401" name="Google Shape;401;p49"/>
          <p:cNvPicPr preferRelativeResize="0"/>
          <p:nvPr/>
        </p:nvPicPr>
        <p:blipFill rotWithShape="1">
          <a:blip r:embed="rId3">
            <a:alphaModFix/>
          </a:blip>
          <a:srcRect b="0" l="0" r="0" t="0"/>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fmla="val 50000" name="adj1"/>
              <a:gd fmla="val 50000" name="adj2"/>
            </a:avLst>
          </a:prstGeom>
          <a:solidFill>
            <a:srgbClr val="FF0000"/>
          </a:solidFill>
          <a:ln cap="flat" cmpd="sng" w="12700">
            <a:solidFill>
              <a:srgbClr val="287A9E"/>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b="0" l="0" r="0" t="0"/>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b="0" l="0" r="0" t="0"/>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b="0" l="0" r="0" t="0"/>
          <a:stretch/>
        </p:blipFill>
        <p:spPr>
          <a:xfrm>
            <a:off x="3492482" y="3164233"/>
            <a:ext cx="621742" cy="140075"/>
          </a:xfrm>
          <a:prstGeom prst="rect">
            <a:avLst/>
          </a:prstGeom>
          <a:noFill/>
          <a:ln>
            <a:noFill/>
          </a:ln>
        </p:spPr>
      </p:pic>
      <p:sp>
        <p:nvSpPr>
          <p:cNvPr id="406" name="Google Shape;406;p4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nvSpPr>
        <p:spPr>
          <a:xfrm>
            <a:off x="484550" y="929246"/>
            <a:ext cx="11222900" cy="7078861"/>
          </a:xfrm>
          <a:prstGeom prst="rect">
            <a:avLst/>
          </a:prstGeom>
          <a:noFill/>
          <a:ln>
            <a:noFill/>
          </a:ln>
        </p:spPr>
        <p:txBody>
          <a:bodyPr anchorCtr="0" anchor="t" bIns="45700" lIns="45700" spcFirstLastPara="1" rIns="45700" wrap="square" tIns="45700">
            <a:spAutoFit/>
          </a:bodyPr>
          <a:lstStyle/>
          <a:p>
            <a:pPr indent="0" lvl="0" marL="184150" marR="0" rtl="0" algn="l">
              <a:lnSpc>
                <a:spcPct val="100000"/>
              </a:lnSpc>
              <a:spcBef>
                <a:spcPts val="0"/>
              </a:spcBef>
              <a:spcAft>
                <a:spcPts val="0"/>
              </a:spcAft>
              <a:buClr>
                <a:srgbClr val="FF0000"/>
              </a:buClr>
              <a:buSzPts val="1700"/>
              <a:buFont typeface="Calibri"/>
              <a:buNone/>
            </a:pPr>
            <a:r>
              <a:rPr b="1" i="1" lang="en-US" sz="1700" u="none" cap="none" strike="noStrike">
                <a:solidFill>
                  <a:srgbClr val="FF0000"/>
                </a:solidFill>
                <a:latin typeface="Calibri"/>
                <a:ea typeface="Calibri"/>
                <a:cs typeface="Calibri"/>
                <a:sym typeface="Calibri"/>
              </a:rPr>
              <a:t>Day 1:</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Introduction</a:t>
            </a:r>
            <a:r>
              <a:rPr b="0" i="1" lang="en-US" sz="1700" u="none" cap="none" strike="noStrike">
                <a:solidFill>
                  <a:srgbClr val="FF0000"/>
                </a:solidFill>
                <a:latin typeface="Calibri"/>
                <a:ea typeface="Calibri"/>
                <a:cs typeface="Calibri"/>
                <a:sym typeface="Calibri"/>
              </a:rPr>
              <a:t> (slides 1 – 5)</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Section 1</a:t>
            </a:r>
            <a:r>
              <a:rPr b="0" i="1" lang="en-US" sz="1700" u="none" cap="none" strike="noStrike">
                <a:solidFill>
                  <a:srgbClr val="FF0000"/>
                </a:solidFill>
                <a:latin typeface="Calibri"/>
                <a:ea typeface="Calibri"/>
                <a:cs typeface="Calibri"/>
                <a:sym typeface="Calibri"/>
              </a:rPr>
              <a:t>:  </a:t>
            </a:r>
            <a:r>
              <a:rPr b="1" i="1" lang="en-US" sz="1700" u="none" cap="none" strike="noStrike">
                <a:solidFill>
                  <a:srgbClr val="FF0000"/>
                </a:solidFill>
                <a:latin typeface="Calibri"/>
                <a:ea typeface="Calibri"/>
                <a:cs typeface="Calibri"/>
                <a:sym typeface="Calibri"/>
              </a:rPr>
              <a:t>Responsibilities and Code of Conduct for Referees </a:t>
            </a:r>
            <a:r>
              <a:rPr b="0" i="1" lang="en-US" sz="1700" u="none" cap="none" strike="noStrike">
                <a:solidFill>
                  <a:srgbClr val="FF0000"/>
                </a:solidFill>
                <a:latin typeface="Calibri"/>
                <a:ea typeface="Calibri"/>
                <a:cs typeface="Calibri"/>
                <a:sym typeface="Calibri"/>
              </a:rPr>
              <a:t>(slides 6 - 16)</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Key Rule Changes for 2023 and Key Definitions of Terms </a:t>
            </a:r>
            <a:r>
              <a:rPr b="0" i="1" lang="en-US" sz="1700" u="none" cap="none" strike="noStrike">
                <a:solidFill>
                  <a:srgbClr val="FF0000"/>
                </a:solidFill>
                <a:latin typeface="Calibri"/>
                <a:ea typeface="Calibri"/>
                <a:cs typeface="Calibri"/>
                <a:sym typeface="Calibri"/>
              </a:rPr>
              <a:t>(slides 17 - 25</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Section 2:  Referee Tools </a:t>
            </a:r>
            <a:r>
              <a:rPr b="0" i="1" lang="en-US" sz="1700" u="none" cap="none" strike="noStrike">
                <a:solidFill>
                  <a:srgbClr val="FF0000"/>
                </a:solidFill>
                <a:latin typeface="Calibri"/>
                <a:ea typeface="Calibri"/>
                <a:cs typeface="Calibri"/>
                <a:sym typeface="Calibri"/>
              </a:rPr>
              <a:t>(slides 26 – 30)</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Section 3:  Referee Match Preparation and Scorekeeping Procedures </a:t>
            </a:r>
            <a:r>
              <a:rPr b="0" i="1" lang="en-US" sz="1700" u="none" cap="none" strike="noStrike">
                <a:solidFill>
                  <a:srgbClr val="FF0000"/>
                </a:solidFill>
                <a:latin typeface="Calibri"/>
                <a:ea typeface="Calibri"/>
                <a:cs typeface="Calibri"/>
                <a:sym typeface="Calibri"/>
              </a:rPr>
              <a:t>(slides 31 – 53)</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Section 4:  Refereeing a Match (Doubles Play) </a:t>
            </a:r>
            <a:r>
              <a:rPr b="0" i="1" lang="en-US" sz="1700" u="none" cap="none" strike="noStrike">
                <a:solidFill>
                  <a:srgbClr val="FF0000"/>
                </a:solidFill>
                <a:latin typeface="Calibri"/>
                <a:ea typeface="Calibri"/>
                <a:cs typeface="Calibri"/>
                <a:sym typeface="Calibri"/>
              </a:rPr>
              <a:t>(slides 55 – 92)</a:t>
            </a:r>
            <a:endParaRPr/>
          </a:p>
          <a:p>
            <a:pPr indent="-803275" lvl="0" marL="987425" marR="0" rtl="0" algn="l">
              <a:lnSpc>
                <a:spcPct val="100000"/>
              </a:lnSpc>
              <a:spcBef>
                <a:spcPts val="0"/>
              </a:spcBef>
              <a:spcAft>
                <a:spcPts val="0"/>
              </a:spcAft>
              <a:buClr>
                <a:srgbClr val="FF0000"/>
              </a:buClr>
              <a:buSzPts val="1700"/>
              <a:buFont typeface="Arial"/>
              <a:buChar char="•"/>
            </a:pPr>
            <a:r>
              <a:rPr b="1" i="1" lang="en-US" sz="1700" u="none" cap="none" strike="noStrike">
                <a:solidFill>
                  <a:srgbClr val="FF0000"/>
                </a:solidFill>
                <a:latin typeface="Calibri"/>
                <a:ea typeface="Calibri"/>
                <a:cs typeface="Calibri"/>
                <a:sym typeface="Calibri"/>
              </a:rPr>
              <a:t>End of Day 1 – Resources &amp; Questions </a:t>
            </a:r>
            <a:r>
              <a:rPr b="0" i="1" lang="en-US" sz="1700" u="none" cap="none" strike="noStrike">
                <a:solidFill>
                  <a:srgbClr val="FF0000"/>
                </a:solidFill>
                <a:latin typeface="Calibri"/>
                <a:ea typeface="Calibri"/>
                <a:cs typeface="Calibri"/>
                <a:sym typeface="Calibri"/>
              </a:rPr>
              <a:t>(slides 92 – 96)</a:t>
            </a:r>
            <a:endParaRPr/>
          </a:p>
          <a:p>
            <a:pPr indent="0" lvl="0" marL="184150" marR="0" rtl="0" algn="l">
              <a:lnSpc>
                <a:spcPct val="100000"/>
              </a:lnSpc>
              <a:spcBef>
                <a:spcPts val="0"/>
              </a:spcBef>
              <a:spcAft>
                <a:spcPts val="0"/>
              </a:spcAft>
              <a:buClr>
                <a:srgbClr val="18579B"/>
              </a:buClr>
              <a:buSzPts val="1700"/>
              <a:buFont typeface="Source Sans Pro"/>
              <a:buNone/>
            </a:pPr>
            <a:r>
              <a:t/>
            </a:r>
            <a:endParaRPr b="0" i="0" sz="1700" u="none" cap="none" strike="noStrike">
              <a:solidFill>
                <a:srgbClr val="0066FF"/>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1700"/>
              <a:buFont typeface="Calibri"/>
              <a:buNone/>
            </a:pPr>
            <a:r>
              <a:rPr b="1" i="1" lang="en-US" sz="1700" u="none" cap="none" strike="noStrike">
                <a:solidFill>
                  <a:srgbClr val="18579B"/>
                </a:solidFill>
                <a:latin typeface="Calibri"/>
                <a:ea typeface="Calibri"/>
                <a:cs typeface="Calibri"/>
                <a:sym typeface="Calibri"/>
              </a:rPr>
              <a:t>Day 2: </a:t>
            </a:r>
            <a:endParaRPr/>
          </a:p>
          <a:p>
            <a:pPr indent="-571500" lvl="0" marL="755650" marR="0" rtl="0" algn="l">
              <a:lnSpc>
                <a:spcPct val="100000"/>
              </a:lnSpc>
              <a:spcBef>
                <a:spcPts val="0"/>
              </a:spcBef>
              <a:spcAft>
                <a:spcPts val="0"/>
              </a:spcAft>
              <a:buClr>
                <a:srgbClr val="18579B"/>
              </a:buClr>
              <a:buSzPts val="1700"/>
              <a:buFont typeface="Arial"/>
              <a:buChar char="•"/>
            </a:pPr>
            <a:r>
              <a:rPr b="0" i="1" lang="en-US" sz="1700" u="none" cap="none" strike="noStrike">
                <a:solidFill>
                  <a:srgbClr val="18579B"/>
                </a:solidFill>
                <a:latin typeface="Calibri"/>
                <a:ea typeface="Calibri"/>
                <a:cs typeface="Calibri"/>
                <a:sym typeface="Calibri"/>
              </a:rPr>
              <a:t>    </a:t>
            </a:r>
            <a:r>
              <a:rPr b="1" i="1" lang="en-US" sz="1700" u="none" cap="none" strike="noStrike">
                <a:solidFill>
                  <a:srgbClr val="18579B"/>
                </a:solidFill>
                <a:latin typeface="Calibri"/>
                <a:ea typeface="Calibri"/>
                <a:cs typeface="Calibri"/>
                <a:sym typeface="Calibri"/>
              </a:rPr>
              <a:t>Follow-up from Day 1 &amp; Quiz </a:t>
            </a:r>
            <a:r>
              <a:rPr b="0" i="1" lang="en-US" sz="1700" u="none" cap="none" strike="noStrike">
                <a:solidFill>
                  <a:srgbClr val="18579B"/>
                </a:solidFill>
                <a:latin typeface="Calibri"/>
                <a:ea typeface="Calibri"/>
                <a:cs typeface="Calibri"/>
                <a:sym typeface="Calibri"/>
              </a:rPr>
              <a:t>(slides 97 – 103)</a:t>
            </a:r>
            <a:endParaRPr/>
          </a:p>
          <a:p>
            <a:pPr indent="-571500" lvl="0" marL="755650" marR="0" rtl="0" algn="l">
              <a:lnSpc>
                <a:spcPct val="100000"/>
              </a:lnSpc>
              <a:spcBef>
                <a:spcPts val="0"/>
              </a:spcBef>
              <a:spcAft>
                <a:spcPts val="0"/>
              </a:spcAft>
              <a:buClr>
                <a:srgbClr val="18579B"/>
              </a:buClr>
              <a:buSzPts val="1700"/>
              <a:buFont typeface="Arial"/>
              <a:buChar char="•"/>
            </a:pPr>
            <a:r>
              <a:rPr b="0" i="1" lang="en-US" sz="1700" u="none" cap="none" strike="noStrike">
                <a:solidFill>
                  <a:srgbClr val="18579B"/>
                </a:solidFill>
                <a:latin typeface="Calibri"/>
                <a:ea typeface="Calibri"/>
                <a:cs typeface="Calibri"/>
                <a:sym typeface="Calibri"/>
              </a:rPr>
              <a:t>    </a:t>
            </a:r>
            <a:r>
              <a:rPr b="1" i="1" lang="en-US" sz="1700" u="none" cap="none" strike="noStrike">
                <a:solidFill>
                  <a:srgbClr val="18579B"/>
                </a:solidFill>
                <a:latin typeface="Calibri"/>
                <a:ea typeface="Calibri"/>
                <a:cs typeface="Calibri"/>
                <a:sym typeface="Calibri"/>
              </a:rPr>
              <a:t>Section 4:  Refereeing a Match (Doubles Play) </a:t>
            </a:r>
            <a:r>
              <a:rPr b="0" i="1" lang="en-US" sz="1700" u="none" cap="none" strike="noStrike">
                <a:solidFill>
                  <a:srgbClr val="18579B"/>
                </a:solidFill>
                <a:latin typeface="Calibri"/>
                <a:ea typeface="Calibri"/>
                <a:cs typeface="Calibri"/>
                <a:sym typeface="Calibri"/>
              </a:rPr>
              <a:t>(slides 103 – 141)</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Section 5:  Key Situations and Rules Violations</a:t>
            </a:r>
            <a:r>
              <a:rPr b="0" i="1" lang="en-US" sz="1700" u="none" cap="none" strike="noStrike">
                <a:solidFill>
                  <a:srgbClr val="18579B"/>
                </a:solidFill>
                <a:latin typeface="Calibri"/>
                <a:ea typeface="Calibri"/>
                <a:cs typeface="Calibri"/>
                <a:sym typeface="Calibri"/>
              </a:rPr>
              <a:t> (slides 142 – 185)</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End of Day 2 – Resources &amp; Questions </a:t>
            </a:r>
            <a:r>
              <a:rPr b="0" i="1" lang="en-US" sz="1700" u="none" cap="none" strike="noStrike">
                <a:solidFill>
                  <a:srgbClr val="18579B"/>
                </a:solidFill>
                <a:latin typeface="Calibri"/>
                <a:ea typeface="Calibri"/>
                <a:cs typeface="Calibri"/>
                <a:sym typeface="Calibri"/>
              </a:rPr>
              <a:t>(slides 186 - 187)</a:t>
            </a:r>
            <a:endParaRPr/>
          </a:p>
          <a:p>
            <a:pPr indent="0" lvl="0" marL="184150" marR="0" rtl="0" algn="l">
              <a:lnSpc>
                <a:spcPct val="100000"/>
              </a:lnSpc>
              <a:spcBef>
                <a:spcPts val="0"/>
              </a:spcBef>
              <a:spcAft>
                <a:spcPts val="0"/>
              </a:spcAft>
              <a:buClr>
                <a:srgbClr val="18579B"/>
              </a:buClr>
              <a:buSzPts val="1700"/>
              <a:buFont typeface="Source Sans Pro"/>
              <a:buNone/>
            </a:pPr>
            <a:r>
              <a:t/>
            </a:r>
            <a:endParaRPr b="0" i="0" sz="1700" u="none" cap="none" strike="noStrike">
              <a:solidFill>
                <a:srgbClr val="18579B"/>
              </a:solidFill>
              <a:latin typeface="Calibri"/>
              <a:ea typeface="Calibri"/>
              <a:cs typeface="Calibri"/>
              <a:sym typeface="Calibri"/>
            </a:endParaRPr>
          </a:p>
          <a:p>
            <a:pPr indent="0" lvl="0" marL="184150" marR="0" rtl="0" algn="l">
              <a:lnSpc>
                <a:spcPct val="100000"/>
              </a:lnSpc>
              <a:spcBef>
                <a:spcPts val="0"/>
              </a:spcBef>
              <a:spcAft>
                <a:spcPts val="0"/>
              </a:spcAft>
              <a:buClr>
                <a:srgbClr val="18579B"/>
              </a:buClr>
              <a:buSzPts val="1700"/>
              <a:buFont typeface="Calibri"/>
              <a:buNone/>
            </a:pPr>
            <a:r>
              <a:rPr b="1" i="1" lang="en-US" sz="1700" u="none" cap="none" strike="noStrike">
                <a:solidFill>
                  <a:srgbClr val="18579B"/>
                </a:solidFill>
                <a:latin typeface="Calibri"/>
                <a:ea typeface="Calibri"/>
                <a:cs typeface="Calibri"/>
                <a:sym typeface="Calibri"/>
              </a:rPr>
              <a:t>Day 3:</a:t>
            </a:r>
            <a:endParaRPr/>
          </a:p>
          <a:p>
            <a:pPr indent="-342900" lvl="0" marL="527050" marR="0" rtl="0" algn="l">
              <a:lnSpc>
                <a:spcPct val="100000"/>
              </a:lnSpc>
              <a:spcBef>
                <a:spcPts val="0"/>
              </a:spcBef>
              <a:spcAft>
                <a:spcPts val="0"/>
              </a:spcAft>
              <a:buClr>
                <a:srgbClr val="18579B"/>
              </a:buClr>
              <a:buSzPts val="1700"/>
              <a:buFont typeface="Arial"/>
              <a:buChar char="•"/>
            </a:pPr>
            <a:r>
              <a:rPr b="0" i="1" lang="en-US" sz="1700" u="none" cap="none" strike="noStrike">
                <a:solidFill>
                  <a:srgbClr val="18579B"/>
                </a:solidFill>
                <a:latin typeface="Calibri"/>
                <a:ea typeface="Calibri"/>
                <a:cs typeface="Calibri"/>
                <a:sym typeface="Calibri"/>
              </a:rPr>
              <a:t>        </a:t>
            </a:r>
            <a:r>
              <a:rPr b="1" i="1" lang="en-US" sz="1700" u="none" cap="none" strike="noStrike">
                <a:solidFill>
                  <a:srgbClr val="18579B"/>
                </a:solidFill>
                <a:latin typeface="Calibri"/>
                <a:ea typeface="Calibri"/>
                <a:cs typeface="Calibri"/>
                <a:sym typeface="Calibri"/>
              </a:rPr>
              <a:t>Follow-up from Day 2 </a:t>
            </a:r>
            <a:r>
              <a:rPr b="0" i="1" lang="en-US" sz="1700" u="none" cap="none" strike="noStrike">
                <a:solidFill>
                  <a:srgbClr val="18579B"/>
                </a:solidFill>
                <a:latin typeface="Calibri"/>
                <a:ea typeface="Calibri"/>
                <a:cs typeface="Calibri"/>
                <a:sym typeface="Calibri"/>
              </a:rPr>
              <a:t>(slides 188 - 198</a:t>
            </a:r>
            <a:endParaRPr/>
          </a:p>
          <a:p>
            <a:pPr indent="-571500" lvl="0" marL="755650" marR="0" rtl="0" algn="l">
              <a:lnSpc>
                <a:spcPct val="100000"/>
              </a:lnSpc>
              <a:spcBef>
                <a:spcPts val="0"/>
              </a:spcBef>
              <a:spcAft>
                <a:spcPts val="0"/>
              </a:spcAft>
              <a:buClr>
                <a:srgbClr val="18579B"/>
              </a:buClr>
              <a:buSzPts val="1700"/>
              <a:buFont typeface="Arial"/>
              <a:buChar char="•"/>
            </a:pPr>
            <a:r>
              <a:rPr b="0" i="1" lang="en-US" sz="1700" u="none" cap="none" strike="noStrike">
                <a:solidFill>
                  <a:srgbClr val="18579B"/>
                </a:solidFill>
                <a:latin typeface="Calibri"/>
                <a:ea typeface="Calibri"/>
                <a:cs typeface="Calibri"/>
                <a:sym typeface="Calibri"/>
              </a:rPr>
              <a:t>   </a:t>
            </a:r>
            <a:r>
              <a:rPr b="1" i="1" lang="en-US" sz="1700" u="none" cap="none" strike="noStrike">
                <a:solidFill>
                  <a:srgbClr val="18579B"/>
                </a:solidFill>
                <a:latin typeface="Calibri"/>
                <a:ea typeface="Calibri"/>
                <a:cs typeface="Calibri"/>
                <a:sym typeface="Calibri"/>
              </a:rPr>
              <a:t>Section 5:  Key Situations and Rules Violations </a:t>
            </a:r>
            <a:r>
              <a:rPr b="0" i="1" lang="en-US" sz="1700" u="none" cap="none" strike="noStrike">
                <a:solidFill>
                  <a:srgbClr val="18579B"/>
                </a:solidFill>
                <a:latin typeface="Calibri"/>
                <a:ea typeface="Calibri"/>
                <a:cs typeface="Calibri"/>
                <a:sym typeface="Calibri"/>
              </a:rPr>
              <a:t>(slides 198 – 211)</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Section 6:  Player Behavior and Remedies </a:t>
            </a:r>
            <a:r>
              <a:rPr b="0" i="1" lang="en-US" sz="1700" u="none" cap="none" strike="noStrike">
                <a:solidFill>
                  <a:srgbClr val="18579B"/>
                </a:solidFill>
                <a:latin typeface="Calibri"/>
                <a:ea typeface="Calibri"/>
                <a:cs typeface="Calibri"/>
                <a:sym typeface="Calibri"/>
              </a:rPr>
              <a:t>(slides 212 – 245)</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Section 7:  Dual Referee Option and New Sanctioning Formats </a:t>
            </a:r>
            <a:r>
              <a:rPr b="0" i="1" lang="en-US" sz="1700" u="none" cap="none" strike="noStrike">
                <a:solidFill>
                  <a:srgbClr val="18579B"/>
                </a:solidFill>
                <a:latin typeface="Calibri"/>
                <a:ea typeface="Calibri"/>
                <a:cs typeface="Calibri"/>
                <a:sym typeface="Calibri"/>
              </a:rPr>
              <a:t>(slides 246 – 250)</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Section 8:  Medal Matches with Line Judges </a:t>
            </a:r>
            <a:r>
              <a:rPr b="0" i="1" lang="en-US" sz="1700" u="none" cap="none" strike="noStrike">
                <a:solidFill>
                  <a:srgbClr val="18579B"/>
                </a:solidFill>
                <a:latin typeface="Calibri"/>
                <a:ea typeface="Calibri"/>
                <a:cs typeface="Calibri"/>
                <a:sym typeface="Calibri"/>
              </a:rPr>
              <a:t>(slides 251 – 271)</a:t>
            </a:r>
            <a:endParaRPr/>
          </a:p>
          <a:p>
            <a:pPr indent="-571500" lvl="0" marL="755650" marR="0" rtl="0" algn="l">
              <a:lnSpc>
                <a:spcPct val="100000"/>
              </a:lnSpc>
              <a:spcBef>
                <a:spcPts val="0"/>
              </a:spcBef>
              <a:spcAft>
                <a:spcPts val="0"/>
              </a:spcAft>
              <a:buClr>
                <a:srgbClr val="18579B"/>
              </a:buClr>
              <a:buSzPts val="1700"/>
              <a:buFont typeface="Arial"/>
              <a:buChar char="•"/>
            </a:pPr>
            <a:r>
              <a:rPr b="1" i="1" lang="en-US" sz="1700" u="none" cap="none" strike="noStrike">
                <a:solidFill>
                  <a:srgbClr val="18579B"/>
                </a:solidFill>
                <a:latin typeface="Calibri"/>
                <a:ea typeface="Calibri"/>
                <a:cs typeface="Calibri"/>
                <a:sym typeface="Calibri"/>
              </a:rPr>
              <a:t>   End of Day 3 – Conclusion, Next Steps &amp; Questions </a:t>
            </a:r>
            <a:r>
              <a:rPr b="0" i="1" lang="en-US" sz="1700" u="none" cap="none" strike="noStrike">
                <a:solidFill>
                  <a:srgbClr val="18579B"/>
                </a:solidFill>
                <a:latin typeface="Calibri"/>
                <a:ea typeface="Calibri"/>
                <a:cs typeface="Calibri"/>
                <a:sym typeface="Calibri"/>
              </a:rPr>
              <a:t>(slides 272 – 277)</a:t>
            </a:r>
            <a:endParaRPr/>
          </a:p>
          <a:p>
            <a:pPr indent="-676275" lvl="0" marL="987425" marR="0" rtl="0" algn="l">
              <a:lnSpc>
                <a:spcPct val="100000"/>
              </a:lnSpc>
              <a:spcBef>
                <a:spcPts val="0"/>
              </a:spcBef>
              <a:spcAft>
                <a:spcPts val="0"/>
              </a:spcAft>
              <a:buClr>
                <a:srgbClr val="18579B"/>
              </a:buClr>
              <a:buSzPts val="2000"/>
              <a:buFont typeface="Arial"/>
              <a:buNone/>
            </a:pPr>
            <a:r>
              <a:t/>
            </a:r>
            <a:endParaRPr b="0" i="0" sz="2000" u="none" cap="none" strike="noStrike">
              <a:solidFill>
                <a:srgbClr val="FF0000"/>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1" sz="2000" u="none" cap="none" strike="noStrike">
              <a:solidFill>
                <a:srgbClr val="18579B"/>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2" name="Google Shape;92;p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93" name="Google Shape;93;p5"/>
          <p:cNvSpPr txBox="1"/>
          <p:nvPr/>
        </p:nvSpPr>
        <p:spPr>
          <a:xfrm>
            <a:off x="2448261" y="-86415"/>
            <a:ext cx="5563316" cy="961800"/>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General Course Outline</a:t>
            </a:r>
            <a:endParaRPr/>
          </a:p>
          <a:p>
            <a:pPr indent="0" lvl="0" marL="184150" marR="0" rtl="0" algn="ctr">
              <a:lnSpc>
                <a:spcPct val="100000"/>
              </a:lnSpc>
              <a:spcBef>
                <a:spcPts val="0"/>
              </a:spcBef>
              <a:spcAft>
                <a:spcPts val="0"/>
              </a:spcAft>
              <a:buClr>
                <a:srgbClr val="18579B"/>
              </a:buClr>
              <a:buSzPts val="1650"/>
              <a:buFont typeface="Calibri"/>
              <a:buNone/>
            </a:pPr>
            <a:r>
              <a:rPr b="1" i="1" lang="en-US" sz="1650" u="none" cap="none" strike="noStrike">
                <a:solidFill>
                  <a:srgbClr val="18579B"/>
                </a:solidFill>
                <a:latin typeface="Calibri"/>
                <a:ea typeface="Calibri"/>
                <a:cs typeface="Calibri"/>
                <a:sym typeface="Calibri"/>
              </a:rPr>
              <a:t>(Section References correspond the USAP Officiating Handbook)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idx="1" type="body"/>
          </p:nvPr>
        </p:nvSpPr>
        <p:spPr>
          <a:xfrm>
            <a:off x="171938" y="347762"/>
            <a:ext cx="11769970" cy="6318680"/>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Final Pre-Play Procedure </a:t>
            </a:r>
            <a:r>
              <a:rPr lang="en-US" sz="2800">
                <a:latin typeface="Calibri"/>
                <a:ea typeface="Calibri"/>
                <a:cs typeface="Calibri"/>
                <a:sym typeface="Calibri"/>
              </a:rPr>
              <a:t>(cont'd)</a:t>
            </a:r>
            <a:br>
              <a:rPr lang="en-US" sz="3600">
                <a:latin typeface="Calibri"/>
                <a:ea typeface="Calibri"/>
                <a:cs typeface="Calibri"/>
                <a:sym typeface="Calibri"/>
              </a:rPr>
            </a:br>
            <a:endParaRPr sz="3600">
              <a:latin typeface="Calibri"/>
              <a:ea typeface="Calibri"/>
              <a:cs typeface="Calibri"/>
              <a:sym typeface="Calibri"/>
            </a:endParaRPr>
          </a:p>
          <a:p>
            <a:pPr indent="-712788" lvl="1" marL="896938" rtl="0" algn="l">
              <a:lnSpc>
                <a:spcPct val="100000"/>
              </a:lnSpc>
              <a:spcBef>
                <a:spcPts val="600"/>
              </a:spcBef>
              <a:spcAft>
                <a:spcPts val="0"/>
              </a:spcAft>
              <a:buClr>
                <a:srgbClr val="18579B"/>
              </a:buClr>
              <a:buSzPts val="4000"/>
              <a:buFont typeface="Arial"/>
              <a:buChar char="•"/>
            </a:pPr>
            <a:r>
              <a:rPr lang="en-US" sz="4000">
                <a:latin typeface="Calibri"/>
                <a:ea typeface="Calibri"/>
                <a:cs typeface="Calibri"/>
                <a:sym typeface="Calibri"/>
              </a:rPr>
              <a:t>Confirm teams </a:t>
            </a:r>
            <a:r>
              <a:rPr lang="en-US" sz="4000">
                <a:solidFill>
                  <a:srgbClr val="FF0000"/>
                </a:solidFill>
                <a:latin typeface="Calibri"/>
                <a:ea typeface="Calibri"/>
                <a:cs typeface="Calibri"/>
                <a:sym typeface="Calibri"/>
              </a:rPr>
              <a:t>by </a:t>
            </a:r>
            <a:r>
              <a:rPr lang="en-US">
                <a:solidFill>
                  <a:srgbClr val="FF0000"/>
                </a:solidFill>
              </a:rPr>
              <a:t>n</a:t>
            </a:r>
            <a:r>
              <a:rPr lang="en-US" sz="4000">
                <a:solidFill>
                  <a:srgbClr val="FF0000"/>
                </a:solidFill>
                <a:latin typeface="Calibri"/>
                <a:ea typeface="Calibri"/>
                <a:cs typeface="Calibri"/>
                <a:sym typeface="Calibri"/>
              </a:rPr>
              <a:t>ame</a:t>
            </a:r>
            <a:r>
              <a:rPr lang="en-US">
                <a:solidFill>
                  <a:srgbClr val="FF0000"/>
                </a:solidFill>
              </a:rPr>
              <a:t> </a:t>
            </a:r>
            <a:r>
              <a:rPr lang="en-US" sz="4000">
                <a:latin typeface="Calibri"/>
                <a:ea typeface="Calibri"/>
                <a:cs typeface="Calibri"/>
                <a:sym typeface="Calibri"/>
              </a:rPr>
              <a:t>(</a:t>
            </a:r>
            <a:r>
              <a:rPr i="1" lang="en-US">
                <a:latin typeface="Calibri"/>
                <a:ea typeface="Calibri"/>
                <a:cs typeface="Calibri"/>
                <a:sym typeface="Calibri"/>
              </a:rPr>
              <a:t>Beginning of Match only)</a:t>
            </a:r>
            <a:endParaRPr/>
          </a:p>
          <a:p>
            <a:pPr indent="-712788" lvl="1" marL="896938" rtl="0" algn="l">
              <a:lnSpc>
                <a:spcPct val="100000"/>
              </a:lnSpc>
              <a:spcBef>
                <a:spcPts val="1200"/>
              </a:spcBef>
              <a:spcAft>
                <a:spcPts val="0"/>
              </a:spcAft>
              <a:buClr>
                <a:srgbClr val="18579B"/>
              </a:buClr>
              <a:buSzPts val="4000"/>
              <a:buFont typeface="Arial"/>
              <a:buChar char="•"/>
            </a:pPr>
            <a:r>
              <a:rPr lang="en-US" sz="4000">
                <a:solidFill>
                  <a:srgbClr val="18579B"/>
                </a:solidFill>
                <a:latin typeface="Calibri"/>
                <a:ea typeface="Calibri"/>
                <a:cs typeface="Calibri"/>
                <a:sym typeface="Calibri"/>
              </a:rPr>
              <a:t>Visually</a:t>
            </a:r>
            <a:r>
              <a:rPr lang="en-US" sz="4000">
                <a:solidFill>
                  <a:srgbClr val="FF0000"/>
                </a:solidFill>
                <a:latin typeface="Calibri"/>
                <a:ea typeface="Calibri"/>
                <a:cs typeface="Calibri"/>
                <a:sym typeface="Calibri"/>
              </a:rPr>
              <a:t> verify </a:t>
            </a:r>
            <a:r>
              <a:rPr lang="en-US">
                <a:solidFill>
                  <a:srgbClr val="18579B"/>
                </a:solidFill>
              </a:rPr>
              <a:t>s</a:t>
            </a:r>
            <a:r>
              <a:rPr lang="en-US" sz="4000">
                <a:solidFill>
                  <a:srgbClr val="18579B"/>
                </a:solidFill>
                <a:latin typeface="Calibri"/>
                <a:ea typeface="Calibri"/>
                <a:cs typeface="Calibri"/>
                <a:sym typeface="Calibri"/>
              </a:rPr>
              <a:t>tarting </a:t>
            </a:r>
            <a:r>
              <a:rPr lang="en-US">
                <a:solidFill>
                  <a:srgbClr val="18579B"/>
                </a:solidFill>
              </a:rPr>
              <a:t>s</a:t>
            </a:r>
            <a:r>
              <a:rPr lang="en-US" sz="4000">
                <a:solidFill>
                  <a:srgbClr val="18579B"/>
                </a:solidFill>
                <a:latin typeface="Calibri"/>
                <a:ea typeface="Calibri"/>
                <a:cs typeface="Calibri"/>
                <a:sym typeface="Calibri"/>
              </a:rPr>
              <a:t>erver </a:t>
            </a:r>
            <a:r>
              <a:rPr lang="en-US" sz="4000">
                <a:solidFill>
                  <a:srgbClr val="FF0000"/>
                </a:solidFill>
                <a:latin typeface="Calibri"/>
                <a:ea typeface="Calibri"/>
                <a:cs typeface="Calibri"/>
                <a:sym typeface="Calibri"/>
              </a:rPr>
              <a:t>ID </a:t>
            </a:r>
            <a:r>
              <a:rPr lang="en-US" sz="4000">
                <a:latin typeface="Calibri"/>
                <a:ea typeface="Calibri"/>
                <a:cs typeface="Calibri"/>
                <a:sym typeface="Calibri"/>
              </a:rPr>
              <a:t>&amp; </a:t>
            </a:r>
            <a:r>
              <a:rPr lang="en-US">
                <a:solidFill>
                  <a:srgbClr val="FF0000"/>
                </a:solidFill>
              </a:rPr>
              <a:t>p</a:t>
            </a:r>
            <a:r>
              <a:rPr lang="en-US" sz="4000">
                <a:solidFill>
                  <a:srgbClr val="FF0000"/>
                </a:solidFill>
                <a:latin typeface="Calibri"/>
                <a:ea typeface="Calibri"/>
                <a:cs typeface="Calibri"/>
                <a:sym typeface="Calibri"/>
              </a:rPr>
              <a:t>layer </a:t>
            </a:r>
            <a:r>
              <a:rPr lang="en-US">
                <a:solidFill>
                  <a:srgbClr val="FF0000"/>
                </a:solidFill>
              </a:rPr>
              <a:t>p</a:t>
            </a:r>
            <a:r>
              <a:rPr lang="en-US" sz="4000">
                <a:solidFill>
                  <a:srgbClr val="FF0000"/>
                </a:solidFill>
                <a:latin typeface="Calibri"/>
                <a:ea typeface="Calibri"/>
                <a:cs typeface="Calibri"/>
                <a:sym typeface="Calibri"/>
              </a:rPr>
              <a:t>ositioning</a:t>
            </a:r>
            <a:endParaRPr/>
          </a:p>
          <a:p>
            <a:pPr indent="-712788" lvl="1" marL="896938" rtl="0" algn="l">
              <a:lnSpc>
                <a:spcPct val="100000"/>
              </a:lnSpc>
              <a:spcBef>
                <a:spcPts val="1200"/>
              </a:spcBef>
              <a:spcAft>
                <a:spcPts val="0"/>
              </a:spcAft>
              <a:buClr>
                <a:srgbClr val="18579B"/>
              </a:buClr>
              <a:buSzPts val="4000"/>
              <a:buFont typeface="Arial"/>
              <a:buChar char="•"/>
            </a:pPr>
            <a:r>
              <a:rPr lang="en-US" sz="4000">
                <a:latin typeface="Calibri"/>
                <a:ea typeface="Calibri"/>
                <a:cs typeface="Calibri"/>
                <a:sym typeface="Calibri"/>
              </a:rPr>
              <a:t>Have serving </a:t>
            </a:r>
            <a:r>
              <a:rPr lang="en-US"/>
              <a:t>t</a:t>
            </a:r>
            <a:r>
              <a:rPr lang="en-US" sz="4000">
                <a:latin typeface="Calibri"/>
                <a:ea typeface="Calibri"/>
                <a:cs typeface="Calibri"/>
                <a:sym typeface="Calibri"/>
              </a:rPr>
              <a:t>eam </a:t>
            </a:r>
            <a:r>
              <a:rPr lang="en-US"/>
              <a:t>c</a:t>
            </a:r>
            <a:r>
              <a:rPr lang="en-US" sz="4000">
                <a:latin typeface="Calibri"/>
                <a:ea typeface="Calibri"/>
                <a:cs typeface="Calibri"/>
                <a:sym typeface="Calibri"/>
              </a:rPr>
              <a:t>hoose </a:t>
            </a:r>
            <a:r>
              <a:rPr lang="en-US">
                <a:solidFill>
                  <a:srgbClr val="FF0000"/>
                </a:solidFill>
              </a:rPr>
              <a:t>g</a:t>
            </a:r>
            <a:r>
              <a:rPr lang="en-US" sz="4000">
                <a:solidFill>
                  <a:srgbClr val="FF0000"/>
                </a:solidFill>
                <a:latin typeface="Calibri"/>
                <a:ea typeface="Calibri"/>
                <a:cs typeface="Calibri"/>
                <a:sym typeface="Calibri"/>
              </a:rPr>
              <a:t>ame ball </a:t>
            </a:r>
            <a:r>
              <a:rPr lang="en-US" sz="4000">
                <a:latin typeface="Calibri"/>
                <a:ea typeface="Calibri"/>
                <a:cs typeface="Calibri"/>
                <a:sym typeface="Calibri"/>
              </a:rPr>
              <a:t>and remove </a:t>
            </a:r>
            <a:r>
              <a:rPr lang="en-US"/>
              <a:t>a</a:t>
            </a:r>
            <a:r>
              <a:rPr lang="en-US" sz="4000">
                <a:latin typeface="Calibri"/>
                <a:ea typeface="Calibri"/>
                <a:cs typeface="Calibri"/>
                <a:sym typeface="Calibri"/>
              </a:rPr>
              <a:t>ll </a:t>
            </a:r>
            <a:r>
              <a:rPr lang="en-US"/>
              <a:t>o</a:t>
            </a:r>
            <a:r>
              <a:rPr lang="en-US" sz="4000">
                <a:latin typeface="Calibri"/>
                <a:ea typeface="Calibri"/>
                <a:cs typeface="Calibri"/>
                <a:sym typeface="Calibri"/>
              </a:rPr>
              <a:t>ther </a:t>
            </a:r>
            <a:r>
              <a:rPr lang="en-US"/>
              <a:t>b</a:t>
            </a:r>
            <a:r>
              <a:rPr lang="en-US" sz="4000">
                <a:latin typeface="Calibri"/>
                <a:ea typeface="Calibri"/>
                <a:cs typeface="Calibri"/>
                <a:sym typeface="Calibri"/>
              </a:rPr>
              <a:t>alls</a:t>
            </a:r>
            <a:endParaRPr sz="4000">
              <a:latin typeface="Calibri"/>
              <a:ea typeface="Calibri"/>
              <a:cs typeface="Calibri"/>
              <a:sym typeface="Calibri"/>
            </a:endParaRPr>
          </a:p>
          <a:p>
            <a:pPr indent="-712788" lvl="1" marL="896938" rtl="0" algn="l">
              <a:lnSpc>
                <a:spcPct val="100000"/>
              </a:lnSpc>
              <a:spcBef>
                <a:spcPts val="1200"/>
              </a:spcBef>
              <a:spcAft>
                <a:spcPts val="0"/>
              </a:spcAft>
              <a:buClr>
                <a:srgbClr val="18579B"/>
              </a:buClr>
              <a:buSzPts val="4200"/>
              <a:buFont typeface="Arial"/>
              <a:buChar char="•"/>
            </a:pPr>
            <a:r>
              <a:rPr lang="en-US" sz="4200"/>
              <a:t>Give </a:t>
            </a:r>
            <a:r>
              <a:rPr lang="en-US" sz="4200">
                <a:solidFill>
                  <a:srgbClr val="FF0000"/>
                </a:solidFill>
              </a:rPr>
              <a:t>15 sec </a:t>
            </a:r>
            <a:r>
              <a:rPr lang="en-US" sz="4200"/>
              <a:t>Warning</a:t>
            </a:r>
            <a:endParaRPr sz="4000">
              <a:latin typeface="Calibri"/>
              <a:ea typeface="Calibri"/>
              <a:cs typeface="Calibri"/>
              <a:sym typeface="Calibri"/>
            </a:endParaRPr>
          </a:p>
        </p:txBody>
      </p:sp>
      <p:sp>
        <p:nvSpPr>
          <p:cNvPr id="412" name="Google Shape;412;p5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idx="1" type="body"/>
          </p:nvPr>
        </p:nvSpPr>
        <p:spPr>
          <a:xfrm>
            <a:off x="584988" y="137697"/>
            <a:ext cx="10422694" cy="6010309"/>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Final Pre-Play Procedure </a:t>
            </a:r>
            <a:r>
              <a:rPr lang="en-US" sz="2800">
                <a:latin typeface="Calibri"/>
                <a:ea typeface="Calibri"/>
                <a:cs typeface="Calibri"/>
                <a:sym typeface="Calibri"/>
              </a:rPr>
              <a:t>(cont'd)</a:t>
            </a:r>
            <a:endParaRPr/>
          </a:p>
          <a:p>
            <a:pPr indent="0" lvl="0" marL="0" rtl="0" algn="ctr">
              <a:lnSpc>
                <a:spcPct val="100000"/>
              </a:lnSpc>
              <a:spcBef>
                <a:spcPts val="600"/>
              </a:spcBef>
              <a:spcAft>
                <a:spcPts val="0"/>
              </a:spcAft>
              <a:buSzPts val="2800"/>
              <a:buFont typeface="Noto Sans Symbols"/>
              <a:buNone/>
            </a:pPr>
            <a:r>
              <a:rPr i="1" lang="en-US" sz="2800">
                <a:solidFill>
                  <a:srgbClr val="FF0000"/>
                </a:solidFill>
                <a:latin typeface="Calibri"/>
                <a:ea typeface="Calibri"/>
                <a:cs typeface="Calibri"/>
                <a:sym typeface="Calibri"/>
              </a:rPr>
              <a:t>Players in the even side of courts have server wristbands @ 0-0-2</a:t>
            </a:r>
            <a:endParaRPr/>
          </a:p>
        </p:txBody>
      </p:sp>
      <p:pic>
        <p:nvPicPr>
          <p:cNvPr id="418" name="Google Shape;418;p51"/>
          <p:cNvPicPr preferRelativeResize="0"/>
          <p:nvPr/>
        </p:nvPicPr>
        <p:blipFill rotWithShape="1">
          <a:blip r:embed="rId3">
            <a:alphaModFix/>
          </a:blip>
          <a:srcRect b="0" l="0" r="0" t="0"/>
          <a:stretch/>
        </p:blipFill>
        <p:spPr>
          <a:xfrm>
            <a:off x="76911" y="1580472"/>
            <a:ext cx="12015387" cy="5017584"/>
          </a:xfrm>
          <a:prstGeom prst="rect">
            <a:avLst/>
          </a:prstGeom>
          <a:noFill/>
          <a:ln>
            <a:noFill/>
          </a:ln>
        </p:spPr>
      </p:pic>
      <p:sp>
        <p:nvSpPr>
          <p:cNvPr id="419" name="Google Shape;419;p51"/>
          <p:cNvSpPr/>
          <p:nvPr/>
        </p:nvSpPr>
        <p:spPr>
          <a:xfrm rot="-8057124">
            <a:off x="1879863" y="3127522"/>
            <a:ext cx="580747" cy="309046"/>
          </a:xfrm>
          <a:prstGeom prst="rightArrow">
            <a:avLst>
              <a:gd fmla="val 50000" name="adj1"/>
              <a:gd fmla="val 50000" name="adj2"/>
            </a:avLst>
          </a:prstGeom>
          <a:solidFill>
            <a:srgbClr val="FF0000"/>
          </a:solidFill>
          <a:ln cap="flat" cmpd="sng" w="2540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420" name="Google Shape;420;p51"/>
          <p:cNvSpPr/>
          <p:nvPr/>
        </p:nvSpPr>
        <p:spPr>
          <a:xfrm rot="-2217953">
            <a:off x="9573579" y="3151619"/>
            <a:ext cx="580747" cy="309046"/>
          </a:xfrm>
          <a:prstGeom prst="rightArrow">
            <a:avLst>
              <a:gd fmla="val 50000" name="adj1"/>
              <a:gd fmla="val 50000" name="adj2"/>
            </a:avLst>
          </a:prstGeom>
          <a:solidFill>
            <a:srgbClr val="FF0000"/>
          </a:solidFill>
          <a:ln cap="flat" cmpd="sng" w="2540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421" name="Google Shape;421;p51"/>
          <p:cNvSpPr txBox="1"/>
          <p:nvPr>
            <p:ph idx="12" type="sldNum"/>
          </p:nvPr>
        </p:nvSpPr>
        <p:spPr>
          <a:xfrm>
            <a:off x="11875249" y="6550223"/>
            <a:ext cx="316751" cy="30777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400"/>
              <a:buFont typeface="Source Sans Pro"/>
              <a:buNone/>
            </a:pPr>
            <a:fld id="{00000000-1234-1234-1234-123412341234}" type="slidenum">
              <a:rPr lang="en-US" sz="1400"/>
              <a:t>‹#›</a:t>
            </a:fld>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idx="1" type="body"/>
          </p:nvPr>
        </p:nvSpPr>
        <p:spPr>
          <a:xfrm>
            <a:off x="542259" y="1"/>
            <a:ext cx="11216754" cy="1162228"/>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400"/>
              <a:buFont typeface="Noto Sans Symbols"/>
              <a:buNone/>
            </a:pPr>
            <a:r>
              <a:rPr lang="en-US"/>
              <a:t>Player Positions - Who Should be Where? </a:t>
            </a:r>
            <a:endParaRPr sz="2800">
              <a:latin typeface="Calibri"/>
              <a:ea typeface="Calibri"/>
              <a:cs typeface="Calibri"/>
              <a:sym typeface="Calibri"/>
            </a:endParaRPr>
          </a:p>
          <a:p>
            <a:pPr indent="0" lvl="0" marL="0" rtl="0" algn="ctr">
              <a:lnSpc>
                <a:spcPct val="100000"/>
              </a:lnSpc>
              <a:spcBef>
                <a:spcPts val="600"/>
              </a:spcBef>
              <a:spcAft>
                <a:spcPts val="0"/>
              </a:spcAft>
              <a:buSzPts val="1800"/>
              <a:buFont typeface="Noto Sans Symbols"/>
              <a:buNone/>
            </a:pPr>
            <a:r>
              <a:rPr i="1" lang="en-US" sz="1800">
                <a:solidFill>
                  <a:srgbClr val="FF0000"/>
                </a:solidFill>
              </a:rPr>
              <a:t>Score is 1-0-2 with starting server band - Hank (red shirt) on serving team  and Caroline (black top) on receiving team</a:t>
            </a:r>
            <a:endParaRPr i="1" sz="1800">
              <a:solidFill>
                <a:srgbClr val="FF0000"/>
              </a:solidFill>
              <a:latin typeface="Calibri"/>
              <a:ea typeface="Calibri"/>
              <a:cs typeface="Calibri"/>
              <a:sym typeface="Calibri"/>
            </a:endParaRPr>
          </a:p>
        </p:txBody>
      </p:sp>
      <p:sp>
        <p:nvSpPr>
          <p:cNvPr id="427" name="Google Shape;427;p52"/>
          <p:cNvSpPr txBox="1"/>
          <p:nvPr>
            <p:ph idx="12" type="sldNum"/>
          </p:nvPr>
        </p:nvSpPr>
        <p:spPr>
          <a:xfrm>
            <a:off x="11875249" y="6550223"/>
            <a:ext cx="316751" cy="30777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400"/>
              <a:buFont typeface="Source Sans Pro"/>
              <a:buNone/>
            </a:pPr>
            <a:fld id="{00000000-1234-1234-1234-123412341234}" type="slidenum">
              <a:rPr lang="en-US" sz="1400"/>
              <a:t>‹#›</a:t>
            </a:fld>
            <a:endParaRPr sz="1400"/>
          </a:p>
        </p:txBody>
      </p:sp>
      <p:pic>
        <p:nvPicPr>
          <p:cNvPr id="428" name="Google Shape;428;p52" title="Pickleball Referee Training Video - Ultimate Quick Start Guide to Reffing in Pickleball"/>
          <p:cNvPicPr preferRelativeResize="0"/>
          <p:nvPr/>
        </p:nvPicPr>
        <p:blipFill rotWithShape="1">
          <a:blip r:embed="rId3">
            <a:alphaModFix/>
          </a:blip>
          <a:srcRect b="0" l="0" r="0" t="0"/>
          <a:stretch/>
        </p:blipFill>
        <p:spPr>
          <a:xfrm>
            <a:off x="1625600" y="1122119"/>
            <a:ext cx="9215120" cy="5206543"/>
          </a:xfrm>
          <a:prstGeom prst="rect">
            <a:avLst/>
          </a:prstGeom>
          <a:noFill/>
          <a:ln>
            <a:noFill/>
          </a:ln>
        </p:spPr>
      </p:pic>
      <p:sp>
        <p:nvSpPr>
          <p:cNvPr id="429" name="Google Shape;429;p52"/>
          <p:cNvSpPr txBox="1"/>
          <p:nvPr/>
        </p:nvSpPr>
        <p:spPr>
          <a:xfrm>
            <a:off x="4413855" y="6407672"/>
            <a:ext cx="3059490" cy="36933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Source Sans Pro"/>
              <a:buNone/>
            </a:pPr>
            <a:r>
              <a:rPr b="0" i="0" lang="en-US" sz="1800" u="none" cap="none" strike="noStrike">
                <a:solidFill>
                  <a:srgbClr val="000000"/>
                </a:solidFill>
                <a:latin typeface="Source Sans Pro"/>
                <a:ea typeface="Source Sans Pro"/>
                <a:cs typeface="Source Sans Pro"/>
                <a:sym typeface="Source Sans Pro"/>
              </a:rPr>
              <a:t>(Time stamp: 8:35 – 8:57)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435" name="Google Shape;435;p53"/>
          <p:cNvPicPr preferRelativeResize="0"/>
          <p:nvPr/>
        </p:nvPicPr>
        <p:blipFill rotWithShape="1">
          <a:blip r:embed="rId3">
            <a:alphaModFix/>
          </a:blip>
          <a:srcRect b="0" l="0" r="0" t="0"/>
          <a:stretch/>
        </p:blipFill>
        <p:spPr>
          <a:xfrm>
            <a:off x="823624" y="80998"/>
            <a:ext cx="10721374" cy="60584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nvSpPr>
        <p:spPr>
          <a:xfrm>
            <a:off x="1123405" y="1858803"/>
            <a:ext cx="9831977" cy="212365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Break/Questions</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441" name="Google Shape;441;p54"/>
          <p:cNvPicPr preferRelativeResize="0"/>
          <p:nvPr/>
        </p:nvPicPr>
        <p:blipFill rotWithShape="1">
          <a:blip r:embed="rId3">
            <a:alphaModFix/>
          </a:blip>
          <a:srcRect b="0" l="0" r="0" t="0"/>
          <a:stretch/>
        </p:blipFill>
        <p:spPr>
          <a:xfrm>
            <a:off x="4952563" y="3879850"/>
            <a:ext cx="2282271" cy="1430382"/>
          </a:xfrm>
          <a:prstGeom prst="rect">
            <a:avLst/>
          </a:prstGeom>
          <a:noFill/>
          <a:ln>
            <a:noFill/>
          </a:ln>
        </p:spPr>
      </p:pic>
      <p:sp>
        <p:nvSpPr>
          <p:cNvPr id="442" name="Google Shape;442;p5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idx="1" type="body"/>
          </p:nvPr>
        </p:nvSpPr>
        <p:spPr>
          <a:xfrm>
            <a:off x="-529839" y="334107"/>
            <a:ext cx="12517247" cy="6327951"/>
          </a:xfrm>
          <a:prstGeom prst="rect">
            <a:avLst/>
          </a:prstGeom>
          <a:noFill/>
          <a:ln>
            <a:noFill/>
          </a:ln>
        </p:spPr>
        <p:txBody>
          <a:bodyPr anchorCtr="0" anchor="t" bIns="45700" lIns="45700" spcFirstLastPara="1" rIns="45700" wrap="square" tIns="45700">
            <a:normAutofit/>
          </a:bodyPr>
          <a:lstStyle/>
          <a:p>
            <a:pPr indent="0" lvl="0" marL="0" rtl="0" algn="ctr">
              <a:lnSpc>
                <a:spcPct val="90000"/>
              </a:lnSpc>
              <a:spcBef>
                <a:spcPts val="0"/>
              </a:spcBef>
              <a:spcAft>
                <a:spcPts val="0"/>
              </a:spcAft>
              <a:buClr>
                <a:srgbClr val="18579B"/>
              </a:buClr>
              <a:buSzPts val="4800"/>
              <a:buFont typeface="Calibri"/>
              <a:buNone/>
            </a:pPr>
            <a:r>
              <a:rPr b="1" lang="en-US">
                <a:solidFill>
                  <a:srgbClr val="18579B"/>
                </a:solidFill>
              </a:rPr>
              <a:t>Before Calling the Score </a:t>
            </a:r>
            <a:r>
              <a:rPr b="1" lang="en-US" sz="2800">
                <a:solidFill>
                  <a:srgbClr val="18579B"/>
                </a:solidFill>
              </a:rPr>
              <a:t>(cont’d)</a:t>
            </a:r>
            <a:endParaRPr/>
          </a:p>
          <a:p>
            <a:pPr indent="0" lvl="0" marL="0" rtl="0" algn="ctr">
              <a:lnSpc>
                <a:spcPct val="90000"/>
              </a:lnSpc>
              <a:spcBef>
                <a:spcPts val="0"/>
              </a:spcBef>
              <a:spcAft>
                <a:spcPts val="0"/>
              </a:spcAft>
              <a:buClr>
                <a:srgbClr val="18579B"/>
              </a:buClr>
              <a:buSzPts val="4800"/>
              <a:buFont typeface="Calibri"/>
              <a:buNone/>
            </a:pPr>
            <a:r>
              <a:t/>
            </a:r>
            <a:endParaRPr sz="2000">
              <a:latin typeface="Calibri"/>
              <a:ea typeface="Calibri"/>
              <a:cs typeface="Calibri"/>
              <a:sym typeface="Calibri"/>
            </a:endParaRPr>
          </a:p>
          <a:p>
            <a:pPr indent="-457200" lvl="3" marL="1287030" rtl="0" algn="l">
              <a:lnSpc>
                <a:spcPct val="80000"/>
              </a:lnSpc>
              <a:spcBef>
                <a:spcPts val="600"/>
              </a:spcBef>
              <a:spcAft>
                <a:spcPts val="0"/>
              </a:spcAft>
              <a:buClr>
                <a:srgbClr val="18579B"/>
              </a:buClr>
              <a:buSzPts val="3600"/>
              <a:buFont typeface="Arial"/>
              <a:buChar char="•"/>
            </a:pPr>
            <a:r>
              <a:rPr lang="en-US">
                <a:solidFill>
                  <a:srgbClr val="18579B"/>
                </a:solidFill>
                <a:latin typeface="Calibri"/>
                <a:ea typeface="Calibri"/>
                <a:cs typeface="Calibri"/>
                <a:sym typeface="Calibri"/>
              </a:rPr>
              <a:t>Mentally Confirm </a:t>
            </a:r>
            <a:r>
              <a:rPr lang="en-US">
                <a:solidFill>
                  <a:srgbClr val="FF0000"/>
                </a:solidFill>
                <a:latin typeface="Calibri"/>
                <a:ea typeface="Calibri"/>
                <a:cs typeface="Calibri"/>
                <a:sym typeface="Calibri"/>
              </a:rPr>
              <a:t>Correct Server &amp; Receiver </a:t>
            </a:r>
            <a:r>
              <a:rPr lang="en-US">
                <a:solidFill>
                  <a:srgbClr val="18579B"/>
                </a:solidFill>
                <a:latin typeface="Calibri"/>
                <a:ea typeface="Calibri"/>
                <a:cs typeface="Calibri"/>
                <a:sym typeface="Calibri"/>
              </a:rPr>
              <a:t>&amp; They Are</a:t>
            </a:r>
            <a:endParaRPr/>
          </a:p>
          <a:p>
            <a:pPr indent="0" lvl="1" marL="184150" rtl="0" algn="l">
              <a:lnSpc>
                <a:spcPct val="80000"/>
              </a:lnSpc>
              <a:spcBef>
                <a:spcPts val="600"/>
              </a:spcBef>
              <a:spcAft>
                <a:spcPts val="0"/>
              </a:spcAft>
              <a:buClr>
                <a:srgbClr val="18579B"/>
              </a:buClr>
              <a:buSzPts val="3600"/>
              <a:buNone/>
            </a:pPr>
            <a:r>
              <a:rPr lang="en-US" sz="3200">
                <a:solidFill>
                  <a:srgbClr val="18579B"/>
                </a:solidFill>
                <a:latin typeface="Calibri"/>
                <a:ea typeface="Calibri"/>
                <a:cs typeface="Calibri"/>
                <a:sym typeface="Calibri"/>
              </a:rPr>
              <a:t>               In Their </a:t>
            </a:r>
            <a:r>
              <a:rPr lang="en-US" sz="3200">
                <a:solidFill>
                  <a:srgbClr val="FF0000"/>
                </a:solidFill>
                <a:latin typeface="Calibri"/>
                <a:ea typeface="Calibri"/>
                <a:cs typeface="Calibri"/>
                <a:sym typeface="Calibri"/>
              </a:rPr>
              <a:t>Correct Positions </a:t>
            </a:r>
            <a:r>
              <a:rPr lang="en-US" sz="3200">
                <a:solidFill>
                  <a:srgbClr val="18579B"/>
                </a:solidFill>
                <a:latin typeface="Calibri"/>
                <a:ea typeface="Calibri"/>
                <a:cs typeface="Calibri"/>
                <a:sym typeface="Calibri"/>
              </a:rPr>
              <a:t>based on the score and server ID</a:t>
            </a:r>
            <a:endParaRPr sz="3200">
              <a:solidFill>
                <a:srgbClr val="FF0000"/>
              </a:solidFill>
              <a:latin typeface="Calibri"/>
              <a:ea typeface="Calibri"/>
              <a:cs typeface="Calibri"/>
              <a:sym typeface="Calibri"/>
            </a:endParaRPr>
          </a:p>
          <a:p>
            <a:pPr indent="0" lvl="1" marL="184150" rtl="0" algn="l">
              <a:lnSpc>
                <a:spcPct val="80000"/>
              </a:lnSpc>
              <a:spcBef>
                <a:spcPts val="600"/>
              </a:spcBef>
              <a:spcAft>
                <a:spcPts val="0"/>
              </a:spcAft>
              <a:buClr>
                <a:srgbClr val="18579B"/>
              </a:buClr>
              <a:buSzPts val="3600"/>
              <a:buNone/>
            </a:pPr>
            <a:r>
              <a:t/>
            </a:r>
            <a:endParaRPr sz="1600">
              <a:solidFill>
                <a:srgbClr val="FF0000"/>
              </a:solidFill>
              <a:latin typeface="Calibri"/>
              <a:ea typeface="Calibri"/>
              <a:cs typeface="Calibri"/>
              <a:sym typeface="Calibri"/>
            </a:endParaRPr>
          </a:p>
          <a:p>
            <a:pPr indent="-457200" lvl="3" marL="1287030" rtl="0" algn="l">
              <a:lnSpc>
                <a:spcPct val="80000"/>
              </a:lnSpc>
              <a:spcBef>
                <a:spcPts val="600"/>
              </a:spcBef>
              <a:spcAft>
                <a:spcPts val="0"/>
              </a:spcAft>
              <a:buClr>
                <a:srgbClr val="18579B"/>
              </a:buClr>
              <a:buSzPts val="3600"/>
              <a:buFont typeface="Arial"/>
              <a:buChar char="•"/>
            </a:pPr>
            <a:r>
              <a:rPr lang="en-US">
                <a:solidFill>
                  <a:srgbClr val="18579B"/>
                </a:solidFill>
                <a:latin typeface="Calibri"/>
                <a:ea typeface="Calibri"/>
                <a:cs typeface="Calibri"/>
                <a:sym typeface="Calibri"/>
              </a:rPr>
              <a:t>Check the score, </a:t>
            </a:r>
            <a:r>
              <a:rPr lang="en-US">
                <a:solidFill>
                  <a:srgbClr val="FF0000"/>
                </a:solidFill>
                <a:latin typeface="Calibri"/>
                <a:ea typeface="Calibri"/>
                <a:cs typeface="Calibri"/>
                <a:sym typeface="Calibri"/>
              </a:rPr>
              <a:t>Say the Score </a:t>
            </a:r>
            <a:endParaRPr/>
          </a:p>
          <a:p>
            <a:pPr indent="0" lvl="3" marL="829829" rtl="0" algn="l">
              <a:lnSpc>
                <a:spcPct val="80000"/>
              </a:lnSpc>
              <a:spcBef>
                <a:spcPts val="600"/>
              </a:spcBef>
              <a:spcAft>
                <a:spcPts val="0"/>
              </a:spcAft>
              <a:buClr>
                <a:srgbClr val="18579B"/>
              </a:buClr>
              <a:buSzPts val="3600"/>
              <a:buNone/>
            </a:pPr>
            <a:r>
              <a:rPr lang="en-US">
                <a:solidFill>
                  <a:srgbClr val="FF0000"/>
                </a:solidFill>
                <a:latin typeface="Calibri"/>
                <a:ea typeface="Calibri"/>
                <a:cs typeface="Calibri"/>
                <a:sym typeface="Calibri"/>
              </a:rPr>
              <a:t>	    in your Head, </a:t>
            </a:r>
            <a:r>
              <a:rPr lang="en-US">
                <a:solidFill>
                  <a:srgbClr val="18579B"/>
                </a:solidFill>
                <a:latin typeface="Calibri"/>
                <a:ea typeface="Calibri"/>
                <a:cs typeface="Calibri"/>
                <a:sym typeface="Calibri"/>
              </a:rPr>
              <a:t>&amp; Drop the </a:t>
            </a:r>
            <a:endParaRPr/>
          </a:p>
          <a:p>
            <a:pPr indent="0" lvl="3" marL="829829" rtl="0" algn="l">
              <a:lnSpc>
                <a:spcPct val="80000"/>
              </a:lnSpc>
              <a:spcBef>
                <a:spcPts val="600"/>
              </a:spcBef>
              <a:spcAft>
                <a:spcPts val="0"/>
              </a:spcAft>
              <a:buClr>
                <a:srgbClr val="18579B"/>
              </a:buClr>
              <a:buSzPts val="3600"/>
              <a:buNone/>
            </a:pPr>
            <a:r>
              <a:rPr lang="en-US">
                <a:solidFill>
                  <a:srgbClr val="18579B"/>
                </a:solidFill>
                <a:latin typeface="Calibri"/>
                <a:ea typeface="Calibri"/>
                <a:cs typeface="Calibri"/>
                <a:sym typeface="Calibri"/>
              </a:rPr>
              <a:t>	    Clipboard To Your Side or </a:t>
            </a:r>
            <a:endParaRPr/>
          </a:p>
          <a:p>
            <a:pPr indent="0" lvl="3" marL="829829" rtl="0" algn="l">
              <a:lnSpc>
                <a:spcPct val="80000"/>
              </a:lnSpc>
              <a:spcBef>
                <a:spcPts val="600"/>
              </a:spcBef>
              <a:spcAft>
                <a:spcPts val="0"/>
              </a:spcAft>
              <a:buClr>
                <a:srgbClr val="18579B"/>
              </a:buClr>
              <a:buSzPts val="3600"/>
              <a:buNone/>
            </a:pPr>
            <a:r>
              <a:rPr lang="en-US">
                <a:solidFill>
                  <a:srgbClr val="18579B"/>
                </a:solidFill>
                <a:latin typeface="Calibri"/>
                <a:ea typeface="Calibri"/>
                <a:cs typeface="Calibri"/>
                <a:sym typeface="Calibri"/>
              </a:rPr>
              <a:t>     Behind You</a:t>
            </a:r>
            <a:endParaRPr/>
          </a:p>
          <a:p>
            <a:pPr indent="0" lvl="3" marL="829829" rtl="0" algn="l">
              <a:lnSpc>
                <a:spcPct val="80000"/>
              </a:lnSpc>
              <a:spcBef>
                <a:spcPts val="600"/>
              </a:spcBef>
              <a:spcAft>
                <a:spcPts val="0"/>
              </a:spcAft>
              <a:buClr>
                <a:srgbClr val="18579B"/>
              </a:buClr>
              <a:buSzPts val="3600"/>
              <a:buNone/>
            </a:pPr>
            <a:r>
              <a:t/>
            </a:r>
            <a:endParaRPr sz="1600">
              <a:solidFill>
                <a:srgbClr val="18579B"/>
              </a:solidFill>
              <a:latin typeface="Calibri"/>
              <a:ea typeface="Calibri"/>
              <a:cs typeface="Calibri"/>
              <a:sym typeface="Calibri"/>
            </a:endParaRPr>
          </a:p>
          <a:p>
            <a:pPr indent="-457200" lvl="3" marL="1287030" rtl="0" algn="l">
              <a:lnSpc>
                <a:spcPct val="80000"/>
              </a:lnSpc>
              <a:spcBef>
                <a:spcPts val="600"/>
              </a:spcBef>
              <a:spcAft>
                <a:spcPts val="0"/>
              </a:spcAft>
              <a:buClr>
                <a:srgbClr val="18579B"/>
              </a:buClr>
              <a:buSzPts val="3600"/>
              <a:buFont typeface="Arial"/>
              <a:buChar char="•"/>
            </a:pPr>
            <a:r>
              <a:rPr lang="en-US">
                <a:solidFill>
                  <a:srgbClr val="18579B"/>
                </a:solidFill>
                <a:latin typeface="Calibri"/>
                <a:ea typeface="Calibri"/>
                <a:cs typeface="Calibri"/>
                <a:sym typeface="Calibri"/>
              </a:rPr>
              <a:t>Do this </a:t>
            </a:r>
            <a:r>
              <a:rPr lang="en-US">
                <a:solidFill>
                  <a:srgbClr val="FF0000"/>
                </a:solidFill>
                <a:latin typeface="Calibri"/>
                <a:ea typeface="Calibri"/>
                <a:cs typeface="Calibri"/>
                <a:sym typeface="Calibri"/>
              </a:rPr>
              <a:t>BEFORE </a:t>
            </a:r>
            <a:r>
              <a:rPr lang="en-US">
                <a:solidFill>
                  <a:srgbClr val="18579B"/>
                </a:solidFill>
                <a:latin typeface="Calibri"/>
                <a:ea typeface="Calibri"/>
                <a:cs typeface="Calibri"/>
                <a:sym typeface="Calibri"/>
              </a:rPr>
              <a:t>looking </a:t>
            </a:r>
            <a:endParaRPr/>
          </a:p>
          <a:p>
            <a:pPr indent="0" lvl="3" marL="829829" rtl="0" algn="l">
              <a:lnSpc>
                <a:spcPct val="80000"/>
              </a:lnSpc>
              <a:spcBef>
                <a:spcPts val="600"/>
              </a:spcBef>
              <a:spcAft>
                <a:spcPts val="0"/>
              </a:spcAft>
              <a:buClr>
                <a:srgbClr val="18579B"/>
              </a:buClr>
              <a:buSzPts val="3600"/>
              <a:buNone/>
            </a:pPr>
            <a:r>
              <a:rPr lang="en-US">
                <a:solidFill>
                  <a:srgbClr val="18579B"/>
                </a:solidFill>
                <a:latin typeface="Calibri"/>
                <a:ea typeface="Calibri"/>
                <a:cs typeface="Calibri"/>
                <a:sym typeface="Calibri"/>
              </a:rPr>
              <a:t>     up from the scoresheet,</a:t>
            </a:r>
            <a:br>
              <a:rPr lang="en-US">
                <a:solidFill>
                  <a:srgbClr val="18579B"/>
                </a:solidFill>
                <a:latin typeface="Calibri"/>
                <a:ea typeface="Calibri"/>
                <a:cs typeface="Calibri"/>
                <a:sym typeface="Calibri"/>
              </a:rPr>
            </a:br>
            <a:r>
              <a:rPr lang="en-US">
                <a:solidFill>
                  <a:srgbClr val="18579B"/>
                </a:solidFill>
                <a:latin typeface="Calibri"/>
                <a:ea typeface="Calibri"/>
                <a:cs typeface="Calibri"/>
                <a:sym typeface="Calibri"/>
              </a:rPr>
              <a:t>     </a:t>
            </a:r>
            <a:r>
              <a:rPr lang="en-US">
                <a:solidFill>
                  <a:srgbClr val="FF0000"/>
                </a:solidFill>
                <a:latin typeface="Calibri"/>
                <a:ea typeface="Calibri"/>
                <a:cs typeface="Calibri"/>
                <a:sym typeface="Calibri"/>
              </a:rPr>
              <a:t>EVERY TIME!</a:t>
            </a:r>
            <a:endParaRPr/>
          </a:p>
          <a:p>
            <a:pPr indent="0" lvl="3" marL="903288" rtl="0" algn="l">
              <a:lnSpc>
                <a:spcPct val="80000"/>
              </a:lnSpc>
              <a:spcBef>
                <a:spcPts val="600"/>
              </a:spcBef>
              <a:spcAft>
                <a:spcPts val="0"/>
              </a:spcAft>
              <a:buClr>
                <a:srgbClr val="18579B"/>
              </a:buClr>
              <a:buSzPts val="3600"/>
              <a:buNone/>
            </a:pPr>
            <a:r>
              <a:t/>
            </a:r>
            <a:endParaRPr sz="3600">
              <a:latin typeface="Calibri"/>
              <a:ea typeface="Calibri"/>
              <a:cs typeface="Calibri"/>
              <a:sym typeface="Calibri"/>
            </a:endParaRPr>
          </a:p>
        </p:txBody>
      </p:sp>
      <p:pic>
        <p:nvPicPr>
          <p:cNvPr descr="Figure 3_2021.png" id="448" name="Google Shape;448;p55"/>
          <p:cNvPicPr preferRelativeResize="0"/>
          <p:nvPr/>
        </p:nvPicPr>
        <p:blipFill rotWithShape="1">
          <a:blip r:embed="rId3">
            <a:alphaModFix/>
          </a:blip>
          <a:srcRect b="0" l="0" r="0" t="0"/>
          <a:stretch/>
        </p:blipFill>
        <p:spPr>
          <a:xfrm>
            <a:off x="6096000" y="2700470"/>
            <a:ext cx="5891408" cy="3943657"/>
          </a:xfrm>
          <a:prstGeom prst="rect">
            <a:avLst/>
          </a:prstGeom>
          <a:noFill/>
          <a:ln>
            <a:noFill/>
          </a:ln>
        </p:spPr>
      </p:pic>
      <p:sp>
        <p:nvSpPr>
          <p:cNvPr id="449" name="Google Shape;449;p5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idx="1" type="body"/>
          </p:nvPr>
        </p:nvSpPr>
        <p:spPr>
          <a:xfrm>
            <a:off x="281354" y="145528"/>
            <a:ext cx="11676184" cy="6566945"/>
          </a:xfrm>
          <a:prstGeom prst="rect">
            <a:avLst/>
          </a:prstGeom>
          <a:noFill/>
          <a:ln>
            <a:noFill/>
          </a:ln>
        </p:spPr>
        <p:txBody>
          <a:bodyPr anchorCtr="0" anchor="t" bIns="45700" lIns="45700" spcFirstLastPara="1" rIns="45700" wrap="square" tIns="45700">
            <a:normAutofit/>
          </a:bodyPr>
          <a:lstStyle/>
          <a:p>
            <a:pPr indent="0" lvl="0" marL="0" rtl="0" algn="ctr">
              <a:lnSpc>
                <a:spcPct val="80000"/>
              </a:lnSpc>
              <a:spcBef>
                <a:spcPts val="0"/>
              </a:spcBef>
              <a:spcAft>
                <a:spcPts val="0"/>
              </a:spcAft>
              <a:buSzPts val="4800"/>
              <a:buFont typeface="Calibri"/>
              <a:buNone/>
            </a:pPr>
            <a:r>
              <a:rPr b="1" lang="en-US" sz="4800">
                <a:solidFill>
                  <a:srgbClr val="18579B"/>
                </a:solidFill>
                <a:latin typeface="Calibri"/>
                <a:ea typeface="Calibri"/>
                <a:cs typeface="Calibri"/>
                <a:sym typeface="Calibri"/>
              </a:rPr>
              <a:t>Before Calling the Score </a:t>
            </a:r>
            <a:r>
              <a:rPr b="1" lang="en-US" sz="2800">
                <a:latin typeface="Calibri"/>
                <a:ea typeface="Calibri"/>
                <a:cs typeface="Calibri"/>
                <a:sym typeface="Calibri"/>
              </a:rPr>
              <a:t>(cont'd)</a:t>
            </a:r>
            <a:endParaRPr sz="2000">
              <a:latin typeface="Calibri"/>
              <a:ea typeface="Calibri"/>
              <a:cs typeface="Calibri"/>
              <a:sym typeface="Calibri"/>
            </a:endParaRPr>
          </a:p>
          <a:p>
            <a:pPr indent="-592138" lvl="1" marL="903288" rtl="0" algn="l">
              <a:lnSpc>
                <a:spcPct val="80000"/>
              </a:lnSpc>
              <a:spcBef>
                <a:spcPts val="600"/>
              </a:spcBef>
              <a:spcAft>
                <a:spcPts val="0"/>
              </a:spcAft>
              <a:buClr>
                <a:srgbClr val="18579B"/>
              </a:buClr>
              <a:buSzPts val="2000"/>
              <a:buFont typeface="Arial"/>
              <a:buNone/>
            </a:pPr>
            <a:r>
              <a:t/>
            </a:r>
            <a:endParaRPr sz="2000">
              <a:latin typeface="Calibri"/>
              <a:ea typeface="Calibri"/>
              <a:cs typeface="Calibri"/>
              <a:sym typeface="Calibri"/>
            </a:endParaRPr>
          </a:p>
          <a:p>
            <a:pPr indent="-719138" lvl="1" marL="903288" rtl="0" algn="l">
              <a:lnSpc>
                <a:spcPct val="80000"/>
              </a:lnSpc>
              <a:spcBef>
                <a:spcPts val="600"/>
              </a:spcBef>
              <a:spcAft>
                <a:spcPts val="0"/>
              </a:spcAft>
              <a:buClr>
                <a:srgbClr val="18579B"/>
              </a:buClr>
              <a:buSzPts val="3600"/>
              <a:buFont typeface="Arial"/>
              <a:buChar char="•"/>
            </a:pPr>
            <a:r>
              <a:rPr lang="en-US" sz="3600">
                <a:latin typeface="Calibri"/>
                <a:ea typeface="Calibri"/>
                <a:cs typeface="Calibri"/>
                <a:sym typeface="Calibri"/>
              </a:rPr>
              <a:t>Look Up and </a:t>
            </a:r>
            <a:r>
              <a:rPr lang="en-US" sz="3600">
                <a:solidFill>
                  <a:srgbClr val="FF0000"/>
                </a:solidFill>
                <a:latin typeface="Calibri"/>
                <a:ea typeface="Calibri"/>
                <a:cs typeface="Calibri"/>
                <a:sym typeface="Calibri"/>
              </a:rPr>
              <a:t>Confirm What </a:t>
            </a:r>
            <a:r>
              <a:rPr lang="en-US" sz="3600">
                <a:solidFill>
                  <a:srgbClr val="FF0000"/>
                </a:solidFill>
              </a:rPr>
              <a:t>You “saw” </a:t>
            </a:r>
            <a:r>
              <a:rPr lang="en-US" sz="3600"/>
              <a:t>in Your Head.</a:t>
            </a:r>
            <a:endParaRPr/>
          </a:p>
          <a:p>
            <a:pPr indent="0" lvl="1" marL="184150" rtl="0" algn="l">
              <a:lnSpc>
                <a:spcPct val="80000"/>
              </a:lnSpc>
              <a:spcBef>
                <a:spcPts val="600"/>
              </a:spcBef>
              <a:spcAft>
                <a:spcPts val="0"/>
              </a:spcAft>
              <a:buClr>
                <a:srgbClr val="18579B"/>
              </a:buClr>
              <a:buSzPts val="3600"/>
              <a:buNone/>
            </a:pPr>
            <a:r>
              <a:t/>
            </a:r>
            <a:endParaRPr sz="3600"/>
          </a:p>
          <a:p>
            <a:pPr indent="-719138" lvl="1" marL="903288" rtl="0" algn="l">
              <a:lnSpc>
                <a:spcPct val="80000"/>
              </a:lnSpc>
              <a:spcBef>
                <a:spcPts val="600"/>
              </a:spcBef>
              <a:spcAft>
                <a:spcPts val="0"/>
              </a:spcAft>
              <a:buClr>
                <a:srgbClr val="18579B"/>
              </a:buClr>
              <a:buSzPts val="3600"/>
              <a:buFont typeface="Arial"/>
              <a:buChar char="•"/>
            </a:pPr>
            <a:r>
              <a:rPr lang="en-US" sz="3600">
                <a:solidFill>
                  <a:srgbClr val="FF0000"/>
                </a:solidFill>
              </a:rPr>
              <a:t>Confirm Readiness </a:t>
            </a:r>
            <a:r>
              <a:rPr lang="en-US" sz="3600"/>
              <a:t>of Players</a:t>
            </a:r>
            <a:endParaRPr/>
          </a:p>
          <a:p>
            <a:pPr indent="-490538" lvl="1" marL="903288" rtl="0" algn="l">
              <a:lnSpc>
                <a:spcPct val="80000"/>
              </a:lnSpc>
              <a:spcBef>
                <a:spcPts val="600"/>
              </a:spcBef>
              <a:spcAft>
                <a:spcPts val="0"/>
              </a:spcAft>
              <a:buClr>
                <a:srgbClr val="18579B"/>
              </a:buClr>
              <a:buSzPts val="3600"/>
              <a:buFont typeface="Arial"/>
              <a:buNone/>
            </a:pPr>
            <a:r>
              <a:t/>
            </a:r>
            <a:endParaRPr sz="3600">
              <a:latin typeface="Calibri"/>
              <a:ea typeface="Calibri"/>
              <a:cs typeface="Calibri"/>
              <a:sym typeface="Calibri"/>
            </a:endParaRPr>
          </a:p>
          <a:p>
            <a:pPr indent="-719138" lvl="1" marL="903288" rtl="0" algn="l">
              <a:lnSpc>
                <a:spcPct val="80000"/>
              </a:lnSpc>
              <a:spcBef>
                <a:spcPts val="600"/>
              </a:spcBef>
              <a:spcAft>
                <a:spcPts val="0"/>
              </a:spcAft>
              <a:buClr>
                <a:srgbClr val="18579B"/>
              </a:buClr>
              <a:buSzPts val="3600"/>
              <a:buFont typeface="Arial"/>
              <a:buChar char="•"/>
            </a:pPr>
            <a:r>
              <a:rPr lang="en-US" sz="3600">
                <a:latin typeface="Calibri"/>
                <a:ea typeface="Calibri"/>
                <a:cs typeface="Calibri"/>
                <a:sym typeface="Calibri"/>
              </a:rPr>
              <a:t>Announce Score</a:t>
            </a:r>
            <a:r>
              <a:rPr lang="en-US" sz="2000">
                <a:solidFill>
                  <a:srgbClr val="18579B"/>
                </a:solidFill>
              </a:rPr>
              <a:t> </a:t>
            </a:r>
            <a:r>
              <a:rPr i="1" lang="en-US" sz="2800">
                <a:solidFill>
                  <a:srgbClr val="FF0000"/>
                </a:solidFill>
                <a:latin typeface="Calibri"/>
                <a:ea typeface="Calibri"/>
                <a:cs typeface="Calibri"/>
                <a:sym typeface="Calibri"/>
              </a:rPr>
              <a:t>(Clearly, Loudly &amp; With Consistent Cadence</a:t>
            </a:r>
            <a:r>
              <a:rPr i="1" lang="en-US" sz="3500">
                <a:solidFill>
                  <a:srgbClr val="FF0000"/>
                </a:solidFill>
                <a:latin typeface="Calibri"/>
                <a:ea typeface="Calibri"/>
                <a:cs typeface="Calibri"/>
                <a:sym typeface="Calibri"/>
              </a:rPr>
              <a:t>)</a:t>
            </a:r>
            <a:endParaRPr i="1" sz="3500">
              <a:solidFill>
                <a:srgbClr val="FF0000"/>
              </a:solidFill>
              <a:latin typeface="Calibri"/>
              <a:ea typeface="Calibri"/>
              <a:cs typeface="Calibri"/>
              <a:sym typeface="Calibri"/>
            </a:endParaRPr>
          </a:p>
          <a:p>
            <a:pPr indent="-719138" lvl="1" marL="903288" rtl="0" algn="l">
              <a:lnSpc>
                <a:spcPct val="80000"/>
              </a:lnSpc>
              <a:spcBef>
                <a:spcPts val="600"/>
              </a:spcBef>
              <a:spcAft>
                <a:spcPts val="0"/>
              </a:spcAft>
              <a:buClr>
                <a:srgbClr val="18579B"/>
              </a:buClr>
              <a:buSzPts val="2000"/>
              <a:buNone/>
            </a:pPr>
            <a:r>
              <a:t/>
            </a:r>
            <a:endParaRPr sz="2000">
              <a:latin typeface="Calibri"/>
              <a:ea typeface="Calibri"/>
              <a:cs typeface="Calibri"/>
              <a:sym typeface="Calibri"/>
            </a:endParaRPr>
          </a:p>
          <a:p>
            <a:pPr indent="-719138" lvl="1" marL="903288" rtl="0" algn="l">
              <a:lnSpc>
                <a:spcPct val="80000"/>
              </a:lnSpc>
              <a:spcBef>
                <a:spcPts val="600"/>
              </a:spcBef>
              <a:spcAft>
                <a:spcPts val="0"/>
              </a:spcAft>
              <a:buClr>
                <a:srgbClr val="18579B"/>
              </a:buClr>
              <a:buSzPts val="3600"/>
              <a:buFont typeface="Arial"/>
              <a:buChar char="•"/>
            </a:pPr>
            <a:r>
              <a:rPr lang="en-US" sz="3600">
                <a:latin typeface="Calibri"/>
                <a:ea typeface="Calibri"/>
                <a:cs typeface="Calibri"/>
                <a:sym typeface="Calibri"/>
              </a:rPr>
              <a:t>Begin </a:t>
            </a:r>
            <a:r>
              <a:rPr lang="en-US" sz="3600">
                <a:solidFill>
                  <a:srgbClr val="FF0000"/>
                </a:solidFill>
                <a:latin typeface="Calibri"/>
                <a:ea typeface="Calibri"/>
                <a:cs typeface="Calibri"/>
                <a:sym typeface="Calibri"/>
              </a:rPr>
              <a:t>10-Second</a:t>
            </a:r>
            <a:r>
              <a:rPr lang="en-US" sz="3600">
                <a:latin typeface="Calibri"/>
                <a:ea typeface="Calibri"/>
                <a:cs typeface="Calibri"/>
                <a:sym typeface="Calibri"/>
              </a:rPr>
              <a:t> Count – if </a:t>
            </a:r>
            <a:r>
              <a:rPr lang="en-US" sz="3600">
                <a:solidFill>
                  <a:srgbClr val="FF0000"/>
                </a:solidFill>
                <a:latin typeface="Calibri"/>
                <a:ea typeface="Calibri"/>
                <a:cs typeface="Calibri"/>
                <a:sym typeface="Calibri"/>
              </a:rPr>
              <a:t>ball is served (struck) </a:t>
            </a:r>
            <a:r>
              <a:rPr lang="en-US" sz="3600">
                <a:latin typeface="Calibri"/>
                <a:ea typeface="Calibri"/>
                <a:cs typeface="Calibri"/>
                <a:sym typeface="Calibri"/>
              </a:rPr>
              <a:t>before the </a:t>
            </a:r>
            <a:r>
              <a:rPr b="1" lang="en-US" sz="3600">
                <a:solidFill>
                  <a:srgbClr val="FF0000"/>
                </a:solidFill>
                <a:latin typeface="Calibri"/>
                <a:ea typeface="Calibri"/>
                <a:cs typeface="Calibri"/>
                <a:sym typeface="Calibri"/>
              </a:rPr>
              <a:t>start</a:t>
            </a:r>
            <a:r>
              <a:rPr lang="en-US" sz="3600">
                <a:latin typeface="Calibri"/>
                <a:ea typeface="Calibri"/>
                <a:cs typeface="Calibri"/>
                <a:sym typeface="Calibri"/>
              </a:rPr>
              <a:t> </a:t>
            </a:r>
            <a:r>
              <a:rPr lang="en-US" sz="3600">
                <a:solidFill>
                  <a:srgbClr val="FF0000"/>
                </a:solidFill>
              </a:rPr>
              <a:t>of the </a:t>
            </a:r>
            <a:r>
              <a:rPr lang="en-US" sz="3600">
                <a:solidFill>
                  <a:srgbClr val="FF0000"/>
                </a:solidFill>
                <a:latin typeface="Calibri"/>
                <a:ea typeface="Calibri"/>
                <a:cs typeface="Calibri"/>
                <a:sym typeface="Calibri"/>
              </a:rPr>
              <a:t>score </a:t>
            </a:r>
            <a:r>
              <a:rPr lang="en-US" sz="3600">
                <a:solidFill>
                  <a:srgbClr val="FF0000"/>
                </a:solidFill>
              </a:rPr>
              <a:t>being </a:t>
            </a:r>
            <a:r>
              <a:rPr lang="en-US" sz="3600">
                <a:solidFill>
                  <a:srgbClr val="FF0000"/>
                </a:solidFill>
                <a:latin typeface="Calibri"/>
                <a:ea typeface="Calibri"/>
                <a:cs typeface="Calibri"/>
                <a:sym typeface="Calibri"/>
              </a:rPr>
              <a:t>called</a:t>
            </a:r>
            <a:r>
              <a:rPr lang="en-US" sz="3600">
                <a:latin typeface="Calibri"/>
                <a:ea typeface="Calibri"/>
                <a:cs typeface="Calibri"/>
                <a:sym typeface="Calibri"/>
              </a:rPr>
              <a:t>, it is a </a:t>
            </a:r>
            <a:r>
              <a:rPr lang="en-US" sz="3600">
                <a:solidFill>
                  <a:srgbClr val="FF0000"/>
                </a:solidFill>
                <a:latin typeface="Calibri"/>
                <a:ea typeface="Calibri"/>
                <a:cs typeface="Calibri"/>
                <a:sym typeface="Calibri"/>
              </a:rPr>
              <a:t>replay</a:t>
            </a:r>
            <a:r>
              <a:rPr lang="en-US" sz="3600">
                <a:latin typeface="Calibri"/>
                <a:ea typeface="Calibri"/>
                <a:cs typeface="Calibri"/>
                <a:sym typeface="Calibri"/>
              </a:rPr>
              <a:t>.  If ball is </a:t>
            </a:r>
            <a:r>
              <a:rPr lang="en-US" sz="3600">
                <a:solidFill>
                  <a:srgbClr val="FF0000"/>
                </a:solidFill>
                <a:latin typeface="Calibri"/>
                <a:ea typeface="Calibri"/>
                <a:cs typeface="Calibri"/>
                <a:sym typeface="Calibri"/>
              </a:rPr>
              <a:t>stuck after the start</a:t>
            </a:r>
            <a:r>
              <a:rPr lang="en-US" sz="3600">
                <a:latin typeface="Calibri"/>
                <a:ea typeface="Calibri"/>
                <a:cs typeface="Calibri"/>
                <a:sym typeface="Calibri"/>
              </a:rPr>
              <a:t> of the score being called and </a:t>
            </a:r>
            <a:r>
              <a:rPr lang="en-US" sz="3600">
                <a:solidFill>
                  <a:srgbClr val="FF0000"/>
                </a:solidFill>
                <a:latin typeface="Calibri"/>
                <a:ea typeface="Calibri"/>
                <a:cs typeface="Calibri"/>
                <a:sym typeface="Calibri"/>
              </a:rPr>
              <a:t>before the entire score is called</a:t>
            </a:r>
            <a:r>
              <a:rPr lang="en-US" sz="3600">
                <a:latin typeface="Calibri"/>
                <a:ea typeface="Calibri"/>
                <a:cs typeface="Calibri"/>
                <a:sym typeface="Calibri"/>
              </a:rPr>
              <a:t>, it is a </a:t>
            </a:r>
            <a:r>
              <a:rPr lang="en-US" sz="3600">
                <a:solidFill>
                  <a:srgbClr val="FF0000"/>
                </a:solidFill>
                <a:latin typeface="Calibri"/>
                <a:ea typeface="Calibri"/>
                <a:cs typeface="Calibri"/>
                <a:sym typeface="Calibri"/>
              </a:rPr>
              <a:t>fault</a:t>
            </a:r>
            <a:r>
              <a:rPr lang="en-US" sz="3600">
                <a:latin typeface="Calibri"/>
                <a:ea typeface="Calibri"/>
                <a:cs typeface="Calibri"/>
                <a:sym typeface="Calibri"/>
              </a:rPr>
              <a:t>.</a:t>
            </a:r>
            <a:endParaRPr sz="3600">
              <a:latin typeface="Calibri"/>
              <a:ea typeface="Calibri"/>
              <a:cs typeface="Calibri"/>
              <a:sym typeface="Calibri"/>
            </a:endParaRPr>
          </a:p>
        </p:txBody>
      </p:sp>
      <p:sp>
        <p:nvSpPr>
          <p:cNvPr id="455" name="Google Shape;455;p5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idx="1" type="body"/>
          </p:nvPr>
        </p:nvSpPr>
        <p:spPr>
          <a:xfrm>
            <a:off x="447040" y="334107"/>
            <a:ext cx="11183786" cy="6327951"/>
          </a:xfrm>
          <a:prstGeom prst="rect">
            <a:avLst/>
          </a:prstGeom>
          <a:noFill/>
          <a:ln>
            <a:noFill/>
          </a:ln>
        </p:spPr>
        <p:txBody>
          <a:bodyPr anchorCtr="0" anchor="t" bIns="45700" lIns="45700" spcFirstLastPara="1" rIns="45700" wrap="square" tIns="45700">
            <a:normAutofit/>
          </a:bodyPr>
          <a:lstStyle/>
          <a:p>
            <a:pPr indent="0" lvl="0" marL="0" rtl="0" algn="ctr">
              <a:lnSpc>
                <a:spcPct val="90000"/>
              </a:lnSpc>
              <a:spcBef>
                <a:spcPts val="0"/>
              </a:spcBef>
              <a:spcAft>
                <a:spcPts val="0"/>
              </a:spcAft>
              <a:buClr>
                <a:srgbClr val="18579B"/>
              </a:buClr>
              <a:buSzPts val="4800"/>
              <a:buFont typeface="Calibri"/>
              <a:buNone/>
            </a:pPr>
            <a:r>
              <a:rPr lang="en-US" sz="4800">
                <a:latin typeface="Calibri"/>
                <a:ea typeface="Calibri"/>
                <a:cs typeface="Calibri"/>
                <a:sym typeface="Calibri"/>
              </a:rPr>
              <a:t>Before Calling the Score </a:t>
            </a:r>
            <a:r>
              <a:rPr lang="en-US" sz="2800">
                <a:latin typeface="Calibri"/>
                <a:ea typeface="Calibri"/>
                <a:cs typeface="Calibri"/>
                <a:sym typeface="Calibri"/>
              </a:rPr>
              <a:t>(cont’d)</a:t>
            </a:r>
            <a:endParaRPr/>
          </a:p>
          <a:p>
            <a:pPr indent="0" lvl="0" marL="0" rtl="0" algn="l">
              <a:lnSpc>
                <a:spcPct val="90000"/>
              </a:lnSpc>
              <a:spcBef>
                <a:spcPts val="2000"/>
              </a:spcBef>
              <a:spcAft>
                <a:spcPts val="0"/>
              </a:spcAft>
              <a:buClr>
                <a:srgbClr val="18579B"/>
              </a:buClr>
              <a:buSzPts val="4000"/>
              <a:buFont typeface="Calibri"/>
              <a:buNone/>
            </a:pPr>
            <a:r>
              <a:rPr i="1" lang="en-US" sz="4000">
                <a:latin typeface="Calibri"/>
                <a:ea typeface="Calibri"/>
                <a:cs typeface="Calibri"/>
                <a:sym typeface="Calibri"/>
              </a:rPr>
              <a:t>Confirm </a:t>
            </a:r>
            <a:r>
              <a:rPr i="1" lang="en-US" sz="4000">
                <a:solidFill>
                  <a:srgbClr val="18579B"/>
                </a:solidFill>
                <a:latin typeface="Calibri"/>
                <a:ea typeface="Calibri"/>
                <a:cs typeface="Calibri"/>
                <a:sym typeface="Calibri"/>
              </a:rPr>
              <a:t>“Readiness” at </a:t>
            </a:r>
            <a:r>
              <a:rPr i="1" lang="en-US" sz="4000">
                <a:solidFill>
                  <a:srgbClr val="FF0000"/>
                </a:solidFill>
                <a:latin typeface="Calibri"/>
                <a:ea typeface="Calibri"/>
                <a:cs typeface="Calibri"/>
                <a:sym typeface="Calibri"/>
              </a:rPr>
              <a:t>Start of Game</a:t>
            </a:r>
            <a:endParaRPr i="1" sz="4000">
              <a:solidFill>
                <a:srgbClr val="FF0000"/>
              </a:solidFill>
              <a:latin typeface="Calibri"/>
              <a:ea typeface="Calibri"/>
              <a:cs typeface="Calibri"/>
              <a:sym typeface="Calibri"/>
            </a:endParaRPr>
          </a:p>
          <a:p>
            <a:pPr indent="-1017588" lvl="2" marL="1201738" rtl="0" algn="l">
              <a:lnSpc>
                <a:spcPct val="90000"/>
              </a:lnSpc>
              <a:spcBef>
                <a:spcPts val="600"/>
              </a:spcBef>
              <a:spcAft>
                <a:spcPts val="0"/>
              </a:spcAft>
              <a:buClr>
                <a:srgbClr val="18579B"/>
              </a:buClr>
              <a:buSzPts val="800"/>
              <a:buNone/>
            </a:pPr>
            <a:r>
              <a:t/>
            </a:r>
            <a:endParaRPr sz="800">
              <a:solidFill>
                <a:srgbClr val="18579B"/>
              </a:solidFill>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solidFill>
                  <a:srgbClr val="18579B"/>
                </a:solidFill>
                <a:latin typeface="Calibri"/>
                <a:ea typeface="Calibri"/>
                <a:cs typeface="Calibri"/>
                <a:sym typeface="Calibri"/>
              </a:rPr>
              <a:t>Ball</a:t>
            </a:r>
            <a:r>
              <a:rPr lang="en-US" sz="3600">
                <a:solidFill>
                  <a:srgbClr val="FF0000"/>
                </a:solidFill>
                <a:latin typeface="Calibri"/>
                <a:ea typeface="Calibri"/>
                <a:cs typeface="Calibri"/>
                <a:sym typeface="Calibri"/>
              </a:rPr>
              <a:t> in hand </a:t>
            </a:r>
            <a:r>
              <a:rPr lang="en-US" sz="3600">
                <a:solidFill>
                  <a:srgbClr val="18579B"/>
                </a:solidFill>
                <a:latin typeface="Calibri"/>
                <a:ea typeface="Calibri"/>
                <a:cs typeface="Calibri"/>
                <a:sym typeface="Calibri"/>
              </a:rPr>
              <a:t>of server</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Check </a:t>
            </a:r>
            <a:r>
              <a:rPr lang="en-US" sz="3600">
                <a:solidFill>
                  <a:srgbClr val="FF0000"/>
                </a:solidFill>
                <a:latin typeface="Calibri"/>
                <a:ea typeface="Calibri"/>
                <a:cs typeface="Calibri"/>
                <a:sym typeface="Calibri"/>
              </a:rPr>
              <a:t>receiver &amp; partner</a:t>
            </a:r>
            <a:r>
              <a:rPr lang="en-US" sz="3600">
                <a:latin typeface="Calibri"/>
                <a:ea typeface="Calibri"/>
                <a:cs typeface="Calibri"/>
                <a:sym typeface="Calibri"/>
              </a:rPr>
              <a:t> - Ready? </a:t>
            </a:r>
            <a:r>
              <a:rPr lang="en-US" sz="3600">
                <a:solidFill>
                  <a:srgbClr val="FF0000"/>
                </a:solidFill>
                <a:latin typeface="Calibri"/>
                <a:ea typeface="Calibri"/>
                <a:cs typeface="Calibri"/>
                <a:sym typeface="Calibri"/>
              </a:rPr>
              <a:t>or should be </a:t>
            </a:r>
            <a:r>
              <a:rPr lang="en-US" sz="3600">
                <a:latin typeface="Calibri"/>
                <a:ea typeface="Calibri"/>
                <a:cs typeface="Calibri"/>
                <a:sym typeface="Calibri"/>
              </a:rPr>
              <a:t>ready?</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Look at </a:t>
            </a:r>
            <a:r>
              <a:rPr lang="en-US" sz="3600">
                <a:solidFill>
                  <a:srgbClr val="FF0000"/>
                </a:solidFill>
                <a:latin typeface="Calibri"/>
                <a:ea typeface="Calibri"/>
                <a:cs typeface="Calibri"/>
                <a:sym typeface="Calibri"/>
              </a:rPr>
              <a:t>server &amp; partner </a:t>
            </a:r>
            <a:r>
              <a:rPr lang="en-US" sz="3600">
                <a:latin typeface="Calibri"/>
                <a:ea typeface="Calibri"/>
                <a:cs typeface="Calibri"/>
                <a:sym typeface="Calibri"/>
              </a:rPr>
              <a:t>- Ready? </a:t>
            </a:r>
            <a:r>
              <a:rPr lang="en-US" sz="3600">
                <a:solidFill>
                  <a:srgbClr val="FF0000"/>
                </a:solidFill>
                <a:latin typeface="Calibri"/>
                <a:ea typeface="Calibri"/>
                <a:cs typeface="Calibri"/>
                <a:sym typeface="Calibri"/>
              </a:rPr>
              <a:t>or should be </a:t>
            </a:r>
            <a:r>
              <a:rPr lang="en-US" sz="3600">
                <a:latin typeface="Calibri"/>
                <a:ea typeface="Calibri"/>
                <a:cs typeface="Calibri"/>
                <a:sym typeface="Calibri"/>
              </a:rPr>
              <a:t>ready?</a:t>
            </a:r>
            <a:endParaRPr sz="3600">
              <a:latin typeface="Calibri"/>
              <a:ea typeface="Calibri"/>
              <a:cs typeface="Calibri"/>
              <a:sym typeface="Calibri"/>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Not Ready signals – can be given by either player</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4" marL="1518815" rtl="0" algn="l">
              <a:lnSpc>
                <a:spcPct val="90000"/>
              </a:lnSpc>
              <a:spcBef>
                <a:spcPts val="600"/>
              </a:spcBef>
              <a:spcAft>
                <a:spcPts val="0"/>
              </a:spcAft>
              <a:buClr>
                <a:srgbClr val="FF0000"/>
              </a:buClr>
              <a:buSzPts val="3600"/>
              <a:buChar char="•"/>
            </a:pPr>
            <a:r>
              <a:rPr lang="en-US" sz="3600">
                <a:solidFill>
                  <a:srgbClr val="FF0000"/>
                </a:solidFill>
              </a:rPr>
              <a:t>Raising paddle OR non-paddle hand </a:t>
            </a:r>
            <a:r>
              <a:rPr lang="en-US" sz="3600"/>
              <a:t>above head</a:t>
            </a:r>
            <a:endParaRPr/>
          </a:p>
          <a:p>
            <a:pPr indent="-719138" lvl="4" marL="1518815" rtl="0" algn="l">
              <a:lnSpc>
                <a:spcPct val="90000"/>
              </a:lnSpc>
              <a:spcBef>
                <a:spcPts val="600"/>
              </a:spcBef>
              <a:spcAft>
                <a:spcPts val="0"/>
              </a:spcAft>
              <a:buClr>
                <a:srgbClr val="FF0000"/>
              </a:buClr>
              <a:buSzPts val="3600"/>
              <a:buChar char="•"/>
            </a:pPr>
            <a:r>
              <a:rPr lang="en-US" sz="3600">
                <a:solidFill>
                  <a:srgbClr val="FF0000"/>
                </a:solidFill>
              </a:rPr>
              <a:t>Turning back </a:t>
            </a:r>
            <a:r>
              <a:rPr lang="en-US" sz="3600"/>
              <a:t>to the net</a:t>
            </a:r>
            <a:endParaRPr/>
          </a:p>
        </p:txBody>
      </p:sp>
      <p:sp>
        <p:nvSpPr>
          <p:cNvPr id="461" name="Google Shape;461;p5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idx="1" type="body"/>
          </p:nvPr>
        </p:nvSpPr>
        <p:spPr>
          <a:xfrm>
            <a:off x="447040" y="334107"/>
            <a:ext cx="11013440" cy="6327951"/>
          </a:xfrm>
          <a:prstGeom prst="rect">
            <a:avLst/>
          </a:prstGeom>
          <a:noFill/>
          <a:ln>
            <a:noFill/>
          </a:ln>
        </p:spPr>
        <p:txBody>
          <a:bodyPr anchorCtr="0" anchor="t" bIns="45700" lIns="45700" spcFirstLastPara="1" rIns="45700" wrap="square" tIns="45700">
            <a:normAutofit/>
          </a:bodyPr>
          <a:lstStyle/>
          <a:p>
            <a:pPr indent="0" lvl="0" marL="0" rtl="0" algn="ctr">
              <a:lnSpc>
                <a:spcPct val="90000"/>
              </a:lnSpc>
              <a:spcBef>
                <a:spcPts val="0"/>
              </a:spcBef>
              <a:spcAft>
                <a:spcPts val="0"/>
              </a:spcAft>
              <a:buClr>
                <a:srgbClr val="18579B"/>
              </a:buClr>
              <a:buSzPts val="4800"/>
              <a:buFont typeface="Calibri"/>
              <a:buNone/>
            </a:pPr>
            <a:r>
              <a:rPr lang="en-US" sz="4800">
                <a:latin typeface="Calibri"/>
                <a:ea typeface="Calibri"/>
                <a:cs typeface="Calibri"/>
                <a:sym typeface="Calibri"/>
              </a:rPr>
              <a:t>Before Calling the Score </a:t>
            </a:r>
            <a:r>
              <a:rPr lang="en-US" sz="2800">
                <a:latin typeface="Calibri"/>
                <a:ea typeface="Calibri"/>
                <a:cs typeface="Calibri"/>
                <a:sym typeface="Calibri"/>
              </a:rPr>
              <a:t>(cont’d)</a:t>
            </a:r>
            <a:endParaRPr/>
          </a:p>
          <a:p>
            <a:pPr indent="0" lvl="0" marL="0" rtl="0" algn="l">
              <a:lnSpc>
                <a:spcPct val="90000"/>
              </a:lnSpc>
              <a:spcBef>
                <a:spcPts val="2000"/>
              </a:spcBef>
              <a:spcAft>
                <a:spcPts val="0"/>
              </a:spcAft>
              <a:buClr>
                <a:srgbClr val="18579B"/>
              </a:buClr>
              <a:buSzPts val="4000"/>
              <a:buFont typeface="Calibri"/>
              <a:buNone/>
            </a:pPr>
            <a:r>
              <a:rPr i="1" lang="en-US" sz="4000">
                <a:latin typeface="Calibri"/>
                <a:ea typeface="Calibri"/>
                <a:cs typeface="Calibri"/>
                <a:sym typeface="Calibri"/>
              </a:rPr>
              <a:t>Confirm </a:t>
            </a:r>
            <a:r>
              <a:rPr i="1" lang="en-US" sz="4000">
                <a:solidFill>
                  <a:srgbClr val="18579B"/>
                </a:solidFill>
                <a:latin typeface="Calibri"/>
                <a:ea typeface="Calibri"/>
                <a:cs typeface="Calibri"/>
                <a:sym typeface="Calibri"/>
              </a:rPr>
              <a:t>“Readiness” at the </a:t>
            </a:r>
            <a:r>
              <a:rPr i="1" lang="en-US" sz="4000">
                <a:solidFill>
                  <a:srgbClr val="FF0000"/>
                </a:solidFill>
                <a:latin typeface="Calibri"/>
                <a:ea typeface="Calibri"/>
                <a:cs typeface="Calibri"/>
                <a:sym typeface="Calibri"/>
              </a:rPr>
              <a:t>Start of </a:t>
            </a:r>
            <a:r>
              <a:rPr i="1" lang="en-US" sz="4000">
                <a:solidFill>
                  <a:srgbClr val="FF0000"/>
                </a:solidFill>
              </a:rPr>
              <a:t>Every Point</a:t>
            </a:r>
            <a:endParaRPr i="1" sz="4000">
              <a:solidFill>
                <a:srgbClr val="FF0000"/>
              </a:solidFill>
              <a:latin typeface="Calibri"/>
              <a:ea typeface="Calibri"/>
              <a:cs typeface="Calibri"/>
              <a:sym typeface="Calibri"/>
            </a:endParaRPr>
          </a:p>
          <a:p>
            <a:pPr indent="-1017588" lvl="2" marL="1201738" rtl="0" algn="l">
              <a:lnSpc>
                <a:spcPct val="9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solidFill>
                  <a:srgbClr val="18579B"/>
                </a:solidFill>
                <a:latin typeface="Calibri"/>
                <a:ea typeface="Calibri"/>
                <a:cs typeface="Calibri"/>
                <a:sym typeface="Calibri"/>
              </a:rPr>
              <a:t>Ball in hand of server</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Check </a:t>
            </a:r>
            <a:r>
              <a:rPr lang="en-US" sz="3600">
                <a:solidFill>
                  <a:srgbClr val="FF0000"/>
                </a:solidFill>
                <a:latin typeface="Calibri"/>
                <a:ea typeface="Calibri"/>
                <a:cs typeface="Calibri"/>
                <a:sym typeface="Calibri"/>
              </a:rPr>
              <a:t>receiver </a:t>
            </a:r>
            <a:r>
              <a:rPr lang="en-US" sz="3600">
                <a:latin typeface="Calibri"/>
                <a:ea typeface="Calibri"/>
                <a:cs typeface="Calibri"/>
                <a:sym typeface="Calibri"/>
              </a:rPr>
              <a:t>- Ready? </a:t>
            </a:r>
            <a:r>
              <a:rPr lang="en-US" sz="3600">
                <a:solidFill>
                  <a:srgbClr val="FF0000"/>
                </a:solidFill>
                <a:latin typeface="Calibri"/>
                <a:ea typeface="Calibri"/>
                <a:cs typeface="Calibri"/>
                <a:sym typeface="Calibri"/>
              </a:rPr>
              <a:t>or should be </a:t>
            </a:r>
            <a:r>
              <a:rPr lang="en-US" sz="3600">
                <a:latin typeface="Calibri"/>
                <a:ea typeface="Calibri"/>
                <a:cs typeface="Calibri"/>
                <a:sym typeface="Calibri"/>
              </a:rPr>
              <a:t>ready?</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Look at </a:t>
            </a:r>
            <a:r>
              <a:rPr lang="en-US" sz="3600">
                <a:solidFill>
                  <a:srgbClr val="FF0000"/>
                </a:solidFill>
                <a:latin typeface="Calibri"/>
                <a:ea typeface="Calibri"/>
                <a:cs typeface="Calibri"/>
                <a:sym typeface="Calibri"/>
              </a:rPr>
              <a:t>server </a:t>
            </a:r>
            <a:r>
              <a:rPr lang="en-US" sz="3600">
                <a:latin typeface="Calibri"/>
                <a:ea typeface="Calibri"/>
                <a:cs typeface="Calibri"/>
                <a:sym typeface="Calibri"/>
              </a:rPr>
              <a:t>- Ready? </a:t>
            </a:r>
            <a:r>
              <a:rPr lang="en-US" sz="3600">
                <a:solidFill>
                  <a:srgbClr val="FF0000"/>
                </a:solidFill>
                <a:latin typeface="Calibri"/>
                <a:ea typeface="Calibri"/>
                <a:cs typeface="Calibri"/>
                <a:sym typeface="Calibri"/>
              </a:rPr>
              <a:t>or should be </a:t>
            </a:r>
            <a:r>
              <a:rPr lang="en-US" sz="3600">
                <a:latin typeface="Calibri"/>
                <a:ea typeface="Calibri"/>
                <a:cs typeface="Calibri"/>
                <a:sym typeface="Calibri"/>
              </a:rPr>
              <a:t>ready?</a:t>
            </a:r>
            <a:endParaRPr sz="3600">
              <a:latin typeface="Calibri"/>
              <a:ea typeface="Calibri"/>
              <a:cs typeface="Calibri"/>
              <a:sym typeface="Calibri"/>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3600"/>
              <a:buFont typeface="Arial"/>
              <a:buChar char="•"/>
            </a:pPr>
            <a:r>
              <a:rPr lang="en-US" sz="3600">
                <a:latin typeface="Calibri"/>
                <a:ea typeface="Calibri"/>
                <a:cs typeface="Calibri"/>
                <a:sym typeface="Calibri"/>
              </a:rPr>
              <a:t>Not Ready signals – can be given by any player</a:t>
            </a:r>
            <a:endParaRPr/>
          </a:p>
          <a:p>
            <a:pPr indent="-668338" lvl="2" marL="903288" rtl="0" algn="l">
              <a:lnSpc>
                <a:spcPct val="90000"/>
              </a:lnSpc>
              <a:spcBef>
                <a:spcPts val="600"/>
              </a:spcBef>
              <a:spcAft>
                <a:spcPts val="0"/>
              </a:spcAft>
              <a:buClr>
                <a:srgbClr val="18579B"/>
              </a:buClr>
              <a:buSzPts val="800"/>
              <a:buFont typeface="Arial"/>
              <a:buNone/>
            </a:pPr>
            <a:r>
              <a:t/>
            </a:r>
            <a:endParaRPr sz="800">
              <a:latin typeface="Calibri"/>
              <a:ea typeface="Calibri"/>
              <a:cs typeface="Calibri"/>
              <a:sym typeface="Calibri"/>
            </a:endParaRPr>
          </a:p>
          <a:p>
            <a:pPr indent="-719138" lvl="4" marL="1518815" rtl="0" algn="l">
              <a:lnSpc>
                <a:spcPct val="90000"/>
              </a:lnSpc>
              <a:spcBef>
                <a:spcPts val="600"/>
              </a:spcBef>
              <a:spcAft>
                <a:spcPts val="0"/>
              </a:spcAft>
              <a:buClr>
                <a:srgbClr val="18579B"/>
              </a:buClr>
              <a:buSzPts val="3600"/>
              <a:buChar char="•"/>
            </a:pPr>
            <a:r>
              <a:rPr lang="en-US" sz="3600">
                <a:solidFill>
                  <a:srgbClr val="18579B"/>
                </a:solidFill>
              </a:rPr>
              <a:t>Raising paddle or non-paddle hand above head</a:t>
            </a:r>
            <a:endParaRPr/>
          </a:p>
          <a:p>
            <a:pPr indent="-719138" lvl="4" marL="1518815" rtl="0" algn="l">
              <a:lnSpc>
                <a:spcPct val="90000"/>
              </a:lnSpc>
              <a:spcBef>
                <a:spcPts val="600"/>
              </a:spcBef>
              <a:spcAft>
                <a:spcPts val="0"/>
              </a:spcAft>
              <a:buClr>
                <a:srgbClr val="18579B"/>
              </a:buClr>
              <a:buSzPts val="3600"/>
              <a:buChar char="•"/>
            </a:pPr>
            <a:r>
              <a:rPr lang="en-US" sz="3600">
                <a:solidFill>
                  <a:srgbClr val="18579B"/>
                </a:solidFill>
              </a:rPr>
              <a:t>Turning back to the net</a:t>
            </a:r>
            <a:endParaRPr/>
          </a:p>
        </p:txBody>
      </p:sp>
      <p:sp>
        <p:nvSpPr>
          <p:cNvPr id="467" name="Google Shape;467;p5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idx="1" type="body"/>
          </p:nvPr>
        </p:nvSpPr>
        <p:spPr>
          <a:xfrm>
            <a:off x="447040" y="334107"/>
            <a:ext cx="11013440" cy="6327951"/>
          </a:xfrm>
          <a:prstGeom prst="rect">
            <a:avLst/>
          </a:prstGeom>
          <a:noFill/>
          <a:ln>
            <a:noFill/>
          </a:ln>
        </p:spPr>
        <p:txBody>
          <a:bodyPr anchorCtr="0" anchor="t" bIns="45700" lIns="45700" spcFirstLastPara="1" rIns="45700" wrap="square" tIns="45700">
            <a:normAutofit/>
          </a:bodyPr>
          <a:lstStyle/>
          <a:p>
            <a:pPr indent="0" lvl="0" marL="0" rtl="0" algn="ctr">
              <a:lnSpc>
                <a:spcPct val="90000"/>
              </a:lnSpc>
              <a:spcBef>
                <a:spcPts val="0"/>
              </a:spcBef>
              <a:spcAft>
                <a:spcPts val="0"/>
              </a:spcAft>
              <a:buClr>
                <a:srgbClr val="18579B"/>
              </a:buClr>
              <a:buSzPts val="4800"/>
              <a:buFont typeface="Calibri"/>
              <a:buNone/>
            </a:pPr>
            <a:r>
              <a:rPr lang="en-US" sz="4800">
                <a:latin typeface="Calibri"/>
                <a:ea typeface="Calibri"/>
                <a:cs typeface="Calibri"/>
                <a:sym typeface="Calibri"/>
              </a:rPr>
              <a:t>Before Calling the Score </a:t>
            </a:r>
            <a:r>
              <a:rPr lang="en-US" sz="2800">
                <a:latin typeface="Calibri"/>
                <a:ea typeface="Calibri"/>
                <a:cs typeface="Calibri"/>
                <a:sym typeface="Calibri"/>
              </a:rPr>
              <a:t>(cont’d)</a:t>
            </a:r>
            <a:endParaRPr/>
          </a:p>
          <a:p>
            <a:pPr indent="0" lvl="0" marL="0" rtl="0" algn="l">
              <a:lnSpc>
                <a:spcPct val="90000"/>
              </a:lnSpc>
              <a:spcBef>
                <a:spcPts val="2000"/>
              </a:spcBef>
              <a:spcAft>
                <a:spcPts val="0"/>
              </a:spcAft>
              <a:buClr>
                <a:srgbClr val="18579B"/>
              </a:buClr>
              <a:buSzPts val="4400"/>
              <a:buFont typeface="Calibri"/>
              <a:buNone/>
            </a:pPr>
            <a:r>
              <a:rPr i="1" lang="en-US" sz="4400">
                <a:latin typeface="Calibri"/>
                <a:ea typeface="Calibri"/>
                <a:cs typeface="Calibri"/>
                <a:sym typeface="Calibri"/>
              </a:rPr>
              <a:t>C</a:t>
            </a:r>
            <a:r>
              <a:rPr i="1" lang="en-US" sz="3600">
                <a:latin typeface="Calibri"/>
                <a:ea typeface="Calibri"/>
                <a:cs typeface="Calibri"/>
                <a:sym typeface="Calibri"/>
              </a:rPr>
              <a:t>alling the </a:t>
            </a:r>
            <a:r>
              <a:rPr i="1" lang="en-US" sz="4400">
                <a:latin typeface="Calibri"/>
                <a:ea typeface="Calibri"/>
                <a:cs typeface="Calibri"/>
                <a:sym typeface="Calibri"/>
              </a:rPr>
              <a:t>score:  </a:t>
            </a:r>
            <a:endParaRPr/>
          </a:p>
          <a:p>
            <a:pPr indent="-1017588" lvl="2" marL="1201738" rtl="0" algn="l">
              <a:lnSpc>
                <a:spcPct val="9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4400"/>
              <a:buFont typeface="Arial"/>
              <a:buChar char="•"/>
            </a:pPr>
            <a:r>
              <a:rPr lang="en-US">
                <a:solidFill>
                  <a:srgbClr val="18579B"/>
                </a:solidFill>
                <a:latin typeface="Calibri"/>
                <a:ea typeface="Calibri"/>
                <a:cs typeface="Calibri"/>
                <a:sym typeface="Calibri"/>
              </a:rPr>
              <a:t>Announce Score</a:t>
            </a:r>
            <a:endParaRPr/>
          </a:p>
          <a:p>
            <a:pPr indent="-719138" lvl="3" marL="1240474" rtl="0" algn="l">
              <a:lnSpc>
                <a:spcPct val="90000"/>
              </a:lnSpc>
              <a:spcBef>
                <a:spcPts val="600"/>
              </a:spcBef>
              <a:spcAft>
                <a:spcPts val="0"/>
              </a:spcAft>
              <a:buClr>
                <a:srgbClr val="FF0000"/>
              </a:buClr>
              <a:buSzPts val="3600"/>
              <a:buFont typeface="Arial"/>
              <a:buChar char="•"/>
            </a:pPr>
            <a:r>
              <a:rPr i="1" lang="en-US" sz="3600">
                <a:solidFill>
                  <a:srgbClr val="FF0000"/>
                </a:solidFill>
                <a:latin typeface="Calibri"/>
                <a:ea typeface="Calibri"/>
                <a:cs typeface="Calibri"/>
                <a:sym typeface="Calibri"/>
              </a:rPr>
              <a:t>Clearly</a:t>
            </a:r>
            <a:endParaRPr/>
          </a:p>
          <a:p>
            <a:pPr indent="-719138" lvl="3" marL="1240474" rtl="0" algn="l">
              <a:lnSpc>
                <a:spcPct val="90000"/>
              </a:lnSpc>
              <a:spcBef>
                <a:spcPts val="600"/>
              </a:spcBef>
              <a:spcAft>
                <a:spcPts val="0"/>
              </a:spcAft>
              <a:buClr>
                <a:srgbClr val="FF0000"/>
              </a:buClr>
              <a:buSzPts val="3600"/>
              <a:buFont typeface="Arial"/>
              <a:buChar char="•"/>
            </a:pPr>
            <a:r>
              <a:rPr i="1" lang="en-US" sz="3600">
                <a:solidFill>
                  <a:srgbClr val="FF0000"/>
                </a:solidFill>
                <a:latin typeface="Calibri"/>
                <a:ea typeface="Calibri"/>
                <a:cs typeface="Calibri"/>
                <a:sym typeface="Calibri"/>
              </a:rPr>
              <a:t>Loudly and,</a:t>
            </a:r>
            <a:endParaRPr/>
          </a:p>
          <a:p>
            <a:pPr indent="-719138" lvl="3" marL="1240474" rtl="0" algn="l">
              <a:lnSpc>
                <a:spcPct val="90000"/>
              </a:lnSpc>
              <a:spcBef>
                <a:spcPts val="600"/>
              </a:spcBef>
              <a:spcAft>
                <a:spcPts val="0"/>
              </a:spcAft>
              <a:buClr>
                <a:srgbClr val="FF0000"/>
              </a:buClr>
              <a:buSzPts val="3600"/>
              <a:buFont typeface="Arial"/>
              <a:buChar char="•"/>
            </a:pPr>
            <a:r>
              <a:rPr i="1" lang="en-US" sz="3600">
                <a:solidFill>
                  <a:srgbClr val="FF0000"/>
                </a:solidFill>
                <a:latin typeface="Calibri"/>
                <a:ea typeface="Calibri"/>
                <a:cs typeface="Calibri"/>
                <a:sym typeface="Calibri"/>
              </a:rPr>
              <a:t>With Confidence</a:t>
            </a:r>
            <a:endParaRPr/>
          </a:p>
          <a:p>
            <a:pPr indent="-490538" lvl="3" marL="1240474" rtl="0" algn="l">
              <a:lnSpc>
                <a:spcPct val="90000"/>
              </a:lnSpc>
              <a:spcBef>
                <a:spcPts val="600"/>
              </a:spcBef>
              <a:spcAft>
                <a:spcPts val="0"/>
              </a:spcAft>
              <a:buClr>
                <a:srgbClr val="18579B"/>
              </a:buClr>
              <a:buSzPts val="3600"/>
              <a:buFont typeface="Arial"/>
              <a:buNone/>
            </a:pPr>
            <a:r>
              <a:t/>
            </a:r>
            <a:endParaRPr sz="3600">
              <a:solidFill>
                <a:srgbClr val="18579B"/>
              </a:solidFill>
              <a:latin typeface="Calibri"/>
              <a:ea typeface="Calibri"/>
              <a:cs typeface="Calibri"/>
              <a:sym typeface="Calibri"/>
            </a:endParaRPr>
          </a:p>
          <a:p>
            <a:pPr indent="-719138" lvl="2" marL="903288" rtl="0" algn="l">
              <a:lnSpc>
                <a:spcPct val="90000"/>
              </a:lnSpc>
              <a:spcBef>
                <a:spcPts val="600"/>
              </a:spcBef>
              <a:spcAft>
                <a:spcPts val="0"/>
              </a:spcAft>
              <a:buClr>
                <a:srgbClr val="18579B"/>
              </a:buClr>
              <a:buSzPts val="4400"/>
              <a:buFont typeface="Arial"/>
              <a:buChar char="•"/>
            </a:pPr>
            <a:r>
              <a:rPr lang="en-US">
                <a:solidFill>
                  <a:srgbClr val="18579B"/>
                </a:solidFill>
              </a:rPr>
              <a:t>Begin </a:t>
            </a:r>
            <a:r>
              <a:rPr lang="en-US">
                <a:solidFill>
                  <a:srgbClr val="FF0000"/>
                </a:solidFill>
              </a:rPr>
              <a:t>10-second</a:t>
            </a:r>
            <a:r>
              <a:rPr lang="en-US">
                <a:solidFill>
                  <a:srgbClr val="18579B"/>
                </a:solidFill>
              </a:rPr>
              <a:t> count</a:t>
            </a:r>
            <a:endParaRPr>
              <a:solidFill>
                <a:srgbClr val="18579B"/>
              </a:solidFill>
              <a:latin typeface="Calibri"/>
              <a:ea typeface="Calibri"/>
              <a:cs typeface="Calibri"/>
              <a:sym typeface="Calibri"/>
            </a:endParaRPr>
          </a:p>
        </p:txBody>
      </p:sp>
      <p:sp>
        <p:nvSpPr>
          <p:cNvPr id="473" name="Google Shape;473;p5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txBox="1"/>
          <p:nvPr>
            <p:ph idx="1" type="body"/>
          </p:nvPr>
        </p:nvSpPr>
        <p:spPr>
          <a:xfrm>
            <a:off x="115410" y="88777"/>
            <a:ext cx="11958221" cy="6552028"/>
          </a:xfrm>
          <a:prstGeom prst="rect">
            <a:avLst/>
          </a:prstGeom>
          <a:noFill/>
          <a:ln>
            <a:noFill/>
          </a:ln>
        </p:spPr>
        <p:txBody>
          <a:bodyPr anchorCtr="0" anchor="t" bIns="45700" lIns="45700" spcFirstLastPara="1" rIns="45700" wrap="square" tIns="45700">
            <a:normAutofit/>
          </a:bodyPr>
          <a:lstStyle/>
          <a:p>
            <a:pPr indent="349250" lvl="1" marL="0" rtl="0" algn="ctr">
              <a:lnSpc>
                <a:spcPct val="100000"/>
              </a:lnSpc>
              <a:spcBef>
                <a:spcPts val="0"/>
              </a:spcBef>
              <a:spcAft>
                <a:spcPts val="0"/>
              </a:spcAft>
              <a:buSzPts val="4000"/>
              <a:buFont typeface="Noto Sans Symbols"/>
              <a:buNone/>
            </a:pPr>
            <a:r>
              <a:t/>
            </a:r>
            <a:endParaRPr/>
          </a:p>
          <a:p>
            <a:pPr indent="349250" lvl="1" marL="0" rtl="0" algn="ctr">
              <a:lnSpc>
                <a:spcPct val="100000"/>
              </a:lnSpc>
              <a:spcBef>
                <a:spcPts val="600"/>
              </a:spcBef>
              <a:spcAft>
                <a:spcPts val="0"/>
              </a:spcAft>
              <a:buSzPts val="4000"/>
              <a:buFont typeface="Noto Sans Symbols"/>
              <a:buNone/>
            </a:pPr>
            <a:r>
              <a:rPr b="1" lang="en-US">
                <a:solidFill>
                  <a:srgbClr val="18579B"/>
                </a:solidFill>
              </a:rPr>
              <a:t>USA Pickleball Referee </a:t>
            </a:r>
            <a:r>
              <a:rPr b="1" lang="en-US">
                <a:solidFill>
                  <a:srgbClr val="FF0000"/>
                </a:solidFill>
              </a:rPr>
              <a:t>Certification</a:t>
            </a:r>
            <a:r>
              <a:rPr b="1" i="0" lang="en-US">
                <a:solidFill>
                  <a:srgbClr val="FF0000"/>
                </a:solidFill>
              </a:rPr>
              <a:t> </a:t>
            </a:r>
            <a:r>
              <a:rPr b="1" i="0" lang="en-US" sz="3600">
                <a:solidFill>
                  <a:srgbClr val="FF0000"/>
                </a:solidFill>
              </a:rPr>
              <a:t>Is NOT Required To Referee </a:t>
            </a:r>
            <a:endParaRPr b="1" sz="3600">
              <a:solidFill>
                <a:srgbClr val="FF0000"/>
              </a:solidFill>
            </a:endParaRPr>
          </a:p>
          <a:p>
            <a:pPr indent="349250" lvl="1" marL="0" rtl="0" algn="l">
              <a:lnSpc>
                <a:spcPct val="100000"/>
              </a:lnSpc>
              <a:spcBef>
                <a:spcPts val="600"/>
              </a:spcBef>
              <a:spcAft>
                <a:spcPts val="0"/>
              </a:spcAft>
              <a:buSzPts val="3600"/>
              <a:buFont typeface="Noto Sans Symbols"/>
              <a:buNone/>
            </a:pPr>
            <a:r>
              <a:t/>
            </a:r>
            <a:endParaRPr sz="3600">
              <a:solidFill>
                <a:srgbClr val="18579B"/>
              </a:solidFill>
            </a:endParaRPr>
          </a:p>
          <a:p>
            <a:pPr indent="349250" lvl="1" marL="0" rtl="0" algn="ctr">
              <a:lnSpc>
                <a:spcPct val="100000"/>
              </a:lnSpc>
              <a:spcBef>
                <a:spcPts val="600"/>
              </a:spcBef>
              <a:spcAft>
                <a:spcPts val="0"/>
              </a:spcAft>
              <a:buSzPts val="3600"/>
              <a:buFont typeface="Noto Sans Symbols"/>
              <a:buNone/>
            </a:pPr>
            <a:r>
              <a:rPr lang="en-US" sz="3600">
                <a:solidFill>
                  <a:srgbClr val="18579B"/>
                </a:solidFill>
              </a:rPr>
              <a:t>Becoming a </a:t>
            </a:r>
            <a:r>
              <a:rPr b="1" lang="en-US" sz="3600">
                <a:solidFill>
                  <a:srgbClr val="18579B"/>
                </a:solidFill>
              </a:rPr>
              <a:t>USA Pickleball Level 1/Level 2/Certified Referee</a:t>
            </a:r>
            <a:r>
              <a:rPr lang="en-US" sz="3600">
                <a:solidFill>
                  <a:srgbClr val="18579B"/>
                </a:solidFill>
              </a:rPr>
              <a:t> enables you to be </a:t>
            </a:r>
            <a:r>
              <a:rPr b="1" lang="en-US" sz="3600">
                <a:solidFill>
                  <a:srgbClr val="18579B"/>
                </a:solidFill>
              </a:rPr>
              <a:t>proficient </a:t>
            </a:r>
            <a:r>
              <a:rPr lang="en-US" sz="3600">
                <a:solidFill>
                  <a:srgbClr val="18579B"/>
                </a:solidFill>
              </a:rPr>
              <a:t>at applying </a:t>
            </a:r>
            <a:endParaRPr sz="3600">
              <a:solidFill>
                <a:srgbClr val="18579B"/>
              </a:solidFill>
            </a:endParaRPr>
          </a:p>
          <a:p>
            <a:pPr indent="349250" lvl="1" marL="0" rtl="0" algn="ctr">
              <a:lnSpc>
                <a:spcPct val="100000"/>
              </a:lnSpc>
              <a:spcBef>
                <a:spcPts val="600"/>
              </a:spcBef>
              <a:spcAft>
                <a:spcPts val="0"/>
              </a:spcAft>
              <a:buSzPts val="3600"/>
              <a:buFont typeface="Noto Sans Symbols"/>
              <a:buNone/>
            </a:pPr>
            <a:r>
              <a:t/>
            </a:r>
            <a:endParaRPr sz="3600">
              <a:solidFill>
                <a:srgbClr val="18579B"/>
              </a:solidFill>
            </a:endParaRPr>
          </a:p>
          <a:p>
            <a:pPr indent="349250" lvl="1" marL="0" rtl="0" algn="ctr">
              <a:lnSpc>
                <a:spcPct val="100000"/>
              </a:lnSpc>
              <a:spcBef>
                <a:spcPts val="600"/>
              </a:spcBef>
              <a:spcAft>
                <a:spcPts val="0"/>
              </a:spcAft>
              <a:buSzPts val="3600"/>
              <a:buFont typeface="Noto Sans Symbols"/>
              <a:buNone/>
            </a:pPr>
            <a:r>
              <a:rPr lang="en-US" sz="3600">
                <a:solidFill>
                  <a:srgbClr val="18579B"/>
                </a:solidFill>
              </a:rPr>
              <a:t>USA Pickleball Rules &amp; Officiating Handbook </a:t>
            </a:r>
            <a:endParaRPr sz="3600">
              <a:solidFill>
                <a:srgbClr val="18579B"/>
              </a:solidFill>
            </a:endParaRPr>
          </a:p>
          <a:p>
            <a:pPr indent="349250" lvl="1" marL="0" rtl="0" algn="ctr">
              <a:lnSpc>
                <a:spcPct val="100000"/>
              </a:lnSpc>
              <a:spcBef>
                <a:spcPts val="600"/>
              </a:spcBef>
              <a:spcAft>
                <a:spcPts val="0"/>
              </a:spcAft>
              <a:buSzPts val="3600"/>
              <a:buFont typeface="Noto Sans Symbols"/>
              <a:buNone/>
            </a:pPr>
            <a:r>
              <a:rPr b="1" lang="en-US" sz="3600">
                <a:solidFill>
                  <a:srgbClr val="18579B"/>
                </a:solidFill>
              </a:rPr>
              <a:t>Best Practices!</a:t>
            </a:r>
            <a:endParaRPr/>
          </a:p>
        </p:txBody>
      </p:sp>
      <p:sp>
        <p:nvSpPr>
          <p:cNvPr id="99" name="Google Shape;99;p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idx="1" type="body"/>
          </p:nvPr>
        </p:nvSpPr>
        <p:spPr>
          <a:xfrm>
            <a:off x="478971" y="291057"/>
            <a:ext cx="11164389" cy="6355928"/>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Font typeface="Noto Sans Symbols"/>
              <a:buNone/>
            </a:pPr>
            <a:r>
              <a:rPr lang="en-US" sz="4800">
                <a:latin typeface="Calibri"/>
                <a:ea typeface="Calibri"/>
                <a:cs typeface="Calibri"/>
                <a:sym typeface="Calibri"/>
              </a:rPr>
              <a:t>After Calling the Score </a:t>
            </a:r>
            <a:r>
              <a:rPr b="0" lang="en-US" sz="2800">
                <a:latin typeface="Calibri"/>
                <a:ea typeface="Calibri"/>
                <a:cs typeface="Calibri"/>
                <a:sym typeface="Calibri"/>
              </a:rPr>
              <a:t>(cont'd)</a:t>
            </a:r>
            <a:endParaRPr/>
          </a:p>
          <a:p>
            <a:pPr indent="-336550" lvl="1" marL="685800" rtl="0" algn="l">
              <a:lnSpc>
                <a:spcPct val="100000"/>
              </a:lnSpc>
              <a:spcBef>
                <a:spcPts val="600"/>
              </a:spcBef>
              <a:spcAft>
                <a:spcPts val="0"/>
              </a:spcAft>
              <a:buClr>
                <a:srgbClr val="18579B"/>
              </a:buClr>
              <a:buSzPts val="880"/>
              <a:buNone/>
            </a:pPr>
            <a:r>
              <a:t/>
            </a:r>
            <a:endParaRPr sz="800">
              <a:latin typeface="Calibri"/>
              <a:ea typeface="Calibri"/>
              <a:cs typeface="Calibri"/>
              <a:sym typeface="Calibri"/>
            </a:endParaRPr>
          </a:p>
          <a:p>
            <a:pPr indent="-463550" lvl="1" marL="812800" rtl="0" algn="l">
              <a:lnSpc>
                <a:spcPct val="100000"/>
              </a:lnSpc>
              <a:spcBef>
                <a:spcPts val="600"/>
              </a:spcBef>
              <a:spcAft>
                <a:spcPts val="0"/>
              </a:spcAft>
              <a:buClr>
                <a:srgbClr val="18579B"/>
              </a:buClr>
              <a:buSzPts val="3960"/>
              <a:buFont typeface="Arial"/>
              <a:buChar char="•"/>
            </a:pPr>
            <a:r>
              <a:rPr lang="en-US" sz="3600">
                <a:latin typeface="Calibri"/>
                <a:ea typeface="Calibri"/>
                <a:cs typeface="Calibri"/>
                <a:sym typeface="Calibri"/>
              </a:rPr>
              <a:t>After Score is Called, Server Has 10  Seconds To Serve</a:t>
            </a:r>
            <a:endParaRPr/>
          </a:p>
          <a:p>
            <a:pPr indent="-528638" lvl="4" marL="1792288" rtl="0" algn="l">
              <a:lnSpc>
                <a:spcPct val="100000"/>
              </a:lnSpc>
              <a:spcBef>
                <a:spcPts val="600"/>
              </a:spcBef>
              <a:spcAft>
                <a:spcPts val="0"/>
              </a:spcAft>
              <a:buClr>
                <a:srgbClr val="18579B"/>
              </a:buClr>
              <a:buSzPts val="3600"/>
              <a:buFont typeface="Courier New"/>
              <a:buChar char="o"/>
            </a:pPr>
            <a:r>
              <a:rPr lang="en-US" sz="3600">
                <a:solidFill>
                  <a:srgbClr val="FF0000"/>
                </a:solidFill>
                <a:latin typeface="Calibri"/>
                <a:ea typeface="Calibri"/>
                <a:cs typeface="Calibri"/>
                <a:sym typeface="Calibri"/>
              </a:rPr>
              <a:t>Receiver Ready </a:t>
            </a:r>
            <a:r>
              <a:rPr lang="en-US" sz="3600">
                <a:latin typeface="Calibri"/>
                <a:ea typeface="Calibri"/>
                <a:cs typeface="Calibri"/>
                <a:sym typeface="Calibri"/>
              </a:rPr>
              <a:t>Or Not </a:t>
            </a:r>
            <a:endParaRPr/>
          </a:p>
          <a:p>
            <a:pPr indent="-528638" lvl="4" marL="1792288" rtl="0" algn="l">
              <a:lnSpc>
                <a:spcPct val="100000"/>
              </a:lnSpc>
              <a:spcBef>
                <a:spcPts val="600"/>
              </a:spcBef>
              <a:spcAft>
                <a:spcPts val="0"/>
              </a:spcAft>
              <a:buClr>
                <a:srgbClr val="18579B"/>
              </a:buClr>
              <a:buSzPts val="3600"/>
              <a:buFont typeface="Courier New"/>
              <a:buChar char="o"/>
            </a:pPr>
            <a:r>
              <a:rPr lang="en-US" sz="3600">
                <a:latin typeface="Calibri"/>
                <a:ea typeface="Calibri"/>
                <a:cs typeface="Calibri"/>
                <a:sym typeface="Calibri"/>
              </a:rPr>
              <a:t>After the start of the score </a:t>
            </a:r>
            <a:r>
              <a:rPr lang="en-US" sz="3600"/>
              <a:t>being </a:t>
            </a:r>
            <a:r>
              <a:rPr lang="en-US" sz="3600">
                <a:latin typeface="Calibri"/>
                <a:ea typeface="Calibri"/>
                <a:cs typeface="Calibri"/>
                <a:sym typeface="Calibri"/>
              </a:rPr>
              <a:t>called, </a:t>
            </a:r>
            <a:r>
              <a:rPr lang="en-US" sz="3600">
                <a:solidFill>
                  <a:srgbClr val="FF0000"/>
                </a:solidFill>
                <a:latin typeface="Calibri"/>
                <a:ea typeface="Calibri"/>
                <a:cs typeface="Calibri"/>
                <a:sym typeface="Calibri"/>
              </a:rPr>
              <a:t>"Not Ready“</a:t>
            </a:r>
            <a:r>
              <a:rPr lang="en-US" sz="3600">
                <a:solidFill>
                  <a:srgbClr val="FF0000"/>
                </a:solidFill>
              </a:rPr>
              <a:t> </a:t>
            </a:r>
            <a:r>
              <a:rPr lang="en-US" sz="3600">
                <a:latin typeface="Calibri"/>
                <a:ea typeface="Calibri"/>
                <a:cs typeface="Calibri"/>
                <a:sym typeface="Calibri"/>
              </a:rPr>
              <a:t>signals are invalid, except for a Hinder</a:t>
            </a:r>
            <a:endParaRPr sz="3600">
              <a:latin typeface="Calibri"/>
              <a:ea typeface="Calibri"/>
              <a:cs typeface="Calibri"/>
              <a:sym typeface="Calibri"/>
            </a:endParaRPr>
          </a:p>
          <a:p>
            <a:pPr indent="-528638" lvl="4" marL="1792288" rtl="0" algn="l">
              <a:lnSpc>
                <a:spcPct val="100000"/>
              </a:lnSpc>
              <a:spcBef>
                <a:spcPts val="600"/>
              </a:spcBef>
              <a:spcAft>
                <a:spcPts val="0"/>
              </a:spcAft>
              <a:buClr>
                <a:srgbClr val="18579B"/>
              </a:buClr>
              <a:buSzPts val="3600"/>
              <a:buFont typeface="Courier New"/>
              <a:buChar char="o"/>
            </a:pPr>
            <a:r>
              <a:rPr lang="en-US" sz="3600">
                <a:latin typeface="Calibri"/>
                <a:ea typeface="Calibri"/>
                <a:cs typeface="Calibri"/>
                <a:sym typeface="Calibri"/>
              </a:rPr>
              <a:t>Players may </a:t>
            </a:r>
            <a:r>
              <a:rPr lang="en-US" sz="3600">
                <a:solidFill>
                  <a:srgbClr val="FF0000"/>
                </a:solidFill>
                <a:latin typeface="Calibri"/>
                <a:ea typeface="Calibri"/>
                <a:cs typeface="Calibri"/>
                <a:sym typeface="Calibri"/>
              </a:rPr>
              <a:t>request a Time-Out </a:t>
            </a:r>
            <a:r>
              <a:rPr lang="en-US" sz="3600">
                <a:latin typeface="Calibri"/>
                <a:ea typeface="Calibri"/>
                <a:cs typeface="Calibri"/>
                <a:sym typeface="Calibri"/>
              </a:rPr>
              <a:t>up until the time the </a:t>
            </a:r>
            <a:r>
              <a:rPr lang="en-US" sz="3600">
                <a:solidFill>
                  <a:srgbClr val="FF0000"/>
                </a:solidFill>
                <a:latin typeface="Calibri"/>
                <a:ea typeface="Calibri"/>
                <a:cs typeface="Calibri"/>
                <a:sym typeface="Calibri"/>
              </a:rPr>
              <a:t>ball is served </a:t>
            </a:r>
            <a:r>
              <a:rPr lang="en-US" sz="3600">
                <a:latin typeface="Calibri"/>
                <a:ea typeface="Calibri"/>
                <a:cs typeface="Calibri"/>
                <a:sym typeface="Calibri"/>
              </a:rPr>
              <a:t>(struck)</a:t>
            </a:r>
            <a:endParaRPr/>
          </a:p>
          <a:p>
            <a:pPr indent="-528638" lvl="4" marL="1792288" rtl="0" algn="l">
              <a:lnSpc>
                <a:spcPct val="100000"/>
              </a:lnSpc>
              <a:spcBef>
                <a:spcPts val="600"/>
              </a:spcBef>
              <a:spcAft>
                <a:spcPts val="0"/>
              </a:spcAft>
              <a:buClr>
                <a:srgbClr val="18579B"/>
              </a:buClr>
              <a:buSzPts val="3600"/>
              <a:buFont typeface="Courier New"/>
              <a:buChar char="o"/>
            </a:pPr>
            <a:r>
              <a:rPr lang="en-US" sz="3600">
                <a:latin typeface="Calibri"/>
                <a:ea typeface="Calibri"/>
                <a:cs typeface="Calibri"/>
                <a:sym typeface="Calibri"/>
              </a:rPr>
              <a:t>Players </a:t>
            </a:r>
            <a:r>
              <a:rPr lang="en-US" sz="3600">
                <a:solidFill>
                  <a:srgbClr val="FF0000"/>
                </a:solidFill>
                <a:latin typeface="Calibri"/>
                <a:ea typeface="Calibri"/>
                <a:cs typeface="Calibri"/>
                <a:sym typeface="Calibri"/>
              </a:rPr>
              <a:t>may </a:t>
            </a:r>
            <a:r>
              <a:rPr lang="en-US" sz="3600">
                <a:solidFill>
                  <a:srgbClr val="FF0000"/>
                </a:solidFill>
              </a:rPr>
              <a:t>ask questions </a:t>
            </a:r>
            <a:r>
              <a:rPr lang="en-US" sz="3600"/>
              <a:t>regarding </a:t>
            </a:r>
            <a:r>
              <a:rPr lang="en-US" sz="3600">
                <a:solidFill>
                  <a:srgbClr val="FF0000"/>
                </a:solidFill>
              </a:rPr>
              <a:t>score, correct position/server/receiver</a:t>
            </a:r>
            <a:r>
              <a:rPr lang="en-US" sz="3600"/>
              <a:t> before the </a:t>
            </a:r>
            <a:r>
              <a:rPr lang="en-US" sz="3600">
                <a:solidFill>
                  <a:srgbClr val="FF0000"/>
                </a:solidFill>
              </a:rPr>
              <a:t>ball is served</a:t>
            </a:r>
            <a:r>
              <a:rPr lang="en-US" sz="3600"/>
              <a:t> (struck).</a:t>
            </a:r>
            <a:endParaRPr/>
          </a:p>
          <a:p>
            <a:pPr indent="-300038" lvl="4" marL="1792288" rtl="0" algn="l">
              <a:lnSpc>
                <a:spcPct val="100000"/>
              </a:lnSpc>
              <a:spcBef>
                <a:spcPts val="600"/>
              </a:spcBef>
              <a:spcAft>
                <a:spcPts val="0"/>
              </a:spcAft>
              <a:buClr>
                <a:srgbClr val="18579B"/>
              </a:buClr>
              <a:buSzPts val="3600"/>
              <a:buFont typeface="Courier New"/>
              <a:buNone/>
            </a:pPr>
            <a:r>
              <a:t/>
            </a:r>
            <a:endParaRPr sz="3600">
              <a:latin typeface="Calibri"/>
              <a:ea typeface="Calibri"/>
              <a:cs typeface="Calibri"/>
              <a:sym typeface="Calibri"/>
            </a:endParaRPr>
          </a:p>
        </p:txBody>
      </p:sp>
      <p:sp>
        <p:nvSpPr>
          <p:cNvPr id="479" name="Google Shape;479;p6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txBox="1"/>
          <p:nvPr>
            <p:ph idx="1" type="body"/>
          </p:nvPr>
        </p:nvSpPr>
        <p:spPr>
          <a:xfrm>
            <a:off x="1219200" y="8285"/>
            <a:ext cx="10160000" cy="6318680"/>
          </a:xfrm>
          <a:prstGeom prst="rect">
            <a:avLst/>
          </a:prstGeom>
          <a:noFill/>
          <a:ln>
            <a:noFill/>
          </a:ln>
        </p:spPr>
        <p:txBody>
          <a:bodyPr anchorCtr="0" anchor="t" bIns="45700" lIns="45700" spcFirstLastPara="1" rIns="45700" wrap="square" tIns="45700">
            <a:normAutofit lnSpcReduction="10000"/>
          </a:bodyPr>
          <a:lstStyle/>
          <a:p>
            <a:pPr indent="0" lvl="0" marL="0" rtl="0" algn="ctr">
              <a:lnSpc>
                <a:spcPct val="100000"/>
              </a:lnSpc>
              <a:spcBef>
                <a:spcPts val="0"/>
              </a:spcBef>
              <a:spcAft>
                <a:spcPts val="0"/>
              </a:spcAft>
              <a:buSzPts val="4800"/>
              <a:buFont typeface="Noto Sans Symbols"/>
              <a:buNone/>
            </a:pPr>
            <a:r>
              <a:rPr i="1" lang="en-US" sz="4800">
                <a:latin typeface="Calibri"/>
                <a:ea typeface="Calibri"/>
                <a:cs typeface="Calibri"/>
                <a:sym typeface="Calibri"/>
              </a:rPr>
              <a:t>Watching the Serve - </a:t>
            </a:r>
            <a:r>
              <a:rPr i="1" lang="en-US" sz="3200">
                <a:latin typeface="Calibri"/>
                <a:ea typeface="Calibri"/>
                <a:cs typeface="Calibri"/>
                <a:sym typeface="Calibri"/>
              </a:rPr>
              <a:t>At Every Serve </a:t>
            </a:r>
            <a:endParaRPr b="0" i="1" sz="3200">
              <a:latin typeface="Calibri"/>
              <a:ea typeface="Calibri"/>
              <a:cs typeface="Calibri"/>
              <a:sym typeface="Calibri"/>
            </a:endParaRPr>
          </a:p>
          <a:p>
            <a:pPr indent="-349250" lvl="0" marL="349250" rtl="0" algn="l">
              <a:lnSpc>
                <a:spcPct val="100000"/>
              </a:lnSpc>
              <a:spcBef>
                <a:spcPts val="2000"/>
              </a:spcBef>
              <a:spcAft>
                <a:spcPts val="0"/>
              </a:spcAft>
              <a:buClr>
                <a:srgbClr val="18579B"/>
              </a:buClr>
              <a:buSzPts val="2200"/>
              <a:buFont typeface="Calibri"/>
              <a:buNone/>
            </a:pPr>
            <a:r>
              <a:t/>
            </a:r>
            <a:endParaRPr i="1" sz="2000">
              <a:latin typeface="Calibri"/>
              <a:ea typeface="Calibri"/>
              <a:cs typeface="Calibri"/>
              <a:sym typeface="Calibri"/>
            </a:endParaRPr>
          </a:p>
          <a:p>
            <a:pPr indent="-815975" lvl="0" marL="900113"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Watch for Service Faults </a:t>
            </a:r>
            <a:endParaRPr/>
          </a:p>
          <a:p>
            <a:pPr indent="-436563" lvl="2" marL="1439863"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a:t>
            </a:r>
            <a:r>
              <a:rPr lang="en-US" sz="3600">
                <a:solidFill>
                  <a:srgbClr val="FF0000"/>
                </a:solidFill>
                <a:latin typeface="Calibri"/>
                <a:ea typeface="Calibri"/>
                <a:cs typeface="Calibri"/>
                <a:sym typeface="Calibri"/>
              </a:rPr>
              <a:t>Foot Faults </a:t>
            </a:r>
            <a:r>
              <a:rPr lang="en-US" sz="3600">
                <a:latin typeface="Calibri"/>
                <a:ea typeface="Calibri"/>
                <a:cs typeface="Calibri"/>
                <a:sym typeface="Calibri"/>
              </a:rPr>
              <a:t>– Baseline + Imaginary Extensions     of Sidelines and Centerline</a:t>
            </a:r>
            <a:endParaRPr sz="3600">
              <a:latin typeface="Calibri"/>
              <a:ea typeface="Calibri"/>
              <a:cs typeface="Calibri"/>
              <a:sym typeface="Calibri"/>
            </a:endParaRPr>
          </a:p>
          <a:p>
            <a:pPr indent="-436563" lvl="2" marL="1439863"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a:t>
            </a:r>
            <a:r>
              <a:rPr lang="en-US" sz="3600">
                <a:solidFill>
                  <a:srgbClr val="FF0000"/>
                </a:solidFill>
                <a:latin typeface="Calibri"/>
                <a:ea typeface="Calibri"/>
                <a:cs typeface="Calibri"/>
                <a:sym typeface="Calibri"/>
              </a:rPr>
              <a:t>Illegal Serves</a:t>
            </a:r>
            <a:endParaRPr/>
          </a:p>
          <a:p>
            <a:pPr indent="-815975" lvl="0" marL="900113" rtl="0" algn="l">
              <a:lnSpc>
                <a:spcPct val="100000"/>
              </a:lnSpc>
              <a:spcBef>
                <a:spcPts val="20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Visually Follow Ball </a:t>
            </a:r>
            <a:r>
              <a:rPr lang="en-US" sz="3600">
                <a:latin typeface="Calibri"/>
                <a:ea typeface="Calibri"/>
                <a:cs typeface="Calibri"/>
                <a:sym typeface="Calibri"/>
              </a:rPr>
              <a:t>to Receiving Court, watching for:</a:t>
            </a:r>
            <a:endParaRPr/>
          </a:p>
          <a:p>
            <a:pPr indent="-436563" lvl="2" marL="1339850"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a:t>
            </a:r>
            <a:r>
              <a:rPr lang="en-US" sz="3600">
                <a:solidFill>
                  <a:srgbClr val="FF0000"/>
                </a:solidFill>
                <a:latin typeface="Calibri"/>
                <a:ea typeface="Calibri"/>
                <a:cs typeface="Calibri"/>
                <a:sym typeface="Calibri"/>
              </a:rPr>
              <a:t>Short Serves </a:t>
            </a:r>
            <a:r>
              <a:rPr lang="en-US" sz="3600">
                <a:latin typeface="Calibri"/>
                <a:ea typeface="Calibri"/>
                <a:cs typeface="Calibri"/>
                <a:sym typeface="Calibri"/>
              </a:rPr>
              <a:t>that do not clear the NVZ (including the lines)</a:t>
            </a:r>
            <a:endParaRPr sz="3600">
              <a:latin typeface="Calibri"/>
              <a:ea typeface="Calibri"/>
              <a:cs typeface="Calibri"/>
              <a:sym typeface="Calibri"/>
            </a:endParaRPr>
          </a:p>
        </p:txBody>
      </p:sp>
      <p:sp>
        <p:nvSpPr>
          <p:cNvPr id="485" name="Google Shape;485;p6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nvSpPr>
        <p:spPr>
          <a:xfrm>
            <a:off x="330926" y="0"/>
            <a:ext cx="11765280" cy="670952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Legal Service Rules for “Volley” and “Drop” Serves</a:t>
            </a:r>
            <a:endParaRPr/>
          </a:p>
          <a:p>
            <a:pPr indent="0" lvl="0" marL="0" marR="0" rtl="0" algn="ctr">
              <a:lnSpc>
                <a:spcPct val="100000"/>
              </a:lnSpc>
              <a:spcBef>
                <a:spcPts val="0"/>
              </a:spcBef>
              <a:spcAft>
                <a:spcPts val="0"/>
              </a:spcAft>
              <a:buClr>
                <a:srgbClr val="18579B"/>
              </a:buClr>
              <a:buSzPts val="800"/>
              <a:buFont typeface="Source Sans Pro"/>
              <a:buNone/>
            </a:pPr>
            <a:r>
              <a:t/>
            </a:r>
            <a:endParaRPr b="1" i="0" sz="8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3200"/>
              <a:buFont typeface="Arial"/>
              <a:buChar char="•"/>
            </a:pPr>
            <a:r>
              <a:rPr b="0" i="1" lang="en-US" sz="3200" u="none" cap="none" strike="noStrike">
                <a:solidFill>
                  <a:srgbClr val="18579B"/>
                </a:solidFill>
                <a:latin typeface="Calibri"/>
                <a:ea typeface="Calibri"/>
                <a:cs typeface="Calibri"/>
                <a:sym typeface="Calibri"/>
              </a:rPr>
              <a:t>Server Must Have </a:t>
            </a:r>
            <a:r>
              <a:rPr b="0" i="1" lang="en-US" sz="3200" u="none" cap="none" strike="noStrike">
                <a:solidFill>
                  <a:srgbClr val="FF0000"/>
                </a:solidFill>
                <a:latin typeface="Calibri"/>
                <a:ea typeface="Calibri"/>
                <a:cs typeface="Calibri"/>
                <a:sym typeface="Calibri"/>
              </a:rPr>
              <a:t>at Least One foot </a:t>
            </a:r>
            <a:r>
              <a:rPr b="0" i="1" lang="en-US" sz="3200" u="none" cap="none" strike="noStrike">
                <a:solidFill>
                  <a:srgbClr val="18579B"/>
                </a:solidFill>
                <a:latin typeface="Calibri"/>
                <a:ea typeface="Calibri"/>
                <a:cs typeface="Calibri"/>
                <a:sym typeface="Calibri"/>
              </a:rPr>
              <a:t>In Contact With The Court </a:t>
            </a:r>
            <a:r>
              <a:rPr b="0" i="1" lang="en-US" sz="3200" u="none" cap="none" strike="noStrike">
                <a:solidFill>
                  <a:srgbClr val="FF0000"/>
                </a:solidFill>
                <a:latin typeface="Calibri"/>
                <a:ea typeface="Calibri"/>
                <a:cs typeface="Calibri"/>
                <a:sym typeface="Calibri"/>
              </a:rPr>
              <a:t>Behind The Baseline </a:t>
            </a:r>
            <a:r>
              <a:rPr b="0" i="1" lang="en-US" sz="3200" u="none" cap="none" strike="noStrike">
                <a:solidFill>
                  <a:srgbClr val="18579B"/>
                </a:solidFill>
                <a:latin typeface="Calibri"/>
                <a:ea typeface="Calibri"/>
                <a:cs typeface="Calibri"/>
                <a:sym typeface="Calibri"/>
              </a:rPr>
              <a:t>and Between the </a:t>
            </a:r>
            <a:r>
              <a:rPr b="0" i="1" lang="en-US" sz="3200" u="none" cap="none" strike="noStrike">
                <a:solidFill>
                  <a:srgbClr val="FF0000"/>
                </a:solidFill>
                <a:latin typeface="Calibri"/>
                <a:ea typeface="Calibri"/>
                <a:cs typeface="Calibri"/>
                <a:sym typeface="Calibri"/>
              </a:rPr>
              <a:t>Outside of The Imaginary Extensions </a:t>
            </a:r>
            <a:r>
              <a:rPr b="0" i="1" lang="en-US" sz="3200" u="none" cap="none" strike="noStrike">
                <a:solidFill>
                  <a:srgbClr val="18579B"/>
                </a:solidFill>
                <a:latin typeface="Calibri"/>
                <a:ea typeface="Calibri"/>
                <a:cs typeface="Calibri"/>
                <a:sym typeface="Calibri"/>
              </a:rPr>
              <a:t>of the Sideline and Centerline.</a:t>
            </a:r>
            <a:endParaRPr/>
          </a:p>
          <a:p>
            <a:pPr indent="-393700" lvl="0" marL="45720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3200"/>
              <a:buFont typeface="Arial"/>
              <a:buChar char="•"/>
            </a:pPr>
            <a:r>
              <a:rPr b="0" i="1" lang="en-US" sz="3200" u="none" cap="none" strike="noStrike">
                <a:solidFill>
                  <a:srgbClr val="18579B"/>
                </a:solidFill>
                <a:latin typeface="Calibri"/>
                <a:ea typeface="Calibri"/>
                <a:cs typeface="Calibri"/>
                <a:sym typeface="Calibri"/>
              </a:rPr>
              <a:t>Server’s </a:t>
            </a:r>
            <a:r>
              <a:rPr b="0" i="1" lang="en-US" sz="3200" u="none" cap="none" strike="noStrike">
                <a:solidFill>
                  <a:srgbClr val="FF0000"/>
                </a:solidFill>
                <a:latin typeface="Calibri"/>
                <a:ea typeface="Calibri"/>
                <a:cs typeface="Calibri"/>
                <a:sym typeface="Calibri"/>
              </a:rPr>
              <a:t>Release </a:t>
            </a:r>
            <a:r>
              <a:rPr b="0" i="1" lang="en-US" sz="3200" u="none" cap="none" strike="noStrike">
                <a:solidFill>
                  <a:srgbClr val="18579B"/>
                </a:solidFill>
                <a:latin typeface="Calibri"/>
                <a:ea typeface="Calibri"/>
                <a:cs typeface="Calibri"/>
                <a:sym typeface="Calibri"/>
              </a:rPr>
              <a:t>of the Ball </a:t>
            </a:r>
            <a:r>
              <a:rPr b="0" i="1" lang="en-US" sz="3200" u="none" cap="none" strike="noStrike">
                <a:solidFill>
                  <a:srgbClr val="FF0000"/>
                </a:solidFill>
                <a:latin typeface="Calibri"/>
                <a:ea typeface="Calibri"/>
                <a:cs typeface="Calibri"/>
                <a:sym typeface="Calibri"/>
              </a:rPr>
              <a:t>Must be Visible </a:t>
            </a:r>
            <a:r>
              <a:rPr b="0" i="1" lang="en-US" sz="3200" u="none" cap="none" strike="noStrike">
                <a:solidFill>
                  <a:srgbClr val="18579B"/>
                </a:solidFill>
                <a:latin typeface="Calibri"/>
                <a:ea typeface="Calibri"/>
                <a:cs typeface="Calibri"/>
                <a:sym typeface="Calibri"/>
              </a:rPr>
              <a:t>to the Referee and the Receiver. (</a:t>
            </a:r>
            <a:r>
              <a:rPr b="0" i="1" lang="en-US" sz="2800" u="none" cap="none" strike="noStrike">
                <a:solidFill>
                  <a:srgbClr val="18579B"/>
                </a:solidFill>
                <a:latin typeface="Calibri"/>
                <a:ea typeface="Calibri"/>
                <a:cs typeface="Calibri"/>
                <a:sym typeface="Calibri"/>
              </a:rPr>
              <a:t>A replay shall be called  before the return of serve if the release is not visible)  </a:t>
            </a:r>
            <a:endParaRPr/>
          </a:p>
          <a:p>
            <a:pPr indent="0" lvl="5" marL="0" marR="0" rtl="0" algn="ctr">
              <a:lnSpc>
                <a:spcPct val="100000"/>
              </a:lnSpc>
              <a:spcBef>
                <a:spcPts val="0"/>
              </a:spcBef>
              <a:spcAft>
                <a:spcPts val="0"/>
              </a:spcAft>
              <a:buClr>
                <a:srgbClr val="18579B"/>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457200" lvl="5" marL="457200" marR="0" rtl="0" algn="l">
              <a:lnSpc>
                <a:spcPct val="100000"/>
              </a:lnSpc>
              <a:spcBef>
                <a:spcPts val="0"/>
              </a:spcBef>
              <a:spcAft>
                <a:spcPts val="0"/>
              </a:spcAft>
              <a:buClr>
                <a:srgbClr val="18579B"/>
              </a:buClr>
              <a:buSzPts val="3200"/>
              <a:buFont typeface="Arial"/>
              <a:buChar char="•"/>
            </a:pPr>
            <a:r>
              <a:rPr b="0" i="1" lang="en-US" sz="3200" u="none" cap="none" strike="noStrike">
                <a:solidFill>
                  <a:srgbClr val="18579B"/>
                </a:solidFill>
                <a:latin typeface="Calibri"/>
                <a:ea typeface="Calibri"/>
                <a:cs typeface="Calibri"/>
                <a:sym typeface="Calibri"/>
              </a:rPr>
              <a:t>The </a:t>
            </a:r>
            <a:r>
              <a:rPr b="0" i="1" lang="en-US" sz="3200" u="none" cap="none" strike="noStrike">
                <a:solidFill>
                  <a:srgbClr val="FF0000"/>
                </a:solidFill>
                <a:latin typeface="Calibri"/>
                <a:ea typeface="Calibri"/>
                <a:cs typeface="Calibri"/>
                <a:sym typeface="Calibri"/>
              </a:rPr>
              <a:t>server can change </a:t>
            </a:r>
            <a:r>
              <a:rPr b="0" i="1" lang="en-US" sz="3200" u="none" cap="none" strike="noStrike">
                <a:solidFill>
                  <a:srgbClr val="18579B"/>
                </a:solidFill>
                <a:latin typeface="Calibri"/>
                <a:ea typeface="Calibri"/>
                <a:cs typeface="Calibri"/>
                <a:sym typeface="Calibri"/>
              </a:rPr>
              <a:t>between the </a:t>
            </a:r>
            <a:r>
              <a:rPr b="0" i="1" lang="en-US" sz="3200" u="none" cap="none" strike="noStrike">
                <a:solidFill>
                  <a:srgbClr val="FF0000"/>
                </a:solidFill>
                <a:latin typeface="Calibri"/>
                <a:ea typeface="Calibri"/>
                <a:cs typeface="Calibri"/>
                <a:sym typeface="Calibri"/>
              </a:rPr>
              <a:t>Volley and Drop Ser</a:t>
            </a:r>
            <a:r>
              <a:rPr b="0" i="1" lang="en-US" sz="3200" u="none" cap="none" strike="noStrike">
                <a:solidFill>
                  <a:srgbClr val="18579B"/>
                </a:solidFill>
                <a:latin typeface="Calibri"/>
                <a:ea typeface="Calibri"/>
                <a:cs typeface="Calibri"/>
                <a:sym typeface="Calibri"/>
              </a:rPr>
              <a:t>ve at any time without declaring which serve will be used.</a:t>
            </a:r>
            <a:endParaRPr/>
          </a:p>
          <a:p>
            <a:pPr indent="-393700" lvl="5" marL="45720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18579B"/>
              </a:solidFill>
              <a:latin typeface="Calibri"/>
              <a:ea typeface="Calibri"/>
              <a:cs typeface="Calibri"/>
              <a:sym typeface="Calibri"/>
            </a:endParaRPr>
          </a:p>
          <a:p>
            <a:pPr indent="-457200" lvl="5" marL="457200" marR="0" rtl="0" algn="l">
              <a:lnSpc>
                <a:spcPct val="100000"/>
              </a:lnSpc>
              <a:spcBef>
                <a:spcPts val="0"/>
              </a:spcBef>
              <a:spcAft>
                <a:spcPts val="0"/>
              </a:spcAft>
              <a:buClr>
                <a:srgbClr val="18579B"/>
              </a:buClr>
              <a:buSzPts val="3200"/>
              <a:buFont typeface="Arial"/>
              <a:buChar char="•"/>
            </a:pPr>
            <a:r>
              <a:rPr b="0" i="1" lang="en-US" sz="3200" u="none" cap="none" strike="noStrike">
                <a:solidFill>
                  <a:srgbClr val="18579B"/>
                </a:solidFill>
                <a:latin typeface="Calibri"/>
                <a:ea typeface="Calibri"/>
                <a:cs typeface="Calibri"/>
                <a:sym typeface="Calibri"/>
              </a:rPr>
              <a:t>Server’s feet </a:t>
            </a:r>
            <a:r>
              <a:rPr b="0" i="1" lang="en-US" sz="3200" u="none" cap="none" strike="noStrike">
                <a:solidFill>
                  <a:srgbClr val="FF0000"/>
                </a:solidFill>
                <a:latin typeface="Calibri"/>
                <a:ea typeface="Calibri"/>
                <a:cs typeface="Calibri"/>
                <a:sym typeface="Calibri"/>
              </a:rPr>
              <a:t>may NOT touch </a:t>
            </a:r>
            <a:r>
              <a:rPr b="0" i="1" lang="en-US" sz="3200" u="none" cap="none" strike="noStrike">
                <a:solidFill>
                  <a:srgbClr val="18579B"/>
                </a:solidFill>
                <a:latin typeface="Calibri"/>
                <a:ea typeface="Calibri"/>
                <a:cs typeface="Calibri"/>
                <a:sym typeface="Calibri"/>
              </a:rPr>
              <a:t>the court </a:t>
            </a:r>
            <a:r>
              <a:rPr b="0" i="1" lang="en-US" sz="3200" u="none" cap="none" strike="noStrike">
                <a:solidFill>
                  <a:srgbClr val="FF0000"/>
                </a:solidFill>
                <a:latin typeface="Calibri"/>
                <a:ea typeface="Calibri"/>
                <a:cs typeface="Calibri"/>
                <a:sym typeface="Calibri"/>
              </a:rPr>
              <a:t>on or inside the baseline.</a:t>
            </a:r>
            <a:endParaRPr/>
          </a:p>
          <a:p>
            <a:pPr indent="-254000" lvl="0" marL="457200" marR="0" rtl="0" algn="ctr">
              <a:lnSpc>
                <a:spcPct val="100000"/>
              </a:lnSpc>
              <a:spcBef>
                <a:spcPts val="0"/>
              </a:spcBef>
              <a:spcAft>
                <a:spcPts val="0"/>
              </a:spcAft>
              <a:buClr>
                <a:srgbClr val="18579B"/>
              </a:buClr>
              <a:buSzPts val="3200"/>
              <a:buFont typeface="Arial"/>
              <a:buNone/>
            </a:pPr>
            <a:r>
              <a:t/>
            </a:r>
            <a:endParaRPr b="1" i="0" sz="3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491" name="Google Shape;491;p6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nvSpPr>
        <p:spPr>
          <a:xfrm>
            <a:off x="147021" y="-71021"/>
            <a:ext cx="11704320" cy="729430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Legal Service Motion – “Volley Serve”</a:t>
            </a:r>
            <a:r>
              <a:rPr b="1" i="0" lang="en-US" sz="4400" u="none" cap="none" strike="noStrike">
                <a:solidFill>
                  <a:srgbClr val="18579B"/>
                </a:solidFill>
                <a:latin typeface="Calibri"/>
                <a:ea typeface="Calibri"/>
                <a:cs typeface="Calibri"/>
                <a:sym typeface="Calibri"/>
              </a:rPr>
              <a:t>:</a:t>
            </a:r>
            <a:endParaRPr/>
          </a:p>
          <a:p>
            <a:pPr indent="0" lvl="0" marL="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Source Sans Pro"/>
              <a:ea typeface="Source Sans Pro"/>
              <a:cs typeface="Source Sans Pro"/>
              <a:sym typeface="Source Sans Pro"/>
            </a:endParaRPr>
          </a:p>
          <a:p>
            <a:pPr indent="-571500" lvl="0" marL="571500" marR="0" rtl="0" algn="l">
              <a:lnSpc>
                <a:spcPct val="100000"/>
              </a:lnSpc>
              <a:spcBef>
                <a:spcPts val="0"/>
              </a:spcBef>
              <a:spcAft>
                <a:spcPts val="0"/>
              </a:spcAft>
              <a:buClr>
                <a:srgbClr val="FF0000"/>
              </a:buClr>
              <a:buSzPts val="3200"/>
              <a:buFont typeface="Arial"/>
              <a:buChar char="•"/>
            </a:pPr>
            <a:r>
              <a:rPr b="1" i="0" lang="en-US" sz="3200" u="none" cap="none" strike="noStrike">
                <a:solidFill>
                  <a:srgbClr val="FF0000"/>
                </a:solidFill>
                <a:latin typeface="Calibri"/>
                <a:ea typeface="Calibri"/>
                <a:cs typeface="Calibri"/>
                <a:sym typeface="Calibri"/>
              </a:rPr>
              <a:t>Three Elements</a:t>
            </a:r>
            <a:r>
              <a:rPr b="0" i="0" lang="en-US" sz="3200" u="none" cap="none" strike="noStrike">
                <a:solidFill>
                  <a:srgbClr val="FF0000"/>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 at the point of contact the paddle the server must at the </a:t>
            </a:r>
            <a:r>
              <a:rPr b="0" i="0" lang="en-US" sz="3200" u="none" cap="none" strike="noStrike">
                <a:solidFill>
                  <a:srgbClr val="FF0000"/>
                </a:solidFill>
                <a:latin typeface="Calibri"/>
                <a:ea typeface="Calibri"/>
                <a:cs typeface="Calibri"/>
                <a:sym typeface="Calibri"/>
              </a:rPr>
              <a:t>point of contact</a:t>
            </a:r>
            <a:r>
              <a:rPr b="0" i="0" lang="en-US" sz="3200" u="none" cap="none" strike="noStrike">
                <a:solidFill>
                  <a:srgbClr val="18579B"/>
                </a:solidFill>
                <a:latin typeface="Calibri"/>
                <a:ea typeface="Calibri"/>
                <a:cs typeface="Calibri"/>
                <a:sym typeface="Calibri"/>
              </a:rPr>
              <a:t>:</a:t>
            </a:r>
            <a:endParaRPr/>
          </a:p>
          <a:p>
            <a:pPr indent="0" lvl="5" marL="184150" marR="0" rtl="0" algn="l">
              <a:lnSpc>
                <a:spcPct val="100000"/>
              </a:lnSpc>
              <a:spcBef>
                <a:spcPts val="0"/>
              </a:spcBef>
              <a:spcAft>
                <a:spcPts val="0"/>
              </a:spcAft>
              <a:buClr>
                <a:srgbClr val="18579B"/>
              </a:buClr>
              <a:buSzPts val="3200"/>
              <a:buFont typeface="Calibri"/>
              <a:buNone/>
            </a:pPr>
            <a:r>
              <a:rPr b="0" i="1" lang="en-US" sz="3200" u="none" cap="none" strike="noStrike">
                <a:solidFill>
                  <a:srgbClr val="18579B"/>
                </a:solidFill>
                <a:latin typeface="Calibri"/>
                <a:ea typeface="Calibri"/>
                <a:cs typeface="Calibri"/>
                <a:sym typeface="Calibri"/>
              </a:rPr>
              <a:t>         - </a:t>
            </a:r>
            <a:r>
              <a:rPr b="0" i="0" lang="en-US" sz="3200" u="none" cap="none" strike="noStrike">
                <a:solidFill>
                  <a:srgbClr val="18579B"/>
                </a:solidFill>
                <a:latin typeface="Calibri"/>
                <a:ea typeface="Calibri"/>
                <a:cs typeface="Calibri"/>
                <a:sym typeface="Calibri"/>
              </a:rPr>
              <a:t>Be moving their </a:t>
            </a:r>
            <a:r>
              <a:rPr b="0" i="0" lang="en-US" sz="3200" u="none" cap="none" strike="noStrike">
                <a:solidFill>
                  <a:srgbClr val="FF0000"/>
                </a:solidFill>
                <a:latin typeface="Calibri"/>
                <a:ea typeface="Calibri"/>
                <a:cs typeface="Calibri"/>
                <a:sym typeface="Calibri"/>
              </a:rPr>
              <a:t>arm in an upward arc</a:t>
            </a:r>
            <a:endParaRPr/>
          </a:p>
          <a:p>
            <a:pPr indent="0" lvl="5"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 Keep the highest point of the </a:t>
            </a:r>
            <a:r>
              <a:rPr b="0" i="0" lang="en-US" sz="3200" u="none" cap="none" strike="noStrike">
                <a:solidFill>
                  <a:srgbClr val="FF0000"/>
                </a:solidFill>
                <a:latin typeface="Calibri"/>
                <a:ea typeface="Calibri"/>
                <a:cs typeface="Calibri"/>
                <a:sym typeface="Calibri"/>
              </a:rPr>
              <a:t>paddle head </a:t>
            </a:r>
            <a:endParaRPr/>
          </a:p>
          <a:p>
            <a:pPr indent="0" lvl="5" marL="184150" marR="0" rtl="0" algn="l">
              <a:lnSpc>
                <a:spcPct val="100000"/>
              </a:lnSpc>
              <a:spcBef>
                <a:spcPts val="0"/>
              </a:spcBef>
              <a:spcAft>
                <a:spcPts val="0"/>
              </a:spcAft>
              <a:buClr>
                <a:srgbClr val="FF0000"/>
              </a:buClr>
              <a:buSzPts val="3200"/>
              <a:buFont typeface="Calibri"/>
              <a:buNone/>
            </a:pPr>
            <a:r>
              <a:rPr b="0" i="0" lang="en-US" sz="3200" u="none" cap="none" strike="noStrike">
                <a:solidFill>
                  <a:srgbClr val="FF0000"/>
                </a:solidFill>
                <a:latin typeface="Calibri"/>
                <a:ea typeface="Calibri"/>
                <a:cs typeface="Calibri"/>
                <a:sym typeface="Calibri"/>
              </a:rPr>
              <a:t>            below the wrist break</a:t>
            </a:r>
            <a:endParaRPr/>
          </a:p>
          <a:p>
            <a:pPr indent="0" lvl="2" marL="184150" marR="0" rtl="0" algn="l">
              <a:lnSpc>
                <a:spcPct val="100000"/>
              </a:lnSpc>
              <a:spcBef>
                <a:spcPts val="0"/>
              </a:spcBef>
              <a:spcAft>
                <a:spcPts val="0"/>
              </a:spcAft>
              <a:buClr>
                <a:srgbClr val="18579B"/>
              </a:buClr>
              <a:buSzPts val="3200"/>
              <a:buFont typeface="Calibri"/>
              <a:buNone/>
            </a:pPr>
            <a:r>
              <a:rPr b="0" i="0" lang="en-US" sz="3200" u="none" cap="none" strike="noStrike">
                <a:solidFill>
                  <a:srgbClr val="18579B"/>
                </a:solidFill>
                <a:latin typeface="Calibri"/>
                <a:ea typeface="Calibri"/>
                <a:cs typeface="Calibri"/>
                <a:sym typeface="Calibri"/>
              </a:rPr>
              <a:t>         - Contact the ball at or </a:t>
            </a:r>
            <a:r>
              <a:rPr b="0" i="0" lang="en-US" sz="3200" u="none" cap="none" strike="noStrike">
                <a:solidFill>
                  <a:srgbClr val="FF0000"/>
                </a:solidFill>
                <a:latin typeface="Calibri"/>
                <a:ea typeface="Calibri"/>
                <a:cs typeface="Calibri"/>
                <a:sym typeface="Calibri"/>
              </a:rPr>
              <a:t>below their waist</a:t>
            </a:r>
            <a:endParaRPr/>
          </a:p>
          <a:p>
            <a:pPr indent="0" lvl="2" marL="18415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18579B"/>
              </a:solidFill>
              <a:latin typeface="Calibri"/>
              <a:ea typeface="Calibri"/>
              <a:cs typeface="Calibri"/>
              <a:sym typeface="Calibri"/>
            </a:endParaRPr>
          </a:p>
          <a:p>
            <a:pPr indent="-571500" lvl="0" marL="755650"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The server must only use their </a:t>
            </a:r>
            <a:r>
              <a:rPr b="1" i="0" lang="en-US" sz="3200" u="none" cap="none" strike="noStrike">
                <a:solidFill>
                  <a:srgbClr val="FF0000"/>
                </a:solidFill>
                <a:latin typeface="Calibri"/>
                <a:ea typeface="Calibri"/>
                <a:cs typeface="Calibri"/>
                <a:sym typeface="Calibri"/>
              </a:rPr>
              <a:t>non-paddle hand to release the ball</a:t>
            </a:r>
            <a:r>
              <a:rPr b="1" i="0" lang="en-US" sz="3200" u="none" cap="none" strike="noStrike">
                <a:solidFill>
                  <a:srgbClr val="18579B"/>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for the purpose of serving</a:t>
            </a:r>
            <a:endParaRPr/>
          </a:p>
          <a:p>
            <a:pPr indent="-520700" lvl="0" marL="755650" marR="0" rtl="0" algn="l">
              <a:lnSpc>
                <a:spcPct val="100000"/>
              </a:lnSpc>
              <a:spcBef>
                <a:spcPts val="0"/>
              </a:spcBef>
              <a:spcAft>
                <a:spcPts val="0"/>
              </a:spcAft>
              <a:buClr>
                <a:srgbClr val="18579B"/>
              </a:buClr>
              <a:buSzPts val="800"/>
              <a:buFont typeface="Arial"/>
              <a:buNone/>
            </a:pPr>
            <a:r>
              <a:t/>
            </a:r>
            <a:endParaRPr b="0" i="0" sz="800" u="none" cap="none" strike="noStrike">
              <a:solidFill>
                <a:srgbClr val="18579B"/>
              </a:solidFill>
              <a:latin typeface="Calibri"/>
              <a:ea typeface="Calibri"/>
              <a:cs typeface="Calibri"/>
              <a:sym typeface="Calibri"/>
            </a:endParaRPr>
          </a:p>
          <a:p>
            <a:pPr indent="-571500" lvl="0" marL="755650"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If the ball is </a:t>
            </a:r>
            <a:r>
              <a:rPr b="1" i="0" lang="en-US" sz="3200" u="none" cap="none" strike="noStrike">
                <a:solidFill>
                  <a:srgbClr val="FF0000"/>
                </a:solidFill>
                <a:latin typeface="Calibri"/>
                <a:ea typeface="Calibri"/>
                <a:cs typeface="Calibri"/>
                <a:sym typeface="Calibri"/>
              </a:rPr>
              <a:t>visibly spun </a:t>
            </a:r>
            <a:r>
              <a:rPr b="0" i="0" lang="en-US" sz="3200" u="none" cap="none" strike="noStrike">
                <a:solidFill>
                  <a:srgbClr val="18579B"/>
                </a:solidFill>
                <a:latin typeface="Calibri"/>
                <a:ea typeface="Calibri"/>
                <a:cs typeface="Calibri"/>
                <a:sym typeface="Calibri"/>
              </a:rPr>
              <a:t>by the server, </a:t>
            </a:r>
            <a:r>
              <a:rPr b="1" i="0" lang="en-US" sz="3200" u="none" cap="none" strike="noStrike">
                <a:solidFill>
                  <a:srgbClr val="18579B"/>
                </a:solidFill>
                <a:latin typeface="Calibri"/>
                <a:ea typeface="Calibri"/>
                <a:cs typeface="Calibri"/>
                <a:sym typeface="Calibri"/>
              </a:rPr>
              <a:t>the </a:t>
            </a:r>
            <a:r>
              <a:rPr b="1" i="0" lang="en-US" sz="3200" u="none" cap="none" strike="noStrike">
                <a:solidFill>
                  <a:srgbClr val="FF0000"/>
                </a:solidFill>
                <a:latin typeface="Calibri"/>
                <a:ea typeface="Calibri"/>
                <a:cs typeface="Calibri"/>
                <a:sym typeface="Calibri"/>
              </a:rPr>
              <a:t>part(s) of the hand contacting</a:t>
            </a:r>
            <a:r>
              <a:rPr b="1" i="0" lang="en-US" sz="3200" u="none" cap="none" strike="noStrike">
                <a:solidFill>
                  <a:srgbClr val="18579B"/>
                </a:solidFill>
                <a:latin typeface="Calibri"/>
                <a:ea typeface="Calibri"/>
                <a:cs typeface="Calibri"/>
                <a:sym typeface="Calibri"/>
              </a:rPr>
              <a:t> </a:t>
            </a:r>
            <a:r>
              <a:rPr b="0" i="0" lang="en-US" sz="3200" u="none" cap="none" strike="noStrike">
                <a:solidFill>
                  <a:srgbClr val="18579B"/>
                </a:solidFill>
                <a:latin typeface="Calibri"/>
                <a:ea typeface="Calibri"/>
                <a:cs typeface="Calibri"/>
                <a:sym typeface="Calibri"/>
              </a:rPr>
              <a:t>the ball </a:t>
            </a:r>
            <a:r>
              <a:rPr b="1" i="0" lang="en-US" sz="3200" u="none" cap="none" strike="noStrike">
                <a:solidFill>
                  <a:srgbClr val="FF0000"/>
                </a:solidFill>
                <a:latin typeface="Calibri"/>
                <a:ea typeface="Calibri"/>
                <a:cs typeface="Calibri"/>
                <a:sym typeface="Calibri"/>
              </a:rPr>
              <a:t>MUST </a:t>
            </a:r>
            <a:r>
              <a:rPr b="0" i="0" lang="en-US" sz="3200" u="none" cap="none" strike="noStrike">
                <a:solidFill>
                  <a:srgbClr val="FF0000"/>
                </a:solidFill>
                <a:latin typeface="Calibri"/>
                <a:ea typeface="Calibri"/>
                <a:cs typeface="Calibri"/>
                <a:sym typeface="Calibri"/>
              </a:rPr>
              <a:t>be </a:t>
            </a:r>
            <a:r>
              <a:rPr b="1" i="0" lang="en-US" sz="3200" u="none" cap="none" strike="noStrike">
                <a:solidFill>
                  <a:srgbClr val="FF0000"/>
                </a:solidFill>
                <a:latin typeface="Calibri"/>
                <a:ea typeface="Calibri"/>
                <a:cs typeface="Calibri"/>
                <a:sym typeface="Calibri"/>
              </a:rPr>
              <a:t>BARE.  “Only the skin can impart the spin”</a:t>
            </a:r>
            <a:endParaRPr/>
          </a:p>
          <a:p>
            <a:pPr indent="0" lvl="0" marL="184150" marR="0" rtl="0" algn="l">
              <a:lnSpc>
                <a:spcPct val="100000"/>
              </a:lnSpc>
              <a:spcBef>
                <a:spcPts val="0"/>
              </a:spcBef>
              <a:spcAft>
                <a:spcPts val="0"/>
              </a:spcAft>
              <a:buClr>
                <a:srgbClr val="18579B"/>
              </a:buClr>
              <a:buSzPts val="3600"/>
              <a:buFont typeface="Source Sans Pro"/>
              <a:buNone/>
            </a:pPr>
            <a:r>
              <a:t/>
            </a:r>
            <a:endParaRPr b="1" i="0" sz="3600" u="none" cap="none" strike="noStrike">
              <a:solidFill>
                <a:srgbClr val="18579B"/>
              </a:solidFill>
              <a:latin typeface="Calibri"/>
              <a:ea typeface="Calibri"/>
              <a:cs typeface="Calibri"/>
              <a:sym typeface="Calibri"/>
            </a:endParaRPr>
          </a:p>
        </p:txBody>
      </p:sp>
      <p:sp>
        <p:nvSpPr>
          <p:cNvPr id="497" name="Google Shape;497;p6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4"/>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503" name="Google Shape;503;p64" title="Pickleball Rules-Were Those LEGAL Pickleball Serves?"/>
          <p:cNvPicPr preferRelativeResize="0"/>
          <p:nvPr/>
        </p:nvPicPr>
        <p:blipFill rotWithShape="1">
          <a:blip r:embed="rId3">
            <a:alphaModFix/>
          </a:blip>
          <a:srcRect b="0" l="0" r="0" t="0"/>
          <a:stretch/>
        </p:blipFill>
        <p:spPr>
          <a:xfrm>
            <a:off x="1400172" y="676802"/>
            <a:ext cx="9668423" cy="5462659"/>
          </a:xfrm>
          <a:prstGeom prst="rect">
            <a:avLst/>
          </a:prstGeom>
          <a:noFill/>
          <a:ln>
            <a:noFill/>
          </a:ln>
        </p:spPr>
      </p:pic>
      <p:sp>
        <p:nvSpPr>
          <p:cNvPr id="504" name="Google Shape;504;p6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505" name="Google Shape;505;p64"/>
          <p:cNvSpPr txBox="1"/>
          <p:nvPr/>
        </p:nvSpPr>
        <p:spPr>
          <a:xfrm>
            <a:off x="3606842" y="-50800"/>
            <a:ext cx="4943018" cy="70788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Legal Volley Serves</a:t>
            </a:r>
            <a:endParaRPr/>
          </a:p>
        </p:txBody>
      </p:sp>
      <p:sp>
        <p:nvSpPr>
          <p:cNvPr id="506" name="Google Shape;506;p64"/>
          <p:cNvSpPr txBox="1"/>
          <p:nvPr/>
        </p:nvSpPr>
        <p:spPr>
          <a:xfrm>
            <a:off x="3823437" y="6227398"/>
            <a:ext cx="6130917"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1" lang="en-US" sz="2400" u="none" cap="none" strike="noStrike">
                <a:solidFill>
                  <a:srgbClr val="18579B"/>
                </a:solidFill>
                <a:latin typeface="Source Sans Pro"/>
                <a:ea typeface="Source Sans Pro"/>
                <a:cs typeface="Source Sans Pro"/>
                <a:sym typeface="Source Sans Pro"/>
              </a:rPr>
              <a:t>CJ Johnson – Better Pickleball - 2019</a:t>
            </a:r>
            <a:endParaRPr b="1" i="1" sz="2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5" title="Pro Pickleball Serves | Slow Motion Serves with Top Pro Players"/>
          <p:cNvPicPr preferRelativeResize="0"/>
          <p:nvPr/>
        </p:nvPicPr>
        <p:blipFill rotWithShape="1">
          <a:blip r:embed="rId3">
            <a:alphaModFix/>
          </a:blip>
          <a:srcRect b="0" l="0" r="0" t="0"/>
          <a:stretch/>
        </p:blipFill>
        <p:spPr>
          <a:xfrm>
            <a:off x="1554479" y="801369"/>
            <a:ext cx="9603590" cy="5426029"/>
          </a:xfrm>
          <a:prstGeom prst="rect">
            <a:avLst/>
          </a:prstGeom>
          <a:noFill/>
          <a:ln>
            <a:noFill/>
          </a:ln>
        </p:spPr>
      </p:pic>
      <p:sp>
        <p:nvSpPr>
          <p:cNvPr id="512" name="Google Shape;512;p6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513" name="Google Shape;513;p65"/>
          <p:cNvSpPr txBox="1"/>
          <p:nvPr/>
        </p:nvSpPr>
        <p:spPr>
          <a:xfrm>
            <a:off x="1910080" y="45827"/>
            <a:ext cx="9247990" cy="70788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Source Sans Pro"/>
              <a:buNone/>
            </a:pPr>
            <a:r>
              <a:rPr b="1" i="0" lang="en-US" sz="4000" u="none" cap="none" strike="noStrike">
                <a:solidFill>
                  <a:srgbClr val="18579B"/>
                </a:solidFill>
                <a:latin typeface="Source Sans Pro"/>
                <a:ea typeface="Source Sans Pro"/>
                <a:cs typeface="Source Sans Pro"/>
                <a:sym typeface="Source Sans Pro"/>
              </a:rPr>
              <a:t>Legal Volley Serves</a:t>
            </a:r>
            <a:endParaRPr/>
          </a:p>
        </p:txBody>
      </p:sp>
      <p:sp>
        <p:nvSpPr>
          <p:cNvPr id="514" name="Google Shape;514;p65"/>
          <p:cNvSpPr txBox="1"/>
          <p:nvPr/>
        </p:nvSpPr>
        <p:spPr>
          <a:xfrm>
            <a:off x="4055679" y="6288640"/>
            <a:ext cx="4601189" cy="46166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0" i="0" lang="en-US" sz="2400" u="none" cap="none" strike="noStrike">
                <a:solidFill>
                  <a:srgbClr val="18579B"/>
                </a:solidFill>
                <a:latin typeface="Source Sans Pro"/>
                <a:ea typeface="Source Sans Pro"/>
                <a:cs typeface="Source Sans Pro"/>
                <a:sym typeface="Source Sans Pro"/>
              </a:rPr>
              <a:t>Tyson McGuffin &amp; Ben Johns</a:t>
            </a:r>
            <a:endParaRPr b="0" i="0" sz="2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6"/>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520" name="Google Shape;520;p66" title="Drop Bounce Serve? Not yet!  Zane's Chainsaw Serve"/>
          <p:cNvPicPr preferRelativeResize="0"/>
          <p:nvPr/>
        </p:nvPicPr>
        <p:blipFill rotWithShape="1">
          <a:blip r:embed="rId3">
            <a:alphaModFix/>
          </a:blip>
          <a:srcRect b="0" l="0" r="0" t="0"/>
          <a:stretch/>
        </p:blipFill>
        <p:spPr>
          <a:xfrm>
            <a:off x="1869440" y="746302"/>
            <a:ext cx="9131819" cy="5159479"/>
          </a:xfrm>
          <a:prstGeom prst="rect">
            <a:avLst/>
          </a:prstGeom>
          <a:noFill/>
          <a:ln>
            <a:noFill/>
          </a:ln>
        </p:spPr>
      </p:pic>
      <p:sp>
        <p:nvSpPr>
          <p:cNvPr id="521" name="Google Shape;521;p6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522" name="Google Shape;522;p66"/>
          <p:cNvSpPr txBox="1"/>
          <p:nvPr/>
        </p:nvSpPr>
        <p:spPr>
          <a:xfrm>
            <a:off x="2377440" y="5919355"/>
            <a:ext cx="8139541" cy="83099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400"/>
              <a:buFont typeface="Source Sans Pro"/>
              <a:buNone/>
            </a:pPr>
            <a:r>
              <a:rPr b="1" i="1" lang="en-US" sz="2400" u="none" cap="none" strike="noStrike">
                <a:solidFill>
                  <a:srgbClr val="18579B"/>
                </a:solidFill>
                <a:latin typeface="Source Sans Pro"/>
                <a:ea typeface="Source Sans Pro"/>
                <a:cs typeface="Source Sans Pro"/>
                <a:sym typeface="Source Sans Pro"/>
              </a:rPr>
              <a:t>Zane Navratil – Next Gen Serve – 2021</a:t>
            </a:r>
            <a:endParaRPr/>
          </a:p>
          <a:p>
            <a:pPr indent="0" lvl="0" marL="0" marR="0" rtl="0" algn="ctr">
              <a:lnSpc>
                <a:spcPct val="100000"/>
              </a:lnSpc>
              <a:spcBef>
                <a:spcPts val="0"/>
              </a:spcBef>
              <a:spcAft>
                <a:spcPts val="0"/>
              </a:spcAft>
              <a:buClr>
                <a:srgbClr val="18579B"/>
              </a:buClr>
              <a:buSzPts val="2400"/>
              <a:buFont typeface="Source Sans Pro"/>
              <a:buNone/>
            </a:pPr>
            <a:r>
              <a:rPr b="0" i="1" lang="en-US" sz="2400" u="none" cap="none" strike="noStrike">
                <a:solidFill>
                  <a:srgbClr val="18579B"/>
                </a:solidFill>
                <a:latin typeface="Source Sans Pro"/>
                <a:ea typeface="Source Sans Pro"/>
                <a:cs typeface="Source Sans Pro"/>
                <a:sym typeface="Source Sans Pro"/>
              </a:rPr>
              <a:t>(first introduced by Morgan Evans)</a:t>
            </a:r>
            <a:endParaRPr b="0" i="1" sz="2400" u="none" cap="none" strike="noStrike">
              <a:solidFill>
                <a:srgbClr val="000000"/>
              </a:solidFill>
              <a:latin typeface="Source Sans Pro"/>
              <a:ea typeface="Source Sans Pro"/>
              <a:cs typeface="Source Sans Pro"/>
              <a:sym typeface="Source Sans Pro"/>
            </a:endParaRPr>
          </a:p>
        </p:txBody>
      </p:sp>
      <p:sp>
        <p:nvSpPr>
          <p:cNvPr id="523" name="Google Shape;523;p66"/>
          <p:cNvSpPr txBox="1"/>
          <p:nvPr/>
        </p:nvSpPr>
        <p:spPr>
          <a:xfrm>
            <a:off x="627677" y="77089"/>
            <a:ext cx="10936646" cy="6463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3600"/>
              <a:buFont typeface="Source Sans Pro"/>
              <a:buNone/>
            </a:pPr>
            <a:r>
              <a:rPr b="1" i="0" lang="en-US" sz="3600" u="none" cap="none" strike="noStrike">
                <a:solidFill>
                  <a:srgbClr val="18579B"/>
                </a:solidFill>
                <a:latin typeface="Source Sans Pro"/>
                <a:ea typeface="Source Sans Pro"/>
                <a:cs typeface="Source Sans Pro"/>
                <a:sym typeface="Source Sans Pro"/>
              </a:rPr>
              <a:t>Non-legal Volley Serve With Spin Before Contact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nvSpPr>
        <p:spPr>
          <a:xfrm>
            <a:off x="97654" y="0"/>
            <a:ext cx="11984855" cy="627864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Legal Service Motion – “</a:t>
            </a:r>
            <a:r>
              <a:rPr b="1" i="1" lang="en-US" sz="4400" u="none" cap="none" strike="noStrike">
                <a:solidFill>
                  <a:srgbClr val="18579B"/>
                </a:solidFill>
                <a:latin typeface="Calibri"/>
                <a:ea typeface="Calibri"/>
                <a:cs typeface="Calibri"/>
                <a:sym typeface="Calibri"/>
              </a:rPr>
              <a:t>Drop Serve”</a:t>
            </a:r>
            <a:endParaRPr b="0" i="1"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800"/>
              <a:buFont typeface="Source Sans Pro"/>
              <a:buNone/>
            </a:pPr>
            <a:r>
              <a:t/>
            </a:r>
            <a:endParaRPr b="0"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18579B"/>
              </a:buClr>
              <a:buSzPts val="3200"/>
              <a:buFont typeface="Calibri"/>
              <a:buNone/>
            </a:pPr>
            <a:r>
              <a:rPr b="1" i="0" lang="en-US" sz="3200" u="none" cap="none" strike="noStrike">
                <a:solidFill>
                  <a:srgbClr val="18579B"/>
                </a:solidFill>
                <a:latin typeface="Calibri"/>
                <a:ea typeface="Calibri"/>
                <a:cs typeface="Calibri"/>
                <a:sym typeface="Calibri"/>
              </a:rPr>
              <a:t>Server’s Release of the ball must:</a:t>
            </a:r>
            <a:endParaRPr/>
          </a:p>
          <a:p>
            <a:pPr indent="-720725" lvl="0" marL="804863"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Be </a:t>
            </a:r>
            <a:r>
              <a:rPr b="0" i="0" lang="en-US" sz="3200" u="none" cap="none" strike="noStrike">
                <a:solidFill>
                  <a:srgbClr val="FF0000"/>
                </a:solidFill>
                <a:latin typeface="Calibri"/>
                <a:ea typeface="Calibri"/>
                <a:cs typeface="Calibri"/>
                <a:sym typeface="Calibri"/>
              </a:rPr>
              <a:t>dropped from </a:t>
            </a:r>
            <a:r>
              <a:rPr b="0" i="0" lang="en-US" sz="3200" u="none" cap="none" strike="noStrike">
                <a:solidFill>
                  <a:srgbClr val="18579B"/>
                </a:solidFill>
                <a:latin typeface="Calibri"/>
                <a:ea typeface="Calibri"/>
                <a:cs typeface="Calibri"/>
                <a:sym typeface="Calibri"/>
              </a:rPr>
              <a:t>one of their </a:t>
            </a:r>
            <a:r>
              <a:rPr b="0" i="0" lang="en-US" sz="3200" u="none" cap="none" strike="noStrike">
                <a:solidFill>
                  <a:srgbClr val="FF0000"/>
                </a:solidFill>
                <a:latin typeface="Calibri"/>
                <a:ea typeface="Calibri"/>
                <a:cs typeface="Calibri"/>
                <a:sym typeface="Calibri"/>
              </a:rPr>
              <a:t>hands</a:t>
            </a:r>
            <a:r>
              <a:rPr b="0" i="0" lang="en-US" sz="3200" u="none" cap="none" strike="noStrike">
                <a:solidFill>
                  <a:srgbClr val="18579B"/>
                </a:solidFill>
                <a:latin typeface="Calibri"/>
                <a:ea typeface="Calibri"/>
                <a:cs typeface="Calibri"/>
                <a:sym typeface="Calibri"/>
              </a:rPr>
              <a:t> or off the server’s </a:t>
            </a:r>
            <a:r>
              <a:rPr b="0" i="0" lang="en-US" sz="3200" u="none" cap="none" strike="noStrike">
                <a:solidFill>
                  <a:srgbClr val="FF0000"/>
                </a:solidFill>
                <a:latin typeface="Calibri"/>
                <a:ea typeface="Calibri"/>
                <a:cs typeface="Calibri"/>
                <a:sym typeface="Calibri"/>
              </a:rPr>
              <a:t>paddle face</a:t>
            </a:r>
            <a:endParaRPr/>
          </a:p>
          <a:p>
            <a:pPr indent="-720725" lvl="1" marL="804863"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Be dropped from any </a:t>
            </a:r>
            <a:r>
              <a:rPr b="1" i="1" lang="en-US" sz="3200" u="none" cap="none" strike="noStrike">
                <a:solidFill>
                  <a:srgbClr val="18579B"/>
                </a:solidFill>
                <a:latin typeface="Calibri"/>
                <a:ea typeface="Calibri"/>
                <a:cs typeface="Calibri"/>
                <a:sym typeface="Calibri"/>
              </a:rPr>
              <a:t>NATURAL</a:t>
            </a:r>
            <a:r>
              <a:rPr b="0" i="0" lang="en-US" sz="3200" u="none" cap="none" strike="noStrike">
                <a:solidFill>
                  <a:srgbClr val="18579B"/>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(un-aided) </a:t>
            </a:r>
            <a:r>
              <a:rPr b="0" i="0" lang="en-US" sz="3200" u="none" cap="none" strike="noStrike">
                <a:solidFill>
                  <a:srgbClr val="18579B"/>
                </a:solidFill>
                <a:latin typeface="Calibri"/>
                <a:ea typeface="Calibri"/>
                <a:cs typeface="Calibri"/>
                <a:sym typeface="Calibri"/>
              </a:rPr>
              <a:t>height</a:t>
            </a:r>
            <a:endParaRPr b="0" i="0" sz="3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200"/>
              <a:buFont typeface="Calibri"/>
              <a:buNone/>
            </a:pPr>
            <a:r>
              <a:rPr b="1" i="0" lang="en-US" sz="3200" u="none" cap="none" strike="noStrike">
                <a:solidFill>
                  <a:srgbClr val="18579B"/>
                </a:solidFill>
                <a:latin typeface="Calibri"/>
                <a:ea typeface="Calibri"/>
                <a:cs typeface="Calibri"/>
                <a:sym typeface="Calibri"/>
              </a:rPr>
              <a:t>When Dropped the ball must </a:t>
            </a:r>
            <a:r>
              <a:rPr b="1" i="1" lang="en-US" sz="3200" u="none" cap="none" strike="noStrike">
                <a:solidFill>
                  <a:srgbClr val="18579B"/>
                </a:solidFill>
                <a:latin typeface="Calibri"/>
                <a:ea typeface="Calibri"/>
                <a:cs typeface="Calibri"/>
                <a:sym typeface="Calibri"/>
              </a:rPr>
              <a:t>NOT</a:t>
            </a:r>
            <a:r>
              <a:rPr b="1" i="0" lang="en-US" sz="3200" u="none" cap="none" strike="noStrike">
                <a:solidFill>
                  <a:srgbClr val="18579B"/>
                </a:solidFill>
                <a:latin typeface="Calibri"/>
                <a:ea typeface="Calibri"/>
                <a:cs typeface="Calibri"/>
                <a:sym typeface="Calibri"/>
              </a:rPr>
              <a:t>:</a:t>
            </a:r>
            <a:endParaRPr b="0" i="0" sz="3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18579B"/>
              </a:buClr>
              <a:buSzPts val="1000"/>
              <a:buFont typeface="Source Sans Pro"/>
              <a:buNone/>
            </a:pPr>
            <a:r>
              <a:t/>
            </a:r>
            <a:endParaRPr b="0" i="0" sz="1000" u="none" cap="none" strike="noStrike">
              <a:solidFill>
                <a:srgbClr val="000000"/>
              </a:solidFill>
              <a:latin typeface="Calibri"/>
              <a:ea typeface="Calibri"/>
              <a:cs typeface="Calibri"/>
              <a:sym typeface="Calibri"/>
            </a:endParaRPr>
          </a:p>
          <a:p>
            <a:pPr indent="-720725" lvl="0" marL="804863"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Have any </a:t>
            </a:r>
            <a:r>
              <a:rPr b="0" i="0" lang="en-US" sz="3200" u="none" cap="none" strike="noStrike">
                <a:solidFill>
                  <a:srgbClr val="FF0000"/>
                </a:solidFill>
                <a:latin typeface="Calibri"/>
                <a:ea typeface="Calibri"/>
                <a:cs typeface="Calibri"/>
                <a:sym typeface="Calibri"/>
              </a:rPr>
              <a:t>force applied </a:t>
            </a:r>
            <a:r>
              <a:rPr b="0" i="0" lang="en-US" sz="3200" u="none" cap="none" strike="noStrike">
                <a:solidFill>
                  <a:srgbClr val="18579B"/>
                </a:solidFill>
                <a:latin typeface="Calibri"/>
                <a:ea typeface="Calibri"/>
                <a:cs typeface="Calibri"/>
                <a:sym typeface="Calibri"/>
              </a:rPr>
              <a:t>to it</a:t>
            </a:r>
            <a:endParaRPr/>
          </a:p>
          <a:p>
            <a:pPr indent="-720725" lvl="1" marL="804863"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No Upward or Downward </a:t>
            </a:r>
            <a:r>
              <a:rPr b="0" i="0" lang="en-US" sz="3200" u="none" cap="none" strike="noStrike">
                <a:solidFill>
                  <a:srgbClr val="18579B"/>
                </a:solidFill>
                <a:latin typeface="Calibri"/>
                <a:ea typeface="Calibri"/>
                <a:cs typeface="Calibri"/>
                <a:sym typeface="Calibri"/>
              </a:rPr>
              <a:t>motion</a:t>
            </a:r>
            <a:endParaRPr/>
          </a:p>
          <a:p>
            <a:pPr indent="-720725" lvl="0" marL="804863"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No Spin </a:t>
            </a:r>
            <a:r>
              <a:rPr b="0" i="0" lang="en-US" sz="3200" u="none" cap="none" strike="noStrike">
                <a:solidFill>
                  <a:srgbClr val="18579B"/>
                </a:solidFill>
                <a:latin typeface="Calibri"/>
                <a:ea typeface="Calibri"/>
                <a:cs typeface="Calibri"/>
                <a:sym typeface="Calibri"/>
              </a:rPr>
              <a:t>Applied to Ball</a:t>
            </a:r>
            <a:endParaRPr/>
          </a:p>
          <a:p>
            <a:pPr indent="-657225" lvl="0" marL="804863"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3200"/>
              <a:buFont typeface="Calibri"/>
              <a:buNone/>
            </a:pPr>
            <a:r>
              <a:rPr b="1" i="0" lang="en-US" sz="3200" u="none" cap="none" strike="noStrike">
                <a:solidFill>
                  <a:srgbClr val="18579B"/>
                </a:solidFill>
                <a:latin typeface="Calibri"/>
                <a:ea typeface="Calibri"/>
                <a:cs typeface="Calibri"/>
                <a:sym typeface="Calibri"/>
              </a:rPr>
              <a:t>After the Ball is Dropped:</a:t>
            </a:r>
            <a:endParaRPr/>
          </a:p>
          <a:p>
            <a:pPr indent="-457200" lvl="0" marL="457200" marR="0" rtl="0" algn="l">
              <a:lnSpc>
                <a:spcPct val="100000"/>
              </a:lnSpc>
              <a:spcBef>
                <a:spcPts val="0"/>
              </a:spcBef>
              <a:spcAft>
                <a:spcPts val="0"/>
              </a:spcAft>
              <a:buClr>
                <a:srgbClr val="18579B"/>
              </a:buClr>
              <a:buSzPts val="3200"/>
              <a:buFont typeface="Arial"/>
              <a:buChar char="•"/>
            </a:pPr>
            <a:r>
              <a:rPr b="0" i="0" lang="en-US" sz="3200" u="none" cap="none" strike="noStrike">
                <a:solidFill>
                  <a:srgbClr val="18579B"/>
                </a:solidFill>
                <a:latin typeface="Calibri"/>
                <a:ea typeface="Calibri"/>
                <a:cs typeface="Calibri"/>
                <a:sym typeface="Calibri"/>
              </a:rPr>
              <a:t>The Ball May </a:t>
            </a:r>
            <a:r>
              <a:rPr b="0" i="0" lang="en-US" sz="3200" u="none" cap="none" strike="noStrike">
                <a:solidFill>
                  <a:srgbClr val="FF0000"/>
                </a:solidFill>
                <a:latin typeface="Calibri"/>
                <a:ea typeface="Calibri"/>
                <a:cs typeface="Calibri"/>
                <a:sym typeface="Calibri"/>
              </a:rPr>
              <a:t>Bounce More Than Once </a:t>
            </a:r>
            <a:r>
              <a:rPr b="0" i="0" lang="en-US" sz="3200" u="none" cap="none" strike="noStrike">
                <a:solidFill>
                  <a:srgbClr val="18579B"/>
                </a:solidFill>
                <a:latin typeface="Calibri"/>
                <a:ea typeface="Calibri"/>
                <a:cs typeface="Calibri"/>
                <a:sym typeface="Calibri"/>
              </a:rPr>
              <a:t>and The Server May </a:t>
            </a:r>
            <a:r>
              <a:rPr b="0" i="0" lang="en-US" sz="3200" u="none" cap="none" strike="noStrike">
                <a:solidFill>
                  <a:srgbClr val="FF0000"/>
                </a:solidFill>
                <a:latin typeface="Calibri"/>
                <a:ea typeface="Calibri"/>
                <a:cs typeface="Calibri"/>
                <a:sym typeface="Calibri"/>
              </a:rPr>
              <a:t>Catch and Re-drop the Ball.</a:t>
            </a:r>
            <a:endParaRPr b="0" i="0" sz="3200" u="none" cap="none" strike="noStrike">
              <a:solidFill>
                <a:srgbClr val="FF0000"/>
              </a:solidFill>
              <a:latin typeface="Calibri"/>
              <a:ea typeface="Calibri"/>
              <a:cs typeface="Calibri"/>
              <a:sym typeface="Calibri"/>
            </a:endParaRPr>
          </a:p>
        </p:txBody>
      </p:sp>
      <p:sp>
        <p:nvSpPr>
          <p:cNvPr id="529" name="Google Shape;529;p6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nvSpPr>
        <p:spPr>
          <a:xfrm>
            <a:off x="76912" y="0"/>
            <a:ext cx="12115088" cy="920251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Serving Motion– Replay or Fault?</a:t>
            </a:r>
            <a:endParaRPr/>
          </a:p>
          <a:p>
            <a:pPr indent="0" lvl="0" marL="0" marR="0" rtl="0" algn="l">
              <a:lnSpc>
                <a:spcPct val="100000"/>
              </a:lnSpc>
              <a:spcBef>
                <a:spcPts val="0"/>
              </a:spcBef>
              <a:spcAft>
                <a:spcPts val="0"/>
              </a:spcAft>
              <a:buClr>
                <a:srgbClr val="18579B"/>
              </a:buClr>
              <a:buSzPts val="800"/>
              <a:buFont typeface="Source Sans Pro"/>
              <a:buNone/>
            </a:pPr>
            <a:r>
              <a:t/>
            </a:r>
            <a:endParaRPr b="0" i="1" sz="8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800"/>
              <a:buFont typeface="Arial"/>
              <a:buChar char="•"/>
            </a:pPr>
            <a:r>
              <a:rPr b="1" i="1" lang="en-US" sz="2800" u="none" cap="none" strike="noStrike">
                <a:solidFill>
                  <a:srgbClr val="18579B"/>
                </a:solidFill>
                <a:latin typeface="Calibri"/>
                <a:ea typeface="Calibri"/>
                <a:cs typeface="Calibri"/>
                <a:sym typeface="Calibri"/>
              </a:rPr>
              <a:t>As a referee, </a:t>
            </a:r>
            <a:r>
              <a:rPr b="1" i="1" lang="en-US" sz="2800" u="none" cap="none" strike="noStrike">
                <a:solidFill>
                  <a:srgbClr val="FF0000"/>
                </a:solidFill>
                <a:latin typeface="Calibri"/>
                <a:ea typeface="Calibri"/>
                <a:cs typeface="Calibri"/>
                <a:sym typeface="Calibri"/>
              </a:rPr>
              <a:t>enforcing the service motion rules is not easy</a:t>
            </a:r>
            <a:r>
              <a:rPr b="1" i="1" lang="en-US" sz="2800" u="none" cap="none" strike="noStrike">
                <a:solidFill>
                  <a:srgbClr val="18579B"/>
                </a:solidFill>
                <a:latin typeface="Calibri"/>
                <a:ea typeface="Calibri"/>
                <a:cs typeface="Calibri"/>
                <a:sym typeface="Calibri"/>
              </a:rPr>
              <a:t>. At real-time speed it can be difficult to judge.</a:t>
            </a:r>
            <a:endParaRPr/>
          </a:p>
          <a:p>
            <a:pPr indent="-406400" lvl="0" marL="457200" marR="0" rtl="0" algn="l">
              <a:lnSpc>
                <a:spcPct val="100000"/>
              </a:lnSpc>
              <a:spcBef>
                <a:spcPts val="0"/>
              </a:spcBef>
              <a:spcAft>
                <a:spcPts val="0"/>
              </a:spcAft>
              <a:buClr>
                <a:srgbClr val="18579B"/>
              </a:buClr>
              <a:buSzPts val="800"/>
              <a:buFont typeface="Arial"/>
              <a:buNone/>
            </a:pPr>
            <a:r>
              <a:t/>
            </a:r>
            <a:endParaRPr b="0" i="1" sz="8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800"/>
              <a:buFont typeface="Arial"/>
              <a:buChar char="•"/>
            </a:pPr>
            <a:r>
              <a:rPr b="1" i="1" lang="en-US" sz="2800" u="none" cap="none" strike="noStrike">
                <a:solidFill>
                  <a:srgbClr val="18579B"/>
                </a:solidFill>
                <a:latin typeface="Calibri"/>
                <a:ea typeface="Calibri"/>
                <a:cs typeface="Calibri"/>
                <a:sym typeface="Calibri"/>
              </a:rPr>
              <a:t>If a referee is </a:t>
            </a:r>
            <a:r>
              <a:rPr b="1" i="1" lang="en-US" sz="2800" u="none" cap="none" strike="noStrike">
                <a:solidFill>
                  <a:srgbClr val="FF0000"/>
                </a:solidFill>
                <a:latin typeface="Calibri"/>
                <a:ea typeface="Calibri"/>
                <a:cs typeface="Calibri"/>
                <a:sym typeface="Calibri"/>
              </a:rPr>
              <a:t>not certain </a:t>
            </a:r>
            <a:r>
              <a:rPr b="1" i="1" lang="en-US" sz="2800" u="none" cap="none" strike="noStrike">
                <a:solidFill>
                  <a:srgbClr val="18579B"/>
                </a:solidFill>
                <a:latin typeface="Calibri"/>
                <a:ea typeface="Calibri"/>
                <a:cs typeface="Calibri"/>
                <a:sym typeface="Calibri"/>
              </a:rPr>
              <a:t>whether a serving violation has occurred but believes the service motion or spin is </a:t>
            </a:r>
            <a:r>
              <a:rPr b="1" i="1" lang="en-US" sz="2800" u="none" cap="none" strike="noStrike">
                <a:solidFill>
                  <a:srgbClr val="FF0000"/>
                </a:solidFill>
                <a:latin typeface="Calibri"/>
                <a:ea typeface="Calibri"/>
                <a:cs typeface="Calibri"/>
                <a:sym typeface="Calibri"/>
              </a:rPr>
              <a:t>“marginal”, the referee may call a replay.</a:t>
            </a:r>
            <a:endParaRPr/>
          </a:p>
          <a:p>
            <a:pPr indent="0" lvl="0" marL="0" marR="0" rtl="0" algn="l">
              <a:lnSpc>
                <a:spcPct val="100000"/>
              </a:lnSpc>
              <a:spcBef>
                <a:spcPts val="0"/>
              </a:spcBef>
              <a:spcAft>
                <a:spcPts val="0"/>
              </a:spcAft>
              <a:buClr>
                <a:srgbClr val="FF0000"/>
              </a:buClr>
              <a:buSzPts val="2800"/>
              <a:buFont typeface="Calibri"/>
              <a:buNone/>
            </a:pPr>
            <a:r>
              <a:rPr b="1" i="1" lang="en-US" sz="2800" u="none" cap="none" strike="noStrike">
                <a:solidFill>
                  <a:srgbClr val="FF0000"/>
                </a:solidFill>
                <a:latin typeface="Calibri"/>
                <a:ea typeface="Calibri"/>
                <a:cs typeface="Calibri"/>
                <a:sym typeface="Calibri"/>
              </a:rPr>
              <a:t>      	- “Stop Play. Questionable whether (state the issue). Re-serve. I will recall 		         the score”</a:t>
            </a:r>
            <a:endParaRPr/>
          </a:p>
          <a:p>
            <a:pPr indent="0" lvl="0" marL="0" marR="0" rtl="0" algn="l">
              <a:lnSpc>
                <a:spcPct val="100000"/>
              </a:lnSpc>
              <a:spcBef>
                <a:spcPts val="0"/>
              </a:spcBef>
              <a:spcAft>
                <a:spcPts val="0"/>
              </a:spcAft>
              <a:buClr>
                <a:srgbClr val="FF0000"/>
              </a:buClr>
              <a:buSzPts val="2800"/>
              <a:buFont typeface="Calibri"/>
              <a:buNone/>
            </a:pPr>
            <a:r>
              <a:rPr b="1" i="1" lang="en-US" sz="2800" u="none" cap="none" strike="noStrike">
                <a:solidFill>
                  <a:srgbClr val="FF0000"/>
                </a:solidFill>
                <a:latin typeface="Calibri"/>
                <a:ea typeface="Calibri"/>
                <a:cs typeface="Calibri"/>
                <a:sym typeface="Calibri"/>
              </a:rPr>
              <a:t>		- </a:t>
            </a:r>
            <a:r>
              <a:rPr b="1" i="0" lang="en-US" sz="2800" u="none" cap="none" strike="noStrike">
                <a:solidFill>
                  <a:srgbClr val="FF0000"/>
                </a:solidFill>
                <a:latin typeface="Calibri"/>
                <a:ea typeface="Calibri"/>
                <a:cs typeface="Calibri"/>
                <a:sym typeface="Calibri"/>
              </a:rPr>
              <a:t>NOTE:  </a:t>
            </a:r>
            <a:r>
              <a:rPr b="1" i="0" lang="en-US" sz="2800" u="none" cap="none" strike="noStrike">
                <a:solidFill>
                  <a:srgbClr val="18579B"/>
                </a:solidFill>
                <a:latin typeface="Calibri"/>
                <a:ea typeface="Calibri"/>
                <a:cs typeface="Calibri"/>
                <a:sym typeface="Calibri"/>
              </a:rPr>
              <a:t>the same holds true for the release of the ball not being visible.</a:t>
            </a:r>
            <a:endParaRPr/>
          </a:p>
          <a:p>
            <a:pPr indent="-406400" lvl="0" marL="457200" marR="0" rtl="0" algn="l">
              <a:lnSpc>
                <a:spcPct val="100000"/>
              </a:lnSpc>
              <a:spcBef>
                <a:spcPts val="0"/>
              </a:spcBef>
              <a:spcAft>
                <a:spcPts val="0"/>
              </a:spcAft>
              <a:buClr>
                <a:srgbClr val="18579B"/>
              </a:buClr>
              <a:buSzPts val="800"/>
              <a:buFont typeface="Arial"/>
              <a:buNone/>
            </a:pPr>
            <a:r>
              <a:t/>
            </a:r>
            <a:endParaRPr b="0" i="1" sz="8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800"/>
              <a:buFont typeface="Arial"/>
              <a:buChar char="•"/>
            </a:pPr>
            <a:r>
              <a:rPr b="1" i="1" lang="en-US" sz="2800" u="none" cap="none" strike="noStrike">
                <a:solidFill>
                  <a:srgbClr val="18579B"/>
                </a:solidFill>
                <a:latin typeface="Calibri"/>
                <a:ea typeface="Calibri"/>
                <a:cs typeface="Calibri"/>
                <a:sym typeface="Calibri"/>
              </a:rPr>
              <a:t>The replay must be called </a:t>
            </a:r>
            <a:r>
              <a:rPr b="1" i="1" lang="en-US" sz="2800" u="none" cap="none" strike="noStrike">
                <a:solidFill>
                  <a:srgbClr val="FF0000"/>
                </a:solidFill>
                <a:latin typeface="Calibri"/>
                <a:ea typeface="Calibri"/>
                <a:cs typeface="Calibri"/>
                <a:sym typeface="Calibri"/>
              </a:rPr>
              <a:t>before the return of serve.</a:t>
            </a:r>
            <a:endParaRPr/>
          </a:p>
          <a:p>
            <a:pPr indent="-368300" lvl="0" marL="457200" marR="0" rtl="0" algn="l">
              <a:lnSpc>
                <a:spcPct val="100000"/>
              </a:lnSpc>
              <a:spcBef>
                <a:spcPts val="0"/>
              </a:spcBef>
              <a:spcAft>
                <a:spcPts val="0"/>
              </a:spcAft>
              <a:buClr>
                <a:srgbClr val="18579B"/>
              </a:buClr>
              <a:buSzPts val="1400"/>
              <a:buFont typeface="Arial"/>
              <a:buNone/>
            </a:pPr>
            <a:r>
              <a:t/>
            </a:r>
            <a:endParaRPr b="0" i="1" sz="14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800"/>
              <a:buFont typeface="Arial"/>
              <a:buChar char="•"/>
            </a:pPr>
            <a:r>
              <a:rPr b="1" i="1" lang="en-US" sz="2800" u="none" cap="none" strike="noStrike">
                <a:solidFill>
                  <a:srgbClr val="18579B"/>
                </a:solidFill>
                <a:latin typeface="Calibri"/>
                <a:ea typeface="Calibri"/>
                <a:cs typeface="Calibri"/>
                <a:sym typeface="Calibri"/>
              </a:rPr>
              <a:t>The referee shall </a:t>
            </a:r>
            <a:r>
              <a:rPr b="1" i="1" lang="en-US" sz="2800" u="none" cap="none" strike="noStrike">
                <a:solidFill>
                  <a:srgbClr val="FF0000"/>
                </a:solidFill>
                <a:latin typeface="Calibri"/>
                <a:ea typeface="Calibri"/>
                <a:cs typeface="Calibri"/>
                <a:sym typeface="Calibri"/>
              </a:rPr>
              <a:t>call a fault if they are certain </a:t>
            </a:r>
            <a:r>
              <a:rPr b="1" i="1" lang="en-US" sz="2800" u="none" cap="none" strike="noStrike">
                <a:solidFill>
                  <a:srgbClr val="18579B"/>
                </a:solidFill>
                <a:latin typeface="Calibri"/>
                <a:ea typeface="Calibri"/>
                <a:cs typeface="Calibri"/>
                <a:sym typeface="Calibri"/>
              </a:rPr>
              <a:t>that one or more of the requirements of a legal serve (4.A.5.a through 4.A.5.f and 4.A.7.a through 4.A.7.c) are not met.</a:t>
            </a:r>
            <a:endParaRPr/>
          </a:p>
          <a:p>
            <a:pPr indent="-368300" lvl="0" marL="457200" marR="0" rtl="0" algn="l">
              <a:lnSpc>
                <a:spcPct val="100000"/>
              </a:lnSpc>
              <a:spcBef>
                <a:spcPts val="0"/>
              </a:spcBef>
              <a:spcAft>
                <a:spcPts val="0"/>
              </a:spcAft>
              <a:buClr>
                <a:srgbClr val="18579B"/>
              </a:buClr>
              <a:buSzPts val="1400"/>
              <a:buFont typeface="Arial"/>
              <a:buNone/>
            </a:pPr>
            <a:r>
              <a:t/>
            </a:r>
            <a:endParaRPr b="0" i="1" sz="14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800"/>
              <a:buFont typeface="Arial"/>
              <a:buChar char="•"/>
            </a:pPr>
            <a:r>
              <a:rPr b="1" i="1" lang="en-US" sz="2800" u="none" cap="none" strike="noStrike">
                <a:solidFill>
                  <a:srgbClr val="18579B"/>
                </a:solidFill>
                <a:latin typeface="Calibri"/>
                <a:ea typeface="Calibri"/>
                <a:cs typeface="Calibri"/>
                <a:sym typeface="Calibri"/>
              </a:rPr>
              <a:t>This replay option </a:t>
            </a:r>
            <a:r>
              <a:rPr b="1" i="1" lang="en-US" sz="2800" u="none" cap="none" strike="noStrike">
                <a:solidFill>
                  <a:srgbClr val="FF0000"/>
                </a:solidFill>
                <a:latin typeface="Calibri"/>
                <a:ea typeface="Calibri"/>
                <a:cs typeface="Calibri"/>
                <a:sym typeface="Calibri"/>
              </a:rPr>
              <a:t>DOES NOT </a:t>
            </a:r>
            <a:r>
              <a:rPr b="1" i="1" lang="en-US" sz="2800" u="none" cap="none" strike="noStrike">
                <a:solidFill>
                  <a:srgbClr val="18579B"/>
                </a:solidFill>
                <a:latin typeface="Calibri"/>
                <a:ea typeface="Calibri"/>
                <a:cs typeface="Calibri"/>
                <a:sym typeface="Calibri"/>
              </a:rPr>
              <a:t>apply to </a:t>
            </a:r>
            <a:r>
              <a:rPr b="1" i="1" lang="en-US" sz="2800" u="none" cap="none" strike="noStrike">
                <a:solidFill>
                  <a:srgbClr val="FF0000"/>
                </a:solidFill>
                <a:latin typeface="Calibri"/>
                <a:ea typeface="Calibri"/>
                <a:cs typeface="Calibri"/>
                <a:sym typeface="Calibri"/>
              </a:rPr>
              <a:t>foot faults </a:t>
            </a:r>
            <a:r>
              <a:rPr b="1" i="1" lang="en-US" sz="2800" u="none" cap="none" strike="noStrike">
                <a:solidFill>
                  <a:srgbClr val="18579B"/>
                </a:solidFill>
                <a:latin typeface="Calibri"/>
                <a:ea typeface="Calibri"/>
                <a:cs typeface="Calibri"/>
                <a:sym typeface="Calibri"/>
              </a:rPr>
              <a:t>on the serve.</a:t>
            </a:r>
            <a:endParaRPr/>
          </a:p>
          <a:p>
            <a:pPr indent="-279400" lvl="0" marL="457200" marR="0" rtl="0" algn="l">
              <a:lnSpc>
                <a:spcPct val="100000"/>
              </a:lnSpc>
              <a:spcBef>
                <a:spcPts val="0"/>
              </a:spcBef>
              <a:spcAft>
                <a:spcPts val="0"/>
              </a:spcAft>
              <a:buClr>
                <a:srgbClr val="18579B"/>
              </a:buClr>
              <a:buSzPts val="28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1800"/>
              <a:buFont typeface="Source Sans Pro"/>
              <a:buNone/>
            </a:pPr>
            <a:r>
              <a:t/>
            </a:r>
            <a:endParaRPr b="0" i="1"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1"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1" sz="1800" u="none" cap="none" strike="noStrike">
              <a:solidFill>
                <a:srgbClr val="000000"/>
              </a:solidFill>
              <a:latin typeface="Calibri"/>
              <a:ea typeface="Calibri"/>
              <a:cs typeface="Calibri"/>
              <a:sym typeface="Calibri"/>
            </a:endParaRPr>
          </a:p>
        </p:txBody>
      </p:sp>
      <p:sp>
        <p:nvSpPr>
          <p:cNvPr id="535" name="Google Shape;535;p6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9"/>
          <p:cNvSpPr txBox="1"/>
          <p:nvPr/>
        </p:nvSpPr>
        <p:spPr>
          <a:xfrm>
            <a:off x="1016000" y="558800"/>
            <a:ext cx="9197100" cy="584776"/>
          </a:xfrm>
          <a:prstGeom prst="rect">
            <a:avLst/>
          </a:prstGeom>
          <a:noFill/>
          <a:ln>
            <a:noFill/>
          </a:ln>
        </p:spPr>
        <p:txBody>
          <a:bodyPr anchorCtr="0" anchor="t" bIns="45700" lIns="45700" spcFirstLastPara="1" rIns="45700" wrap="square" tIns="45700">
            <a:spAutoFit/>
          </a:bodyPr>
          <a:lstStyle/>
          <a:p>
            <a:pPr indent="-339725" lvl="0" marL="342900" marR="0" rtl="0" algn="l">
              <a:lnSpc>
                <a:spcPct val="100000"/>
              </a:lnSpc>
              <a:spcBef>
                <a:spcPts val="0"/>
              </a:spcBef>
              <a:spcAft>
                <a:spcPts val="0"/>
              </a:spcAft>
              <a:buClr>
                <a:srgbClr val="000000"/>
              </a:buClr>
              <a:buSzPts val="3200"/>
              <a:buFont typeface="Source Sans Pro"/>
              <a:buNone/>
            </a:pPr>
            <a:r>
              <a:t/>
            </a:r>
            <a:endParaRPr b="0" i="0" sz="3200" u="none" cap="none" strike="noStrike">
              <a:solidFill>
                <a:srgbClr val="00B0F0"/>
              </a:solidFill>
              <a:latin typeface="Cambria"/>
              <a:ea typeface="Cambria"/>
              <a:cs typeface="Cambria"/>
              <a:sym typeface="Cambria"/>
            </a:endParaRPr>
          </a:p>
        </p:txBody>
      </p:sp>
      <p:sp>
        <p:nvSpPr>
          <p:cNvPr id="541" name="Google Shape;541;p6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542" name="Google Shape;542;p69" title="Pickleball Drop Serve — How To —2021 Pickleball Rules Changes"/>
          <p:cNvPicPr preferRelativeResize="0"/>
          <p:nvPr/>
        </p:nvPicPr>
        <p:blipFill rotWithShape="1">
          <a:blip r:embed="rId3">
            <a:alphaModFix/>
          </a:blip>
          <a:srcRect b="0" l="0" r="0" t="0"/>
          <a:stretch/>
        </p:blipFill>
        <p:spPr>
          <a:xfrm>
            <a:off x="1596352" y="670968"/>
            <a:ext cx="9762943" cy="5516063"/>
          </a:xfrm>
          <a:prstGeom prst="rect">
            <a:avLst/>
          </a:prstGeom>
          <a:noFill/>
          <a:ln>
            <a:noFill/>
          </a:ln>
        </p:spPr>
      </p:pic>
      <p:sp>
        <p:nvSpPr>
          <p:cNvPr id="543" name="Google Shape;543;p69"/>
          <p:cNvSpPr txBox="1"/>
          <p:nvPr/>
        </p:nvSpPr>
        <p:spPr>
          <a:xfrm>
            <a:off x="1596352" y="-31171"/>
            <a:ext cx="933043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Legal Service Motion – “</a:t>
            </a:r>
            <a:r>
              <a:rPr b="1" i="1" lang="en-US" sz="4400" u="none" cap="none" strike="noStrike">
                <a:solidFill>
                  <a:srgbClr val="18579B"/>
                </a:solidFill>
                <a:latin typeface="Calibri"/>
                <a:ea typeface="Calibri"/>
                <a:cs typeface="Calibri"/>
                <a:sym typeface="Calibri"/>
              </a:rPr>
              <a:t>Drop Serve”</a:t>
            </a:r>
            <a:endParaRPr/>
          </a:p>
        </p:txBody>
      </p:sp>
      <p:sp>
        <p:nvSpPr>
          <p:cNvPr id="544" name="Google Shape;544;p69"/>
          <p:cNvSpPr/>
          <p:nvPr/>
        </p:nvSpPr>
        <p:spPr>
          <a:xfrm>
            <a:off x="1107900" y="6299200"/>
            <a:ext cx="9652000" cy="461665"/>
          </a:xfrm>
          <a:prstGeom prst="rect">
            <a:avLst/>
          </a:prstGeom>
          <a:noFill/>
          <a:ln>
            <a:noFill/>
          </a:ln>
        </p:spPr>
        <p:txBody>
          <a:bodyPr anchorCtr="0" anchor="t" bIns="45700" lIns="91425" spcFirstLastPara="1" rIns="91425" wrap="square" tIns="45700">
            <a:spAutoFit/>
          </a:bodyPr>
          <a:lstStyle/>
          <a:p>
            <a:pPr indent="-339725" lvl="0" marL="342900" marR="0" rtl="0" algn="ctr">
              <a:lnSpc>
                <a:spcPct val="100000"/>
              </a:lnSpc>
              <a:spcBef>
                <a:spcPts val="0"/>
              </a:spcBef>
              <a:spcAft>
                <a:spcPts val="0"/>
              </a:spcAft>
              <a:buClr>
                <a:srgbClr val="18579B"/>
              </a:buClr>
              <a:buSzPts val="2400"/>
              <a:buFont typeface="Calibri"/>
              <a:buNone/>
            </a:pPr>
            <a:r>
              <a:rPr b="1" i="0" lang="en-US" sz="2400" u="none" cap="none" strike="noStrike">
                <a:solidFill>
                  <a:srgbClr val="18579B"/>
                </a:solidFill>
                <a:latin typeface="Calibri"/>
                <a:ea typeface="Calibri"/>
                <a:cs typeface="Calibri"/>
                <a:sym typeface="Calibri"/>
              </a:rPr>
              <a:t> (Time stamp:  1:55 – 4:38)</a:t>
            </a:r>
            <a:endParaRPr b="0" i="0" sz="2400" u="none" cap="none" strike="noStrike">
              <a:solidFill>
                <a:srgbClr val="18579B"/>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7"/>
          <p:cNvSpPr txBox="1"/>
          <p:nvPr>
            <p:ph idx="1" type="body"/>
          </p:nvPr>
        </p:nvSpPr>
        <p:spPr>
          <a:xfrm>
            <a:off x="962297" y="607338"/>
            <a:ext cx="10267406" cy="6162247"/>
          </a:xfrm>
          <a:prstGeom prst="rect">
            <a:avLst/>
          </a:prstGeom>
          <a:noFill/>
          <a:ln>
            <a:noFill/>
          </a:ln>
        </p:spPr>
        <p:txBody>
          <a:bodyPr anchorCtr="0" anchor="t" bIns="45700" lIns="45700" spcFirstLastPara="1" rIns="45700" wrap="square" tIns="45700">
            <a:normAutofit/>
          </a:bodyPr>
          <a:lstStyle/>
          <a:p>
            <a:pPr indent="349250" lvl="1" marL="0" rtl="0" algn="ctr">
              <a:lnSpc>
                <a:spcPct val="90000"/>
              </a:lnSpc>
              <a:spcBef>
                <a:spcPts val="0"/>
              </a:spcBef>
              <a:spcAft>
                <a:spcPts val="0"/>
              </a:spcAft>
              <a:buSzPts val="4900"/>
              <a:buFont typeface="Noto Sans Symbols"/>
              <a:buNone/>
            </a:pPr>
            <a:r>
              <a:rPr i="1" lang="en-US"/>
              <a:t>Primary Purpose of the USA Pickleball Referee Training/Certification Program</a:t>
            </a:r>
            <a:endParaRPr i="1" sz="2000"/>
          </a:p>
          <a:p>
            <a:pPr indent="349250" lvl="1" marL="0" rtl="0" algn="l">
              <a:lnSpc>
                <a:spcPct val="90000"/>
              </a:lnSpc>
              <a:spcBef>
                <a:spcPts val="600"/>
              </a:spcBef>
              <a:spcAft>
                <a:spcPts val="0"/>
              </a:spcAft>
              <a:buSzPts val="2000"/>
              <a:buFont typeface="Noto Sans Symbols"/>
              <a:buNone/>
            </a:pPr>
            <a:r>
              <a:t/>
            </a:r>
            <a:endParaRPr sz="2000"/>
          </a:p>
          <a:p>
            <a:pPr indent="349250" lvl="1" marL="0" rtl="0" algn="l">
              <a:lnSpc>
                <a:spcPct val="90000"/>
              </a:lnSpc>
              <a:spcBef>
                <a:spcPts val="600"/>
              </a:spcBef>
              <a:spcAft>
                <a:spcPts val="0"/>
              </a:spcAft>
              <a:buSzPts val="2000"/>
              <a:buFont typeface="Noto Sans Symbols"/>
              <a:buNone/>
            </a:pPr>
            <a:r>
              <a:t/>
            </a:r>
            <a:endParaRPr sz="2000"/>
          </a:p>
          <a:p>
            <a:pPr indent="349250" lvl="1" marL="0" rtl="0" algn="l">
              <a:lnSpc>
                <a:spcPct val="90000"/>
              </a:lnSpc>
              <a:spcBef>
                <a:spcPts val="600"/>
              </a:spcBef>
              <a:spcAft>
                <a:spcPts val="0"/>
              </a:spcAft>
              <a:buSzPts val="2000"/>
              <a:buFont typeface="Noto Sans Symbols"/>
              <a:buNone/>
            </a:pPr>
            <a:r>
              <a:t/>
            </a:r>
            <a:endParaRPr sz="2000"/>
          </a:p>
          <a:p>
            <a:pPr indent="-571500" lvl="1" marL="571500" rtl="0" algn="l">
              <a:lnSpc>
                <a:spcPct val="90000"/>
              </a:lnSpc>
              <a:spcBef>
                <a:spcPts val="600"/>
              </a:spcBef>
              <a:spcAft>
                <a:spcPts val="0"/>
              </a:spcAft>
              <a:buSzPts val="3600"/>
              <a:buFont typeface="Arial"/>
              <a:buChar char="•"/>
            </a:pPr>
            <a:r>
              <a:rPr lang="en-US" sz="3600">
                <a:latin typeface="Calibri"/>
                <a:ea typeface="Calibri"/>
                <a:cs typeface="Calibri"/>
                <a:sym typeface="Calibri"/>
              </a:rPr>
              <a:t>Improve Officiating </a:t>
            </a:r>
            <a:r>
              <a:rPr b="1" i="1" lang="en-US" sz="3600">
                <a:latin typeface="Calibri"/>
                <a:ea typeface="Calibri"/>
                <a:cs typeface="Calibri"/>
                <a:sym typeface="Calibri"/>
              </a:rPr>
              <a:t>Competency</a:t>
            </a:r>
            <a:r>
              <a:rPr b="1" lang="en-US" sz="3600">
                <a:latin typeface="Calibri"/>
                <a:ea typeface="Calibri"/>
                <a:cs typeface="Calibri"/>
                <a:sym typeface="Calibri"/>
              </a:rPr>
              <a:t> </a:t>
            </a:r>
            <a:r>
              <a:rPr lang="en-US" sz="3600">
                <a:latin typeface="Calibri"/>
                <a:ea typeface="Calibri"/>
                <a:cs typeface="Calibri"/>
                <a:sym typeface="Calibri"/>
              </a:rPr>
              <a:t>across the U.S through:</a:t>
            </a:r>
            <a:endParaRPr/>
          </a:p>
          <a:p>
            <a:pPr indent="-571500" lvl="3" marL="1217180" rtl="0" algn="l">
              <a:lnSpc>
                <a:spcPct val="90000"/>
              </a:lnSpc>
              <a:spcBef>
                <a:spcPts val="600"/>
              </a:spcBef>
              <a:spcAft>
                <a:spcPts val="0"/>
              </a:spcAft>
              <a:buSzPts val="2800"/>
              <a:buFont typeface="Arial"/>
              <a:buChar char="•"/>
            </a:pPr>
            <a:r>
              <a:rPr lang="en-US" sz="2800"/>
              <a:t>Standardization</a:t>
            </a:r>
            <a:endParaRPr/>
          </a:p>
          <a:p>
            <a:pPr indent="-571500" lvl="3" marL="1217180" rtl="0" algn="l">
              <a:lnSpc>
                <a:spcPct val="90000"/>
              </a:lnSpc>
              <a:spcBef>
                <a:spcPts val="600"/>
              </a:spcBef>
              <a:spcAft>
                <a:spcPts val="0"/>
              </a:spcAft>
              <a:buSzPts val="2800"/>
              <a:buFont typeface="Arial"/>
              <a:buChar char="•"/>
            </a:pPr>
            <a:r>
              <a:rPr lang="en-US" sz="2800">
                <a:latin typeface="Calibri"/>
                <a:ea typeface="Calibri"/>
                <a:cs typeface="Calibri"/>
                <a:sym typeface="Calibri"/>
              </a:rPr>
              <a:t>Consistency</a:t>
            </a:r>
            <a:endParaRPr/>
          </a:p>
          <a:p>
            <a:pPr indent="-571500" lvl="3" marL="1217180" rtl="0" algn="l">
              <a:lnSpc>
                <a:spcPct val="90000"/>
              </a:lnSpc>
              <a:spcBef>
                <a:spcPts val="600"/>
              </a:spcBef>
              <a:spcAft>
                <a:spcPts val="0"/>
              </a:spcAft>
              <a:buSzPts val="2800"/>
              <a:buFont typeface="Arial"/>
              <a:buChar char="•"/>
            </a:pPr>
            <a:r>
              <a:rPr lang="en-US" sz="2800"/>
              <a:t>Professionalism</a:t>
            </a:r>
            <a:endParaRPr sz="2800">
              <a:latin typeface="Calibri"/>
              <a:ea typeface="Calibri"/>
              <a:cs typeface="Calibri"/>
              <a:sym typeface="Calibri"/>
            </a:endParaRPr>
          </a:p>
          <a:p>
            <a:pPr indent="0" lvl="1" marL="0" rtl="0" algn="l">
              <a:lnSpc>
                <a:spcPct val="90000"/>
              </a:lnSpc>
              <a:spcBef>
                <a:spcPts val="600"/>
              </a:spcBef>
              <a:spcAft>
                <a:spcPts val="0"/>
              </a:spcAft>
              <a:buSzPts val="3600"/>
              <a:buNone/>
            </a:pPr>
            <a:r>
              <a:t/>
            </a:r>
            <a:endParaRPr sz="3600">
              <a:latin typeface="Calibri"/>
              <a:ea typeface="Calibri"/>
              <a:cs typeface="Calibri"/>
              <a:sym typeface="Calibri"/>
            </a:endParaRPr>
          </a:p>
          <a:p>
            <a:pPr indent="-342900" lvl="1" marL="571500" rtl="0" algn="l">
              <a:lnSpc>
                <a:spcPct val="90000"/>
              </a:lnSpc>
              <a:spcBef>
                <a:spcPts val="600"/>
              </a:spcBef>
              <a:spcAft>
                <a:spcPts val="0"/>
              </a:spcAft>
              <a:buSzPts val="3600"/>
              <a:buFont typeface="Arial"/>
              <a:buNone/>
            </a:pPr>
            <a:r>
              <a:t/>
            </a:r>
            <a:endParaRPr sz="3600">
              <a:latin typeface="Calibri"/>
              <a:ea typeface="Calibri"/>
              <a:cs typeface="Calibri"/>
              <a:sym typeface="Calibri"/>
            </a:endParaRPr>
          </a:p>
          <a:p>
            <a:pPr indent="-342900" lvl="1" marL="571500" rtl="0" algn="l">
              <a:lnSpc>
                <a:spcPct val="90000"/>
              </a:lnSpc>
              <a:spcBef>
                <a:spcPts val="600"/>
              </a:spcBef>
              <a:spcAft>
                <a:spcPts val="0"/>
              </a:spcAft>
              <a:buSzPts val="3600"/>
              <a:buFont typeface="Arial"/>
              <a:buNone/>
            </a:pPr>
            <a:r>
              <a:t/>
            </a:r>
            <a:endParaRPr sz="3600">
              <a:latin typeface="Calibri"/>
              <a:ea typeface="Calibri"/>
              <a:cs typeface="Calibri"/>
              <a:sym typeface="Calibri"/>
            </a:endParaRPr>
          </a:p>
        </p:txBody>
      </p:sp>
      <p:sp>
        <p:nvSpPr>
          <p:cNvPr id="105" name="Google Shape;105;p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ph idx="1" type="body"/>
          </p:nvPr>
        </p:nvSpPr>
        <p:spPr>
          <a:xfrm>
            <a:off x="1241778" y="258806"/>
            <a:ext cx="9708444"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000"/>
              <a:buFont typeface="Calibri"/>
              <a:buNone/>
            </a:pPr>
            <a:r>
              <a:rPr lang="en-US"/>
              <a:t>Imparting Spin on the Serve</a:t>
            </a:r>
            <a:r>
              <a:rPr lang="en-US" sz="4800">
                <a:latin typeface="Calibri"/>
                <a:ea typeface="Calibri"/>
                <a:cs typeface="Calibri"/>
                <a:sym typeface="Calibri"/>
              </a:rPr>
              <a:t> </a:t>
            </a:r>
            <a:endParaRPr sz="4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p:txBody>
      </p:sp>
      <p:sp>
        <p:nvSpPr>
          <p:cNvPr id="550" name="Google Shape;550;p7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551" name="Google Shape;551;p70" title="Drop Bounce Serve? Not yet!  Zane's Chainsaw Serve"/>
          <p:cNvPicPr preferRelativeResize="0"/>
          <p:nvPr/>
        </p:nvPicPr>
        <p:blipFill rotWithShape="1">
          <a:blip r:embed="rId3">
            <a:alphaModFix/>
          </a:blip>
          <a:srcRect b="0" l="0" r="0" t="0"/>
          <a:stretch/>
        </p:blipFill>
        <p:spPr>
          <a:xfrm>
            <a:off x="688425" y="991312"/>
            <a:ext cx="10088575" cy="57000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txBox="1"/>
          <p:nvPr>
            <p:ph idx="1" type="body"/>
          </p:nvPr>
        </p:nvSpPr>
        <p:spPr>
          <a:xfrm>
            <a:off x="1241778" y="258806"/>
            <a:ext cx="9708444" cy="6705542"/>
          </a:xfrm>
          <a:prstGeom prst="rect">
            <a:avLst/>
          </a:prstGeom>
          <a:noFill/>
          <a:ln>
            <a:noFill/>
          </a:ln>
        </p:spPr>
        <p:txBody>
          <a:bodyPr anchorCtr="0" anchor="t" bIns="45700" lIns="45700" spcFirstLastPara="1" rIns="45700" wrap="square" tIns="45700">
            <a:noAutofit/>
          </a:bodyPr>
          <a:lstStyle/>
          <a:p>
            <a:pPr indent="0" lvl="0" marL="0" rtl="0" algn="ctr">
              <a:lnSpc>
                <a:spcPct val="80000"/>
              </a:lnSpc>
              <a:spcBef>
                <a:spcPts val="0"/>
              </a:spcBef>
              <a:spcAft>
                <a:spcPts val="0"/>
              </a:spcAft>
              <a:buClr>
                <a:srgbClr val="18579B"/>
              </a:buClr>
              <a:buSzPts val="4000"/>
              <a:buFont typeface="Calibri"/>
              <a:buNone/>
            </a:pPr>
            <a:r>
              <a:rPr lang="en-US"/>
              <a:t>Imparting Spin on the Serve - Yes or No?</a:t>
            </a:r>
            <a:r>
              <a:rPr lang="en-US" sz="4800">
                <a:latin typeface="Calibri"/>
                <a:ea typeface="Calibri"/>
                <a:cs typeface="Calibri"/>
                <a:sym typeface="Calibri"/>
              </a:rPr>
              <a:t> </a:t>
            </a:r>
            <a:endParaRPr sz="4800">
              <a:latin typeface="Calibri"/>
              <a:ea typeface="Calibri"/>
              <a:cs typeface="Calibri"/>
              <a:sym typeface="Calibri"/>
            </a:endParaRPr>
          </a:p>
          <a:p>
            <a:pPr indent="0" lvl="0" marL="0" rtl="0" algn="ctr">
              <a:lnSpc>
                <a:spcPct val="80000"/>
              </a:lnSpc>
              <a:spcBef>
                <a:spcPts val="2000"/>
              </a:spcBef>
              <a:spcAft>
                <a:spcPts val="0"/>
              </a:spcAft>
              <a:buClr>
                <a:srgbClr val="18579B"/>
              </a:buClr>
              <a:buSzPts val="800"/>
              <a:buFont typeface="Calibri"/>
              <a:buNone/>
            </a:pPr>
            <a:r>
              <a:t/>
            </a:r>
            <a:endParaRPr sz="800">
              <a:latin typeface="Calibri"/>
              <a:ea typeface="Calibri"/>
              <a:cs typeface="Calibri"/>
              <a:sym typeface="Calibri"/>
            </a:endParaRPr>
          </a:p>
        </p:txBody>
      </p:sp>
      <p:sp>
        <p:nvSpPr>
          <p:cNvPr id="557" name="Google Shape;557;p7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558" name="Google Shape;558;p71"/>
          <p:cNvPicPr preferRelativeResize="0"/>
          <p:nvPr/>
        </p:nvPicPr>
        <p:blipFill rotWithShape="1">
          <a:blip r:embed="rId3">
            <a:alphaModFix/>
          </a:blip>
          <a:srcRect b="0" l="0" r="0" t="0"/>
          <a:stretch/>
        </p:blipFill>
        <p:spPr>
          <a:xfrm>
            <a:off x="4363672" y="1048031"/>
            <a:ext cx="3048000" cy="541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170155" y="230737"/>
            <a:ext cx="11851689" cy="735586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Player Readiness – Flow of Game</a:t>
            </a:r>
            <a:endParaRPr b="1" i="0" sz="4400" u="none" cap="none" strike="noStrike">
              <a:solidFill>
                <a:srgbClr val="18579B"/>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18579B"/>
              </a:solidFill>
              <a:latin typeface="Source Sans Pro"/>
              <a:ea typeface="Source Sans Pro"/>
              <a:cs typeface="Source Sans Pro"/>
              <a:sym typeface="Source Sans Pro"/>
            </a:endParaRPr>
          </a:p>
          <a:p>
            <a:pPr indent="-889000" lvl="0" marL="10731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Following Dead Ball, Players are Expected to Move to Respective Positions </a:t>
            </a:r>
            <a:r>
              <a:rPr b="0" i="0" lang="en-US" sz="3600" u="none" cap="none" strike="noStrike">
                <a:solidFill>
                  <a:srgbClr val="FF0000"/>
                </a:solidFill>
                <a:latin typeface="Calibri"/>
                <a:ea typeface="Calibri"/>
                <a:cs typeface="Calibri"/>
                <a:sym typeface="Calibri"/>
              </a:rPr>
              <a:t>without Delay</a:t>
            </a:r>
            <a:endParaRPr b="0" i="0" sz="3600" u="none" cap="none" strike="noStrike">
              <a:solidFill>
                <a:srgbClr val="FF0000"/>
              </a:solidFill>
              <a:latin typeface="Calibri"/>
              <a:ea typeface="Calibri"/>
              <a:cs typeface="Calibri"/>
              <a:sym typeface="Calibri"/>
            </a:endParaRPr>
          </a:p>
          <a:p>
            <a:pPr indent="-762000" lvl="0" marL="10731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FF0000"/>
              </a:solidFill>
              <a:latin typeface="Calibri"/>
              <a:ea typeface="Calibri"/>
              <a:cs typeface="Calibri"/>
              <a:sym typeface="Calibri"/>
            </a:endParaRPr>
          </a:p>
          <a:p>
            <a:pPr indent="-889000" lvl="0" marL="1073150"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Allow Receiver </a:t>
            </a:r>
            <a:r>
              <a:rPr b="0" i="0" lang="en-US" sz="3600" u="none" cap="none" strike="noStrike">
                <a:solidFill>
                  <a:srgbClr val="FF0000"/>
                </a:solidFill>
                <a:latin typeface="Calibri"/>
                <a:ea typeface="Calibri"/>
                <a:cs typeface="Calibri"/>
                <a:sym typeface="Calibri"/>
              </a:rPr>
              <a:t>Reasonable Time </a:t>
            </a:r>
            <a:r>
              <a:rPr b="0" i="0" lang="en-US" sz="3600" u="none" cap="none" strike="noStrike">
                <a:solidFill>
                  <a:srgbClr val="18579B"/>
                </a:solidFill>
                <a:latin typeface="Calibri"/>
                <a:ea typeface="Calibri"/>
                <a:cs typeface="Calibri"/>
                <a:sym typeface="Calibri"/>
              </a:rPr>
              <a:t>to Become Ready</a:t>
            </a:r>
            <a:endParaRPr b="0" i="0" sz="3600" u="none" cap="none" strike="noStrike">
              <a:solidFill>
                <a:srgbClr val="18579B"/>
              </a:solidFill>
              <a:latin typeface="Calibri"/>
              <a:ea typeface="Calibri"/>
              <a:cs typeface="Calibri"/>
              <a:sym typeface="Calibri"/>
            </a:endParaRPr>
          </a:p>
          <a:p>
            <a:pPr indent="-762000" lvl="0" marL="10731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18579B"/>
              </a:solidFill>
              <a:latin typeface="Calibri"/>
              <a:ea typeface="Calibri"/>
              <a:cs typeface="Calibri"/>
              <a:sym typeface="Calibri"/>
            </a:endParaRPr>
          </a:p>
          <a:p>
            <a:pPr indent="-889000" lvl="0" marL="1073150"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Call Score </a:t>
            </a:r>
            <a:r>
              <a:rPr b="0" i="0" lang="en-US" sz="3600" u="none" cap="none" strike="noStrike">
                <a:solidFill>
                  <a:srgbClr val="18579B"/>
                </a:solidFill>
                <a:latin typeface="Calibri"/>
                <a:ea typeface="Calibri"/>
                <a:cs typeface="Calibri"/>
                <a:sym typeface="Calibri"/>
              </a:rPr>
              <a:t>When </a:t>
            </a:r>
            <a:r>
              <a:rPr b="0" i="0" lang="en-US" sz="3600" u="none" cap="none" strike="noStrike">
                <a:solidFill>
                  <a:srgbClr val="FF0000"/>
                </a:solidFill>
                <a:latin typeface="Calibri"/>
                <a:ea typeface="Calibri"/>
                <a:cs typeface="Calibri"/>
                <a:sym typeface="Calibri"/>
              </a:rPr>
              <a:t>Receiver is Ready </a:t>
            </a:r>
            <a:r>
              <a:rPr b="0" i="0" lang="en-US" sz="3600" u="none" cap="none" strike="noStrike">
                <a:solidFill>
                  <a:srgbClr val="18579B"/>
                </a:solidFill>
                <a:latin typeface="Calibri"/>
                <a:ea typeface="Calibri"/>
                <a:cs typeface="Calibri"/>
                <a:sym typeface="Calibri"/>
              </a:rPr>
              <a:t>(or Should Be Ready) &amp; </a:t>
            </a:r>
            <a:r>
              <a:rPr b="0" i="0" lang="en-US" sz="3600" u="none" cap="none" strike="noStrike">
                <a:solidFill>
                  <a:srgbClr val="FF0000"/>
                </a:solidFill>
                <a:latin typeface="Calibri"/>
                <a:ea typeface="Calibri"/>
                <a:cs typeface="Calibri"/>
                <a:sym typeface="Calibri"/>
              </a:rPr>
              <a:t>Server is in Position with Ball in Hand</a:t>
            </a:r>
            <a:endParaRPr b="0" i="0" sz="3600" u="none" cap="none" strike="noStrike">
              <a:solidFill>
                <a:srgbClr val="FF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2000"/>
              <a:buFont typeface="Source Sans Pro"/>
              <a:buNone/>
            </a:pPr>
            <a:r>
              <a:t/>
            </a:r>
            <a:endParaRPr b="0" i="0" sz="2000" u="none" cap="none" strike="noStrike">
              <a:solidFill>
                <a:srgbClr val="000000"/>
              </a:solidFill>
              <a:latin typeface="Calibri"/>
              <a:ea typeface="Calibri"/>
              <a:cs typeface="Calibri"/>
              <a:sym typeface="Calibri"/>
            </a:endParaRPr>
          </a:p>
          <a:p>
            <a:pPr indent="-719138"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If Delaying for </a:t>
            </a:r>
            <a:r>
              <a:rPr b="0" i="0" lang="en-US" sz="3600" u="none" cap="none" strike="noStrike">
                <a:solidFill>
                  <a:srgbClr val="FF0000"/>
                </a:solidFill>
                <a:latin typeface="Calibri"/>
                <a:ea typeface="Calibri"/>
                <a:cs typeface="Calibri"/>
                <a:sym typeface="Calibri"/>
              </a:rPr>
              <a:t>no apparent reason </a:t>
            </a:r>
            <a:endParaRPr/>
          </a:p>
          <a:p>
            <a:pPr indent="-577850" lvl="1" marL="712788" marR="0" rtl="0" algn="l">
              <a:lnSpc>
                <a:spcPct val="100000"/>
              </a:lnSpc>
              <a:spcBef>
                <a:spcPts val="0"/>
              </a:spcBef>
              <a:spcAft>
                <a:spcPts val="0"/>
              </a:spcAft>
              <a:buClr>
                <a:srgbClr val="18579B"/>
              </a:buClr>
              <a:buSzPts val="800"/>
              <a:buFont typeface="Courier New"/>
              <a:buNone/>
            </a:pPr>
            <a:r>
              <a:t/>
            </a:r>
            <a:endParaRPr b="0" i="0" sz="800" u="none" cap="none" strike="noStrike">
              <a:solidFill>
                <a:srgbClr val="000000"/>
              </a:solidFill>
              <a:latin typeface="Calibri"/>
              <a:ea typeface="Calibri"/>
              <a:cs typeface="Calibri"/>
              <a:sym typeface="Calibri"/>
            </a:endParaRPr>
          </a:p>
          <a:p>
            <a:pPr indent="-571500" lvl="5" marL="1474788" marR="0" rtl="0" algn="l">
              <a:lnSpc>
                <a:spcPct val="100000"/>
              </a:lnSpc>
              <a:spcBef>
                <a:spcPts val="0"/>
              </a:spcBef>
              <a:spcAft>
                <a:spcPts val="0"/>
              </a:spcAft>
              <a:buClr>
                <a:srgbClr val="FF0000"/>
              </a:buClr>
              <a:buSzPts val="3600"/>
              <a:buFont typeface="Arial"/>
              <a:buChar char="•"/>
            </a:pPr>
            <a:r>
              <a:rPr b="0" i="0" lang="en-US" sz="3600" u="none" cap="none" strike="noStrike">
                <a:solidFill>
                  <a:srgbClr val="FF0000"/>
                </a:solidFill>
                <a:latin typeface="Calibri"/>
                <a:ea typeface="Calibri"/>
                <a:cs typeface="Calibri"/>
                <a:sym typeface="Calibri"/>
              </a:rPr>
              <a:t>Call Score </a:t>
            </a:r>
            <a:r>
              <a:rPr b="0" i="0" lang="en-US" sz="3600" u="none" cap="none" strike="noStrike">
                <a:solidFill>
                  <a:srgbClr val="18579B"/>
                </a:solidFill>
                <a:latin typeface="Calibri"/>
                <a:ea typeface="Calibri"/>
                <a:cs typeface="Calibri"/>
                <a:sym typeface="Calibri"/>
              </a:rPr>
              <a:t>When Receiver </a:t>
            </a:r>
            <a:r>
              <a:rPr b="1" i="0" lang="en-US" sz="3600" u="none" cap="none" strike="noStrike">
                <a:solidFill>
                  <a:srgbClr val="FF0000"/>
                </a:solidFill>
                <a:latin typeface="Calibri"/>
                <a:ea typeface="Calibri"/>
                <a:cs typeface="Calibri"/>
                <a:sym typeface="Calibri"/>
              </a:rPr>
              <a:t>Should Be Ready </a:t>
            </a:r>
            <a:r>
              <a:rPr b="0" i="0" lang="en-US" sz="3600" u="none" cap="none" strike="noStrike">
                <a:solidFill>
                  <a:srgbClr val="18579B"/>
                </a:solidFill>
                <a:latin typeface="Calibri"/>
                <a:ea typeface="Calibri"/>
                <a:cs typeface="Calibri"/>
                <a:sym typeface="Calibri"/>
              </a:rPr>
              <a:t>and Begin 10-Second Count </a:t>
            </a:r>
            <a:endParaRPr/>
          </a:p>
          <a:p>
            <a:pPr indent="-660400" lvl="0" marL="1073150" marR="0" rtl="0" algn="l">
              <a:lnSpc>
                <a:spcPct val="100000"/>
              </a:lnSpc>
              <a:spcBef>
                <a:spcPts val="0"/>
              </a:spcBef>
              <a:spcAft>
                <a:spcPts val="0"/>
              </a:spcAft>
              <a:buClr>
                <a:srgbClr val="18579B"/>
              </a:buClr>
              <a:buSzPts val="3600"/>
              <a:buFont typeface="Arial"/>
              <a:buNone/>
            </a:pPr>
            <a:r>
              <a:t/>
            </a:r>
            <a:endParaRPr b="0" i="0" sz="3600" u="none" cap="none" strike="noStrike">
              <a:solidFill>
                <a:srgbClr val="18579B"/>
              </a:solidFill>
              <a:latin typeface="Calibri"/>
              <a:ea typeface="Calibri"/>
              <a:cs typeface="Calibri"/>
              <a:sym typeface="Calibri"/>
            </a:endParaRPr>
          </a:p>
        </p:txBody>
      </p:sp>
      <p:sp>
        <p:nvSpPr>
          <p:cNvPr id="564" name="Google Shape;564;p7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b="1" i="1" lang="en-US">
                <a:solidFill>
                  <a:srgbClr val="18579B"/>
                </a:solidFill>
              </a:rPr>
              <a:t>Correct Server/Receiver/Position Questions</a:t>
            </a:r>
            <a:endParaRPr/>
          </a:p>
        </p:txBody>
      </p:sp>
      <p:sp>
        <p:nvSpPr>
          <p:cNvPr id="570" name="Google Shape;570;p73"/>
          <p:cNvSpPr txBox="1"/>
          <p:nvPr/>
        </p:nvSpPr>
        <p:spPr>
          <a:xfrm>
            <a:off x="313345" y="1330945"/>
            <a:ext cx="11878655" cy="4524313"/>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60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Any player </a:t>
            </a:r>
            <a:r>
              <a:rPr b="0" i="0" lang="en-US" sz="2800" u="none" cap="none" strike="noStrike">
                <a:solidFill>
                  <a:srgbClr val="FF0000"/>
                </a:solidFill>
                <a:latin typeface="Calibri"/>
                <a:ea typeface="Calibri"/>
                <a:cs typeface="Calibri"/>
                <a:sym typeface="Calibri"/>
              </a:rPr>
              <a:t>may ask questions </a:t>
            </a:r>
            <a:r>
              <a:rPr b="0" i="0" lang="en-US" sz="2800" u="none" cap="none" strike="noStrike">
                <a:solidFill>
                  <a:srgbClr val="18579B"/>
                </a:solidFill>
                <a:latin typeface="Calibri"/>
                <a:ea typeface="Calibri"/>
                <a:cs typeface="Calibri"/>
                <a:sym typeface="Calibri"/>
              </a:rPr>
              <a:t>regarding whether they are the </a:t>
            </a:r>
            <a:r>
              <a:rPr b="0" i="0" lang="en-US" sz="2800" u="none" cap="none" strike="noStrike">
                <a:solidFill>
                  <a:srgbClr val="FF0000"/>
                </a:solidFill>
                <a:latin typeface="Calibri"/>
                <a:ea typeface="Calibri"/>
                <a:cs typeface="Calibri"/>
                <a:sym typeface="Calibri"/>
              </a:rPr>
              <a:t>correct server/receiver</a:t>
            </a:r>
            <a:endParaRPr/>
          </a:p>
          <a:p>
            <a:pPr indent="0" lvl="7" marL="0"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b="0" i="1" lang="en-US" sz="2800" u="none" cap="none" strike="noStrike">
                <a:solidFill>
                  <a:srgbClr val="18579B"/>
                </a:solidFill>
                <a:latin typeface="Calibri"/>
                <a:ea typeface="Calibri"/>
                <a:cs typeface="Calibri"/>
                <a:sym typeface="Calibri"/>
              </a:rPr>
              <a:t>“Am I the correct server/receiver?  Give </a:t>
            </a:r>
            <a:r>
              <a:rPr b="0" i="1" lang="en-US" sz="2800" u="none" cap="none" strike="noStrike">
                <a:solidFill>
                  <a:srgbClr val="FF0000"/>
                </a:solidFill>
                <a:latin typeface="Calibri"/>
                <a:ea typeface="Calibri"/>
                <a:cs typeface="Calibri"/>
                <a:sym typeface="Calibri"/>
              </a:rPr>
              <a:t>“Yes/No” </a:t>
            </a:r>
            <a:r>
              <a:rPr b="0" i="1" lang="en-US" sz="2800" u="none" cap="none" strike="noStrike">
                <a:solidFill>
                  <a:srgbClr val="18579B"/>
                </a:solidFill>
                <a:latin typeface="Calibri"/>
                <a:ea typeface="Calibri"/>
                <a:cs typeface="Calibri"/>
                <a:sym typeface="Calibri"/>
              </a:rPr>
              <a:t>reply</a:t>
            </a:r>
            <a:endParaRPr/>
          </a:p>
          <a:p>
            <a:pPr indent="0" lvl="7" marL="0" marR="0" rtl="0" algn="l">
              <a:lnSpc>
                <a:spcPct val="100000"/>
              </a:lnSpc>
              <a:spcBef>
                <a:spcPts val="600"/>
              </a:spcBef>
              <a:spcAft>
                <a:spcPts val="0"/>
              </a:spcAft>
              <a:buClr>
                <a:srgbClr val="000000"/>
              </a:buClr>
              <a:buSzPts val="2800"/>
              <a:buFont typeface="Source Sans Pro"/>
              <a:buNone/>
            </a:pPr>
            <a:r>
              <a:t/>
            </a:r>
            <a:endParaRPr b="0" i="1" sz="2800" u="none" cap="none" strike="noStrike">
              <a:solidFill>
                <a:srgbClr val="18579B"/>
              </a:solidFill>
              <a:latin typeface="Calibri"/>
              <a:ea typeface="Calibri"/>
              <a:cs typeface="Calibri"/>
              <a:sym typeface="Calibri"/>
            </a:endParaRPr>
          </a:p>
          <a:p>
            <a:pPr indent="-285750" lvl="0" marL="285750" marR="0" rtl="0" algn="l">
              <a:lnSpc>
                <a:spcPct val="100000"/>
              </a:lnSpc>
              <a:spcBef>
                <a:spcPts val="60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Any player </a:t>
            </a:r>
            <a:r>
              <a:rPr b="0" i="0" lang="en-US" sz="2800" u="none" cap="none" strike="noStrike">
                <a:solidFill>
                  <a:srgbClr val="FF0000"/>
                </a:solidFill>
                <a:latin typeface="Calibri"/>
                <a:ea typeface="Calibri"/>
                <a:cs typeface="Calibri"/>
                <a:sym typeface="Calibri"/>
              </a:rPr>
              <a:t>may ask questions</a:t>
            </a:r>
            <a:r>
              <a:rPr b="0" i="0" lang="en-US" sz="2800" u="none" cap="none" strike="noStrike">
                <a:solidFill>
                  <a:srgbClr val="18579B"/>
                </a:solidFill>
                <a:latin typeface="Calibri"/>
                <a:ea typeface="Calibri"/>
                <a:cs typeface="Calibri"/>
                <a:sym typeface="Calibri"/>
              </a:rPr>
              <a:t> regarding their or their team’s position</a:t>
            </a:r>
            <a:endParaRPr/>
          </a:p>
          <a:p>
            <a:pPr indent="0" lvl="0" marL="0" marR="0" rtl="0" algn="l">
              <a:lnSpc>
                <a:spcPct val="100000"/>
              </a:lnSpc>
              <a:spcBef>
                <a:spcPts val="60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b="0" i="1" lang="en-US" sz="2800" u="none" cap="none" strike="noStrike">
                <a:solidFill>
                  <a:srgbClr val="18579B"/>
                </a:solidFill>
                <a:latin typeface="Calibri"/>
                <a:ea typeface="Calibri"/>
                <a:cs typeface="Calibri"/>
                <a:sym typeface="Calibri"/>
              </a:rPr>
              <a:t>“Am I in the correct position?”  Give </a:t>
            </a:r>
            <a:r>
              <a:rPr b="0" i="1" lang="en-US" sz="2800" u="none" cap="none" strike="noStrike">
                <a:solidFill>
                  <a:srgbClr val="FF0000"/>
                </a:solidFill>
                <a:latin typeface="Calibri"/>
                <a:ea typeface="Calibri"/>
                <a:cs typeface="Calibri"/>
                <a:sym typeface="Calibri"/>
              </a:rPr>
              <a:t>“Yes/No” </a:t>
            </a:r>
            <a:r>
              <a:rPr b="0" i="1" lang="en-US" sz="2800" u="none" cap="none" strike="noStrike">
                <a:solidFill>
                  <a:srgbClr val="18579B"/>
                </a:solidFill>
                <a:latin typeface="Calibri"/>
                <a:ea typeface="Calibri"/>
                <a:cs typeface="Calibri"/>
                <a:sym typeface="Calibri"/>
              </a:rPr>
              <a:t>reply</a:t>
            </a:r>
            <a:endParaRPr/>
          </a:p>
          <a:p>
            <a:pPr indent="0" lvl="0" marL="0" marR="0" rtl="0" algn="l">
              <a:lnSpc>
                <a:spcPct val="100000"/>
              </a:lnSpc>
              <a:spcBef>
                <a:spcPts val="600"/>
              </a:spcBef>
              <a:spcAft>
                <a:spcPts val="0"/>
              </a:spcAft>
              <a:buClr>
                <a:srgbClr val="000000"/>
              </a:buClr>
              <a:buSzPts val="2800"/>
              <a:buFont typeface="Source Sans Pro"/>
              <a:buNone/>
            </a:pPr>
            <a:r>
              <a:t/>
            </a:r>
            <a:endParaRPr b="0" i="0" sz="2800" u="none" cap="none" strike="noStrike">
              <a:solidFill>
                <a:srgbClr val="18579B"/>
              </a:solidFill>
              <a:latin typeface="Calibri"/>
              <a:ea typeface="Calibri"/>
              <a:cs typeface="Calibri"/>
              <a:sym typeface="Calibri"/>
            </a:endParaRPr>
          </a:p>
          <a:p>
            <a:pPr indent="-457200" lvl="0" marL="457200" marR="0" rtl="0" algn="l">
              <a:lnSpc>
                <a:spcPct val="100000"/>
              </a:lnSpc>
              <a:spcBef>
                <a:spcPts val="600"/>
              </a:spcBef>
              <a:spcAft>
                <a:spcPts val="0"/>
              </a:spcAft>
              <a:buClr>
                <a:srgbClr val="18579B"/>
              </a:buClr>
              <a:buSzPts val="2800"/>
              <a:buFont typeface="Arial"/>
              <a:buChar char="•"/>
            </a:pPr>
            <a:r>
              <a:rPr b="0" i="0" lang="en-US" sz="2800" u="none" cap="none" strike="noStrike">
                <a:solidFill>
                  <a:srgbClr val="18579B"/>
                </a:solidFill>
                <a:latin typeface="Calibri"/>
                <a:ea typeface="Calibri"/>
                <a:cs typeface="Calibri"/>
                <a:sym typeface="Calibri"/>
              </a:rPr>
              <a:t>Any player may ask </a:t>
            </a:r>
            <a:r>
              <a:rPr b="0" i="0" lang="en-US" sz="2800" u="none" cap="none" strike="noStrike">
                <a:solidFill>
                  <a:srgbClr val="FF0000"/>
                </a:solidFill>
                <a:latin typeface="Calibri"/>
                <a:ea typeface="Calibri"/>
                <a:cs typeface="Calibri"/>
                <a:sym typeface="Calibri"/>
              </a:rPr>
              <a:t>“am I good” </a:t>
            </a:r>
            <a:r>
              <a:rPr b="0" i="0" lang="en-US" sz="2400" u="none" cap="none" strike="noStrike">
                <a:solidFill>
                  <a:srgbClr val="18579B"/>
                </a:solidFill>
                <a:latin typeface="Calibri"/>
                <a:ea typeface="Calibri"/>
                <a:cs typeface="Calibri"/>
                <a:sym typeface="Calibri"/>
              </a:rPr>
              <a:t>(which combines both of the previous questions).</a:t>
            </a:r>
            <a:endParaRPr/>
          </a:p>
          <a:p>
            <a:pPr indent="0" lvl="0" marL="0" marR="0" rtl="0" algn="l">
              <a:lnSpc>
                <a:spcPct val="100000"/>
              </a:lnSpc>
              <a:spcBef>
                <a:spcPts val="600"/>
              </a:spcBef>
              <a:spcAft>
                <a:spcPts val="0"/>
              </a:spcAft>
              <a:buClr>
                <a:srgbClr val="18579B"/>
              </a:buClr>
              <a:buSzPts val="2400"/>
              <a:buFont typeface="Calibri"/>
              <a:buNone/>
            </a:pPr>
            <a:r>
              <a:rPr b="0" i="0" lang="en-US" sz="2400" u="none" cap="none" strike="noStrike">
                <a:solidFill>
                  <a:srgbClr val="18579B"/>
                </a:solidFill>
                <a:latin typeface="Calibri"/>
                <a:ea typeface="Calibri"/>
                <a:cs typeface="Calibri"/>
                <a:sym typeface="Calibri"/>
              </a:rPr>
              <a:t>	- </a:t>
            </a:r>
            <a:r>
              <a:rPr b="0" i="1" lang="en-US" sz="2400" u="none" cap="none" strike="noStrike">
                <a:solidFill>
                  <a:srgbClr val="18579B"/>
                </a:solidFill>
                <a:latin typeface="Calibri"/>
                <a:ea typeface="Calibri"/>
                <a:cs typeface="Calibri"/>
                <a:sym typeface="Calibri"/>
              </a:rPr>
              <a:t>Give </a:t>
            </a:r>
            <a:r>
              <a:rPr b="0" i="1" lang="en-US" sz="2400" u="none" cap="none" strike="noStrike">
                <a:solidFill>
                  <a:srgbClr val="FF0000"/>
                </a:solidFill>
                <a:latin typeface="Calibri"/>
                <a:ea typeface="Calibri"/>
                <a:cs typeface="Calibri"/>
                <a:sym typeface="Calibri"/>
              </a:rPr>
              <a:t>“Yes/No” </a:t>
            </a:r>
            <a:r>
              <a:rPr b="0" i="1" lang="en-US" sz="2400" u="none" cap="none" strike="noStrike">
                <a:solidFill>
                  <a:srgbClr val="18579B"/>
                </a:solidFill>
                <a:latin typeface="Calibri"/>
                <a:ea typeface="Calibri"/>
                <a:cs typeface="Calibri"/>
                <a:sym typeface="Calibri"/>
              </a:rPr>
              <a:t>reply.  </a:t>
            </a:r>
            <a:r>
              <a:rPr b="0" i="1" lang="en-US" sz="2400" u="none" cap="none" strike="noStrike">
                <a:solidFill>
                  <a:srgbClr val="FF0000"/>
                </a:solidFill>
                <a:latin typeface="Calibri"/>
                <a:ea typeface="Calibri"/>
                <a:cs typeface="Calibri"/>
                <a:sym typeface="Calibri"/>
              </a:rPr>
              <a:t>If “no“, </a:t>
            </a:r>
            <a:r>
              <a:rPr b="0" i="1" lang="en-US" sz="2400" u="none" cap="none" strike="noStrike">
                <a:solidFill>
                  <a:srgbClr val="18579B"/>
                </a:solidFill>
                <a:latin typeface="Calibri"/>
                <a:ea typeface="Calibri"/>
                <a:cs typeface="Calibri"/>
                <a:sym typeface="Calibri"/>
              </a:rPr>
              <a:t>identify </a:t>
            </a:r>
            <a:r>
              <a:rPr b="0" i="1" lang="en-US" sz="2400" u="none" cap="none" strike="noStrike">
                <a:solidFill>
                  <a:srgbClr val="FF0000"/>
                </a:solidFill>
                <a:latin typeface="Calibri"/>
                <a:ea typeface="Calibri"/>
                <a:cs typeface="Calibri"/>
                <a:sym typeface="Calibri"/>
              </a:rPr>
              <a:t>any and all potential faults </a:t>
            </a:r>
            <a:r>
              <a:rPr b="0" i="1" lang="en-US" sz="2400" u="none" cap="none" strike="noStrike">
                <a:solidFill>
                  <a:srgbClr val="18579B"/>
                </a:solidFill>
                <a:latin typeface="Calibri"/>
                <a:ea typeface="Calibri"/>
                <a:cs typeface="Calibri"/>
                <a:sym typeface="Calibri"/>
              </a:rPr>
              <a:t>for these questions.</a:t>
            </a:r>
            <a:endParaRPr b="0" i="1" sz="2400" u="none" cap="none" strike="noStrike">
              <a:solidFill>
                <a:srgbClr val="18579B"/>
              </a:solidFill>
              <a:latin typeface="Calibri"/>
              <a:ea typeface="Calibri"/>
              <a:cs typeface="Calibri"/>
              <a:sym typeface="Calibri"/>
            </a:endParaRPr>
          </a:p>
        </p:txBody>
      </p:sp>
      <p:sp>
        <p:nvSpPr>
          <p:cNvPr id="571" name="Google Shape;571;p7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a:solidFill>
                  <a:srgbClr val="18579B"/>
                </a:solidFill>
              </a:rPr>
              <a:t>Correct Server/Receiver/Position Questions</a:t>
            </a:r>
            <a:endParaRPr/>
          </a:p>
        </p:txBody>
      </p:sp>
      <p:sp>
        <p:nvSpPr>
          <p:cNvPr id="577" name="Google Shape;577;p7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578" name="Google Shape;578;p74"/>
          <p:cNvPicPr preferRelativeResize="0"/>
          <p:nvPr/>
        </p:nvPicPr>
        <p:blipFill rotWithShape="1">
          <a:blip r:embed="rId3">
            <a:alphaModFix/>
          </a:blip>
          <a:srcRect b="0" l="0" r="0" t="0"/>
          <a:stretch/>
        </p:blipFill>
        <p:spPr>
          <a:xfrm>
            <a:off x="1085677" y="1247685"/>
            <a:ext cx="10152977" cy="4420241"/>
          </a:xfrm>
          <a:prstGeom prst="rect">
            <a:avLst/>
          </a:prstGeom>
          <a:noFill/>
          <a:ln>
            <a:noFill/>
          </a:ln>
        </p:spPr>
      </p:pic>
      <p:sp>
        <p:nvSpPr>
          <p:cNvPr id="579" name="Google Shape;579;p74"/>
          <p:cNvSpPr/>
          <p:nvPr/>
        </p:nvSpPr>
        <p:spPr>
          <a:xfrm>
            <a:off x="732367" y="5971967"/>
            <a:ext cx="9981391" cy="646329"/>
          </a:xfrm>
          <a:prstGeom prst="wedgeRectCallout">
            <a:avLst>
              <a:gd fmla="val 40164" name="adj1"/>
              <a:gd fmla="val -155579" name="adj2"/>
            </a:avLst>
          </a:prstGeom>
          <a:solidFill>
            <a:srgbClr val="FFFFFF"/>
          </a:solidFill>
          <a:ln cap="flat" cmpd="sng" w="25400">
            <a:solidFill>
              <a:schemeClr val="accent1"/>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0000"/>
              </a:buClr>
              <a:buSzPts val="1800"/>
              <a:buFont typeface="Source Sans Pro"/>
              <a:buNone/>
            </a:pPr>
            <a:r>
              <a:rPr b="0" i="0" lang="en-US" sz="1800" u="none" cap="none" strike="noStrike">
                <a:solidFill>
                  <a:srgbClr val="FF0000"/>
                </a:solidFill>
                <a:latin typeface="Source Sans Pro"/>
                <a:ea typeface="Source Sans Pro"/>
                <a:cs typeface="Source Sans Pro"/>
                <a:sym typeface="Source Sans Pro"/>
              </a:rPr>
              <a:t>Being specific in your answer is NOT considered coaching because it was provided in response to a player question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5"/>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a:solidFill>
                  <a:srgbClr val="18579B"/>
                </a:solidFill>
              </a:rPr>
              <a:t>Correct Server/Receiver/Position Questions</a:t>
            </a:r>
            <a:endParaRPr/>
          </a:p>
        </p:txBody>
      </p:sp>
      <p:sp>
        <p:nvSpPr>
          <p:cNvPr id="585" name="Google Shape;585;p7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586" name="Google Shape;586;p75"/>
          <p:cNvSpPr txBox="1"/>
          <p:nvPr/>
        </p:nvSpPr>
        <p:spPr>
          <a:xfrm>
            <a:off x="340659" y="1478422"/>
            <a:ext cx="11019565" cy="507831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3600"/>
              <a:buFont typeface="Calibri"/>
              <a:buNone/>
            </a:pPr>
            <a:r>
              <a:rPr b="1" i="1" lang="en-US" sz="3600" u="none" cap="none" strike="noStrike">
                <a:solidFill>
                  <a:srgbClr val="000000"/>
                </a:solidFill>
                <a:latin typeface="Calibri"/>
                <a:ea typeface="Calibri"/>
                <a:cs typeface="Calibri"/>
                <a:sym typeface="Calibri"/>
              </a:rPr>
              <a:t>Officiating Handbook – Section 5.A.4.b.(1)</a:t>
            </a:r>
            <a:endParaRPr/>
          </a:p>
          <a:p>
            <a:pPr indent="0" lvl="0" marL="0" marR="0" rtl="0" algn="l">
              <a:lnSpc>
                <a:spcPct val="100000"/>
              </a:lnSpc>
              <a:spcBef>
                <a:spcPts val="0"/>
              </a:spcBef>
              <a:spcAft>
                <a:spcPts val="0"/>
              </a:spcAft>
              <a:buClr>
                <a:srgbClr val="000000"/>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“b. After the ball is </a:t>
            </a:r>
            <a:r>
              <a:rPr b="0" i="0" lang="en-US" sz="2800" u="none" cap="none" strike="noStrike">
                <a:solidFill>
                  <a:srgbClr val="FF0000"/>
                </a:solidFill>
                <a:latin typeface="Calibri"/>
                <a:ea typeface="Calibri"/>
                <a:cs typeface="Calibri"/>
                <a:sym typeface="Calibri"/>
              </a:rPr>
              <a:t>hit to make the serve</a:t>
            </a:r>
            <a:r>
              <a:rPr b="0" i="0" lang="en-US" sz="2800" u="none" cap="none" strike="noStrike">
                <a:solidFill>
                  <a:srgbClr val="000000"/>
                </a:solidFill>
                <a:latin typeface="Calibri"/>
                <a:ea typeface="Calibri"/>
                <a:cs typeface="Calibri"/>
                <a:sym typeface="Calibri"/>
              </a:rPr>
              <a:t>, if a player stops play to </a:t>
            </a:r>
            <a:r>
              <a:rPr b="0" i="0" lang="en-US" sz="2800" u="none" cap="none" strike="noStrike">
                <a:solidFill>
                  <a:srgbClr val="FF0000"/>
                </a:solidFill>
                <a:latin typeface="Calibri"/>
                <a:ea typeface="Calibri"/>
                <a:cs typeface="Calibri"/>
                <a:sym typeface="Calibri"/>
              </a:rPr>
              <a:t>challenge  </a:t>
            </a:r>
            <a:endParaRPr/>
          </a:p>
          <a:p>
            <a:pPr indent="0" lvl="0" marL="0" marR="0" rtl="0" algn="just">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      an incorrect server, receiver or position:</a:t>
            </a:r>
            <a:endParaRPr/>
          </a:p>
          <a:p>
            <a:pPr indent="0" lvl="0" marL="0" marR="0" rtl="0" algn="just">
              <a:lnSpc>
                <a:spcPct val="100000"/>
              </a:lnSpc>
              <a:spcBef>
                <a:spcPts val="0"/>
              </a:spcBef>
              <a:spcAft>
                <a:spcPts val="0"/>
              </a:spcAft>
              <a:buClr>
                <a:srgbClr val="000000"/>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1)   </a:t>
            </a:r>
            <a:r>
              <a:rPr b="0" i="1" lang="en-US" sz="2800" u="none" cap="none" strike="noStrike">
                <a:solidFill>
                  <a:srgbClr val="FF0000"/>
                </a:solidFill>
                <a:latin typeface="Calibri"/>
                <a:ea typeface="Calibri"/>
                <a:cs typeface="Calibri"/>
                <a:sym typeface="Calibri"/>
              </a:rPr>
              <a:t>Correct Challenge: </a:t>
            </a:r>
            <a:r>
              <a:rPr b="0" i="0" lang="en-US" sz="2800" u="none" cap="none" strike="noStrike">
                <a:solidFill>
                  <a:srgbClr val="000000"/>
                </a:solidFill>
                <a:latin typeface="Calibri"/>
                <a:ea typeface="Calibri"/>
                <a:cs typeface="Calibri"/>
                <a:sym typeface="Calibri"/>
              </a:rPr>
              <a:t>call a </a:t>
            </a:r>
            <a:r>
              <a:rPr b="0" i="0" lang="en-US" sz="2800" u="none" cap="none" strike="noStrike">
                <a:solidFill>
                  <a:srgbClr val="FF0000"/>
                </a:solidFill>
                <a:latin typeface="Calibri"/>
                <a:ea typeface="Calibri"/>
                <a:cs typeface="Calibri"/>
                <a:sym typeface="Calibri"/>
              </a:rPr>
              <a:t>fault on the incorrect player </a:t>
            </a:r>
            <a:r>
              <a:rPr b="0" i="0" lang="en-US" sz="2800" u="none" cap="none" strike="noStrike">
                <a:solidFill>
                  <a:srgbClr val="000000"/>
                </a:solidFill>
                <a:latin typeface="Calibri"/>
                <a:ea typeface="Calibri"/>
                <a:cs typeface="Calibri"/>
                <a:sym typeface="Calibri"/>
              </a:rPr>
              <a:t>(Rule 4.8.9). </a:t>
            </a:r>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However</a:t>
            </a:r>
            <a:r>
              <a:rPr b="0" i="0" lang="en-US" sz="2800" u="none" cap="none" strike="noStrike">
                <a:solidFill>
                  <a:srgbClr val="000000"/>
                </a:solidFill>
                <a:latin typeface="Calibri"/>
                <a:ea typeface="Calibri"/>
                <a:cs typeface="Calibri"/>
                <a:sym typeface="Calibri"/>
              </a:rPr>
              <a:t>, if the players are out of sequence or position due to your </a:t>
            </a:r>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incorrect score call, </a:t>
            </a:r>
            <a:r>
              <a:rPr b="1" i="1" lang="en-US" sz="2800" u="none" cap="none" strike="noStrike">
                <a:solidFill>
                  <a:srgbClr val="FF0000"/>
                </a:solidFill>
                <a:latin typeface="Calibri"/>
                <a:ea typeface="Calibri"/>
                <a:cs typeface="Calibri"/>
                <a:sym typeface="Calibri"/>
              </a:rPr>
              <a:t>replay the rally.” </a:t>
            </a:r>
            <a:endParaRPr/>
          </a:p>
          <a:p>
            <a:pPr indent="0" lvl="0" marL="0" marR="0" rtl="0" algn="just">
              <a:lnSpc>
                <a:spcPct val="100000"/>
              </a:lnSpc>
              <a:spcBef>
                <a:spcPts val="0"/>
              </a:spcBef>
              <a:spcAft>
                <a:spcPts val="0"/>
              </a:spcAft>
              <a:buClr>
                <a:srgbClr val="000000"/>
              </a:buClr>
              <a:buSzPts val="1200"/>
              <a:buFont typeface="Source Sans Pro"/>
              <a:buNone/>
            </a:pPr>
            <a:r>
              <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2)  </a:t>
            </a:r>
            <a:r>
              <a:rPr b="0" i="1" lang="en-US" sz="2800" u="none" cap="none" strike="noStrike">
                <a:solidFill>
                  <a:srgbClr val="FF0000"/>
                </a:solidFill>
                <a:latin typeface="Calibri"/>
                <a:ea typeface="Calibri"/>
                <a:cs typeface="Calibri"/>
                <a:sym typeface="Calibri"/>
              </a:rPr>
              <a:t>Incorrect Challenge: </a:t>
            </a:r>
            <a:r>
              <a:rPr b="0" i="0" lang="en-US" sz="2800" u="none" cap="none" strike="noStrike">
                <a:solidFill>
                  <a:srgbClr val="000000"/>
                </a:solidFill>
                <a:latin typeface="Calibri"/>
                <a:ea typeface="Calibri"/>
                <a:cs typeface="Calibri"/>
                <a:sym typeface="Calibri"/>
              </a:rPr>
              <a:t>If no player is incorrect or out of position </a:t>
            </a:r>
            <a:endParaRPr/>
          </a:p>
          <a:p>
            <a:pPr indent="0" lvl="0" marL="0" marR="0" rtl="0" algn="just">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according to the </a:t>
            </a:r>
            <a:r>
              <a:rPr b="0" i="0" lang="en-US" sz="2800" u="none" cap="none" strike="noStrike">
                <a:solidFill>
                  <a:srgbClr val="FF0000"/>
                </a:solidFill>
                <a:latin typeface="Calibri"/>
                <a:ea typeface="Calibri"/>
                <a:cs typeface="Calibri"/>
                <a:sym typeface="Calibri"/>
              </a:rPr>
              <a:t>correctly called score</a:t>
            </a:r>
            <a:r>
              <a:rPr b="0" i="0" lang="en-US" sz="2800" u="none" cap="none" strike="noStrike">
                <a:solidFill>
                  <a:srgbClr val="000000"/>
                </a:solidFill>
                <a:latin typeface="Calibri"/>
                <a:ea typeface="Calibri"/>
                <a:cs typeface="Calibri"/>
                <a:sym typeface="Calibri"/>
              </a:rPr>
              <a:t>, call a </a:t>
            </a:r>
            <a:r>
              <a:rPr b="0" i="0" lang="en-US" sz="2800" u="none" cap="none" strike="noStrike">
                <a:solidFill>
                  <a:srgbClr val="FF0000"/>
                </a:solidFill>
                <a:latin typeface="Calibri"/>
                <a:ea typeface="Calibri"/>
                <a:cs typeface="Calibri"/>
                <a:sym typeface="Calibri"/>
              </a:rPr>
              <a:t>fault against the player </a:t>
            </a:r>
            <a:endParaRPr/>
          </a:p>
          <a:p>
            <a:pPr indent="0" lvl="0" marL="0" marR="0" rtl="0" algn="just">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           who stopped play </a:t>
            </a:r>
            <a:r>
              <a:rPr b="0" i="0" lang="en-US" sz="2800" u="none" cap="none" strike="noStrike">
                <a:solidFill>
                  <a:srgbClr val="000000"/>
                </a:solidFill>
                <a:latin typeface="Calibri"/>
                <a:ea typeface="Calibri"/>
                <a:cs typeface="Calibri"/>
                <a:sym typeface="Calibri"/>
              </a:rPr>
              <a:t>(Rule 7.1)</a:t>
            </a:r>
            <a:endParaRPr/>
          </a:p>
          <a:p>
            <a:pPr indent="0" lvl="0" marL="0" marR="0" rtl="0" algn="just">
              <a:lnSpc>
                <a:spcPct val="100000"/>
              </a:lnSpc>
              <a:spcBef>
                <a:spcPts val="0"/>
              </a:spcBef>
              <a:spcAft>
                <a:spcPts val="0"/>
              </a:spcAft>
              <a:buClr>
                <a:srgbClr val="000000"/>
              </a:buClr>
              <a:buSzPts val="2800"/>
              <a:buFont typeface="Source Sans Pro"/>
              <a:buNone/>
            </a:pPr>
            <a:r>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6"/>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a:solidFill>
                  <a:srgbClr val="18579B"/>
                </a:solidFill>
              </a:rPr>
              <a:t>Score Questions</a:t>
            </a:r>
            <a:endParaRPr/>
          </a:p>
        </p:txBody>
      </p:sp>
      <p:sp>
        <p:nvSpPr>
          <p:cNvPr id="592" name="Google Shape;592;p76"/>
          <p:cNvSpPr txBox="1"/>
          <p:nvPr/>
        </p:nvSpPr>
        <p:spPr>
          <a:xfrm>
            <a:off x="610447" y="844731"/>
            <a:ext cx="11329851" cy="550919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1200"/>
              </a:spcBef>
              <a:spcAft>
                <a:spcPts val="0"/>
              </a:spcAft>
              <a:buClr>
                <a:srgbClr val="18579B"/>
              </a:buClr>
              <a:buSzPts val="3600"/>
              <a:buFont typeface="Calibri"/>
              <a:buNone/>
            </a:pPr>
            <a:r>
              <a:rPr b="1" i="1" lang="en-US" sz="3600" u="none" cap="none" strike="noStrike">
                <a:solidFill>
                  <a:srgbClr val="18579B"/>
                </a:solidFill>
                <a:latin typeface="Calibri"/>
                <a:ea typeface="Calibri"/>
                <a:cs typeface="Calibri"/>
                <a:sym typeface="Calibri"/>
              </a:rPr>
              <a:t>If asked before you </a:t>
            </a:r>
            <a:r>
              <a:rPr b="1" i="1" lang="en-US" sz="3600" u="none" cap="none" strike="noStrike">
                <a:solidFill>
                  <a:srgbClr val="FF0000"/>
                </a:solidFill>
                <a:latin typeface="Calibri"/>
                <a:ea typeface="Calibri"/>
                <a:cs typeface="Calibri"/>
                <a:sym typeface="Calibri"/>
              </a:rPr>
              <a:t>call the score</a:t>
            </a:r>
            <a:r>
              <a:rPr b="1" i="1" lang="en-US" sz="3600" u="none" cap="none" strike="noStrike">
                <a:solidFill>
                  <a:srgbClr val="18579B"/>
                </a:solidFill>
                <a:latin typeface="Calibri"/>
                <a:ea typeface="Calibri"/>
                <a:cs typeface="Calibri"/>
                <a:sym typeface="Calibri"/>
              </a:rPr>
              <a:t>:</a:t>
            </a:r>
            <a:endParaRPr/>
          </a:p>
          <a:p>
            <a:pPr indent="0" lvl="0" marL="0" marR="0" rtl="0" algn="l">
              <a:lnSpc>
                <a:spcPct val="100000"/>
              </a:lnSpc>
              <a:spcBef>
                <a:spcPts val="1200"/>
              </a:spcBef>
              <a:spcAft>
                <a:spcPts val="0"/>
              </a:spcAft>
              <a:buClr>
                <a:srgbClr val="000000"/>
              </a:buClr>
              <a:buSzPts val="1000"/>
              <a:buFont typeface="Source Sans Pro"/>
              <a:buNone/>
            </a:pPr>
            <a:r>
              <a:t/>
            </a:r>
            <a:endParaRPr b="1" i="1" sz="1000" u="none" cap="none" strike="noStrike">
              <a:solidFill>
                <a:srgbClr val="18579B"/>
              </a:solidFill>
              <a:latin typeface="Calibri"/>
              <a:ea typeface="Calibri"/>
              <a:cs typeface="Calibri"/>
              <a:sym typeface="Calibri"/>
            </a:endParaRPr>
          </a:p>
          <a:p>
            <a:pPr indent="0" lvl="0" marL="0" marR="0" rtl="0" algn="l">
              <a:lnSpc>
                <a:spcPct val="100000"/>
              </a:lnSpc>
              <a:spcBef>
                <a:spcPts val="120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 Reply with : (e.g.) </a:t>
            </a:r>
            <a:r>
              <a:rPr b="0" i="0" lang="en-US" sz="3600" u="none" cap="none" strike="noStrike">
                <a:solidFill>
                  <a:srgbClr val="FF0000"/>
                </a:solidFill>
                <a:latin typeface="Calibri"/>
                <a:ea typeface="Calibri"/>
                <a:cs typeface="Calibri"/>
                <a:sym typeface="Calibri"/>
              </a:rPr>
              <a:t>“You have 4 points”</a:t>
            </a:r>
            <a:endParaRPr/>
          </a:p>
          <a:p>
            <a:pPr indent="0" lvl="0" marL="0" marR="0" rtl="0" algn="l">
              <a:lnSpc>
                <a:spcPct val="100000"/>
              </a:lnSpc>
              <a:spcBef>
                <a:spcPts val="1200"/>
              </a:spcBef>
              <a:spcAft>
                <a:spcPts val="0"/>
              </a:spcAft>
              <a:buClr>
                <a:srgbClr val="000000"/>
              </a:buClr>
              <a:buSzPts val="800"/>
              <a:buFont typeface="Source Sans Pro"/>
              <a:buNone/>
            </a:pPr>
            <a:r>
              <a:t/>
            </a:r>
            <a:endParaRPr b="0" i="0" sz="800" u="none" cap="none" strike="noStrike">
              <a:solidFill>
                <a:srgbClr val="18579B"/>
              </a:solidFill>
              <a:latin typeface="Calibri"/>
              <a:ea typeface="Calibri"/>
              <a:cs typeface="Calibri"/>
              <a:sym typeface="Calibri"/>
            </a:endParaRPr>
          </a:p>
          <a:p>
            <a:pPr indent="0" lvl="0" marL="0" marR="0" rtl="0" algn="l">
              <a:lnSpc>
                <a:spcPct val="100000"/>
              </a:lnSpc>
              <a:spcBef>
                <a:spcPts val="120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 If asked for the </a:t>
            </a:r>
            <a:r>
              <a:rPr b="0" i="0" lang="en-US" sz="3600" u="none" cap="none" strike="noStrike">
                <a:solidFill>
                  <a:srgbClr val="FF0000"/>
                </a:solidFill>
                <a:latin typeface="Calibri"/>
                <a:ea typeface="Calibri"/>
                <a:cs typeface="Calibri"/>
                <a:sym typeface="Calibri"/>
              </a:rPr>
              <a:t>“Complete Score” </a:t>
            </a:r>
            <a:r>
              <a:rPr b="0" i="0" lang="en-US" sz="3600" u="none" cap="none" strike="noStrike">
                <a:solidFill>
                  <a:srgbClr val="18579B"/>
                </a:solidFill>
                <a:latin typeface="Calibri"/>
                <a:ea typeface="Calibri"/>
                <a:cs typeface="Calibri"/>
                <a:sym typeface="Calibri"/>
              </a:rPr>
              <a:t>– step forward, raise 	 	  arm and reply </a:t>
            </a:r>
            <a:r>
              <a:rPr b="0" i="0" lang="en-US" sz="3600" u="none" cap="none" strike="noStrike">
                <a:solidFill>
                  <a:srgbClr val="FF0000"/>
                </a:solidFill>
                <a:latin typeface="Calibri"/>
                <a:ea typeface="Calibri"/>
                <a:cs typeface="Calibri"/>
                <a:sym typeface="Calibri"/>
              </a:rPr>
              <a:t>“You have 4, they have 2, and it is the 2</a:t>
            </a:r>
            <a:r>
              <a:rPr b="0" baseline="30000" i="0" lang="en-US" sz="3600" u="none" cap="none" strike="noStrike">
                <a:solidFill>
                  <a:srgbClr val="FF0000"/>
                </a:solidFill>
                <a:latin typeface="Calibri"/>
                <a:ea typeface="Calibri"/>
                <a:cs typeface="Calibri"/>
                <a:sym typeface="Calibri"/>
              </a:rPr>
              <a:t>nd	   </a:t>
            </a:r>
            <a:r>
              <a:rPr b="0" i="0" lang="en-US" sz="3600" u="none" cap="none" strike="noStrike">
                <a:solidFill>
                  <a:srgbClr val="FF0000"/>
                </a:solidFill>
                <a:latin typeface="Calibri"/>
                <a:ea typeface="Calibri"/>
                <a:cs typeface="Calibri"/>
                <a:sym typeface="Calibri"/>
              </a:rPr>
              <a:t>server.”</a:t>
            </a:r>
            <a:endParaRPr/>
          </a:p>
          <a:p>
            <a:pPr indent="0" lvl="0" marL="0" marR="0" rtl="0" algn="l">
              <a:lnSpc>
                <a:spcPct val="100000"/>
              </a:lnSpc>
              <a:spcBef>
                <a:spcPts val="1200"/>
              </a:spcBef>
              <a:spcAft>
                <a:spcPts val="0"/>
              </a:spcAft>
              <a:buClr>
                <a:srgbClr val="000000"/>
              </a:buClr>
              <a:buSzPts val="800"/>
              <a:buFont typeface="Source Sans Pro"/>
              <a:buNone/>
            </a:pPr>
            <a:r>
              <a:t/>
            </a:r>
            <a:endParaRPr b="0" i="0" sz="800" u="none" cap="none" strike="noStrike">
              <a:solidFill>
                <a:srgbClr val="FF0000"/>
              </a:solidFill>
              <a:latin typeface="Calibri"/>
              <a:ea typeface="Calibri"/>
              <a:cs typeface="Calibri"/>
              <a:sym typeface="Calibri"/>
            </a:endParaRPr>
          </a:p>
          <a:p>
            <a:pPr indent="0" lvl="0" marL="0" marR="0" rtl="0" algn="l">
              <a:lnSpc>
                <a:spcPct val="100000"/>
              </a:lnSpc>
              <a:spcBef>
                <a:spcPts val="120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 </a:t>
            </a:r>
            <a:r>
              <a:rPr b="0" i="0" lang="en-US" sz="3600" u="none" cap="none" strike="noStrike">
                <a:solidFill>
                  <a:srgbClr val="FF0000"/>
                </a:solidFill>
                <a:latin typeface="Calibri"/>
                <a:ea typeface="Calibri"/>
                <a:cs typeface="Calibri"/>
                <a:sym typeface="Calibri"/>
              </a:rPr>
              <a:t>Step back </a:t>
            </a:r>
            <a:r>
              <a:rPr b="0" i="0" lang="en-US" sz="3600" u="none" cap="none" strike="noStrike">
                <a:solidFill>
                  <a:srgbClr val="18579B"/>
                </a:solidFill>
                <a:latin typeface="Calibri"/>
                <a:ea typeface="Calibri"/>
                <a:cs typeface="Calibri"/>
                <a:sym typeface="Calibri"/>
              </a:rPr>
              <a:t>into position and </a:t>
            </a:r>
            <a:r>
              <a:rPr b="0" i="0" lang="en-US" sz="3600" u="none" cap="none" strike="noStrike">
                <a:solidFill>
                  <a:srgbClr val="FF0000"/>
                </a:solidFill>
                <a:latin typeface="Calibri"/>
                <a:ea typeface="Calibri"/>
                <a:cs typeface="Calibri"/>
                <a:sym typeface="Calibri"/>
              </a:rPr>
              <a:t>recall the score </a:t>
            </a:r>
            <a:r>
              <a:rPr b="0" i="0" lang="en-US" sz="3600" u="none" cap="none" strike="noStrike">
                <a:solidFill>
                  <a:srgbClr val="18579B"/>
                </a:solidFill>
                <a:latin typeface="Calibri"/>
                <a:ea typeface="Calibri"/>
                <a:cs typeface="Calibri"/>
                <a:sym typeface="Calibri"/>
              </a:rPr>
              <a:t>to begin the 	   rally</a:t>
            </a:r>
            <a:endParaRPr/>
          </a:p>
        </p:txBody>
      </p:sp>
      <p:sp>
        <p:nvSpPr>
          <p:cNvPr id="593" name="Google Shape;593;p7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7"/>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a:solidFill>
                  <a:srgbClr val="18579B"/>
                </a:solidFill>
              </a:rPr>
              <a:t>Score Questions (cont’d)</a:t>
            </a:r>
            <a:endParaRPr/>
          </a:p>
        </p:txBody>
      </p:sp>
      <p:sp>
        <p:nvSpPr>
          <p:cNvPr id="599" name="Google Shape;599;p77"/>
          <p:cNvSpPr txBox="1"/>
          <p:nvPr/>
        </p:nvSpPr>
        <p:spPr>
          <a:xfrm>
            <a:off x="630269" y="844731"/>
            <a:ext cx="11726220" cy="630941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Clr>
                <a:srgbClr val="18579B"/>
              </a:buClr>
              <a:buSzPts val="2800"/>
              <a:buFont typeface="Calibri"/>
              <a:buNone/>
            </a:pPr>
            <a:r>
              <a:rPr b="1" i="1" lang="en-US" sz="2800" u="none" cap="none" strike="noStrike">
                <a:solidFill>
                  <a:srgbClr val="18579B"/>
                </a:solidFill>
                <a:latin typeface="Calibri"/>
                <a:ea typeface="Calibri"/>
                <a:cs typeface="Calibri"/>
                <a:sym typeface="Calibri"/>
              </a:rPr>
              <a:t>If asked </a:t>
            </a:r>
            <a:r>
              <a:rPr b="1" i="1" lang="en-US" sz="2800" u="none" cap="none" strike="noStrike">
                <a:solidFill>
                  <a:srgbClr val="FF0000"/>
                </a:solidFill>
                <a:latin typeface="Calibri"/>
                <a:ea typeface="Calibri"/>
                <a:cs typeface="Calibri"/>
                <a:sym typeface="Calibri"/>
              </a:rPr>
              <a:t>after the score is called </a:t>
            </a:r>
            <a:r>
              <a:rPr b="1" i="1" lang="en-US" sz="2800" u="none" cap="none" strike="noStrike">
                <a:solidFill>
                  <a:srgbClr val="18579B"/>
                </a:solidFill>
                <a:latin typeface="Calibri"/>
                <a:ea typeface="Calibri"/>
                <a:cs typeface="Calibri"/>
                <a:sym typeface="Calibri"/>
              </a:rPr>
              <a:t>but </a:t>
            </a:r>
            <a:r>
              <a:rPr b="1" i="1" lang="en-US" sz="2800" u="none" cap="none" strike="noStrike">
                <a:solidFill>
                  <a:srgbClr val="FF0000"/>
                </a:solidFill>
                <a:latin typeface="Calibri"/>
                <a:ea typeface="Calibri"/>
                <a:cs typeface="Calibri"/>
                <a:sym typeface="Calibri"/>
              </a:rPr>
              <a:t>BEFORE the ball is hit </a:t>
            </a:r>
            <a:r>
              <a:rPr b="1" i="1" lang="en-US" sz="2800" u="none" cap="none" strike="noStrike">
                <a:solidFill>
                  <a:srgbClr val="18579B"/>
                </a:solidFill>
                <a:latin typeface="Calibri"/>
                <a:ea typeface="Calibri"/>
                <a:cs typeface="Calibri"/>
                <a:sym typeface="Calibri"/>
              </a:rPr>
              <a:t>to make the serve:</a:t>
            </a:r>
            <a:endParaRPr/>
          </a:p>
          <a:p>
            <a:pPr indent="-457200" lvl="0" marL="457200"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If the score was called correctly – acknowledge the correct score, announce      that you will recall the score, recall the score when all players are ready</a:t>
            </a:r>
            <a:endParaRPr/>
          </a:p>
          <a:p>
            <a:pPr indent="-457200" lvl="0" marL="457200"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If the score was called incorrectly, announce “Correction”</a:t>
            </a:r>
            <a:endParaRPr/>
          </a:p>
          <a:p>
            <a:pPr indent="-457200" lvl="0" marL="457200"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Acknowledge the correct score and announce that you will recall the 		         score.  Allow players to adjust positions, if necessary and recall the score when all players are ready </a:t>
            </a:r>
            <a:r>
              <a:rPr b="0" i="0" lang="en-US" sz="2800" u="none" cap="none" strike="noStrike">
                <a:solidFill>
                  <a:srgbClr val="18579B"/>
                </a:solidFill>
                <a:latin typeface="Calibri"/>
                <a:ea typeface="Calibri"/>
                <a:cs typeface="Calibri"/>
                <a:sym typeface="Calibri"/>
              </a:rPr>
              <a:t>	</a:t>
            </a:r>
            <a:endParaRPr/>
          </a:p>
          <a:p>
            <a:pPr indent="0" lvl="0" marL="0" marR="0" rtl="0" algn="l">
              <a:lnSpc>
                <a:spcPct val="100000"/>
              </a:lnSpc>
              <a:spcBef>
                <a:spcPts val="600"/>
              </a:spcBef>
              <a:spcAft>
                <a:spcPts val="0"/>
              </a:spcAft>
              <a:buClr>
                <a:srgbClr val="000000"/>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0" lvl="0" marL="0" marR="0" rtl="0" algn="l">
              <a:lnSpc>
                <a:spcPct val="100000"/>
              </a:lnSpc>
              <a:spcBef>
                <a:spcPts val="600"/>
              </a:spcBef>
              <a:spcAft>
                <a:spcPts val="0"/>
              </a:spcAft>
              <a:buClr>
                <a:srgbClr val="18579B"/>
              </a:buClr>
              <a:buSzPts val="2800"/>
              <a:buFont typeface="Calibri"/>
              <a:buNone/>
            </a:pPr>
            <a:r>
              <a:rPr b="1" i="1" lang="en-US" sz="2800" u="none" cap="none" strike="noStrike">
                <a:solidFill>
                  <a:srgbClr val="18579B"/>
                </a:solidFill>
                <a:latin typeface="Calibri"/>
                <a:ea typeface="Calibri"/>
                <a:cs typeface="Calibri"/>
                <a:sym typeface="Calibri"/>
              </a:rPr>
              <a:t>If asked </a:t>
            </a:r>
            <a:r>
              <a:rPr b="1" i="1" lang="en-US" sz="2800" u="none" cap="none" strike="noStrike">
                <a:solidFill>
                  <a:srgbClr val="FF0000"/>
                </a:solidFill>
                <a:latin typeface="Calibri"/>
                <a:ea typeface="Calibri"/>
                <a:cs typeface="Calibri"/>
                <a:sym typeface="Calibri"/>
              </a:rPr>
              <a:t>AFTER the ball is served</a:t>
            </a:r>
            <a:r>
              <a:rPr b="1" i="1" lang="en-US" sz="2800" u="none" cap="none" strike="noStrike">
                <a:solidFill>
                  <a:srgbClr val="18579B"/>
                </a:solidFill>
                <a:latin typeface="Calibri"/>
                <a:ea typeface="Calibri"/>
                <a:cs typeface="Calibri"/>
                <a:sym typeface="Calibri"/>
              </a:rPr>
              <a:t> but </a:t>
            </a:r>
            <a:r>
              <a:rPr b="1" i="1" lang="en-US" sz="2800" u="none" cap="none" strike="noStrike">
                <a:solidFill>
                  <a:srgbClr val="FF0000"/>
                </a:solidFill>
                <a:latin typeface="Calibri"/>
                <a:ea typeface="Calibri"/>
                <a:cs typeface="Calibri"/>
                <a:sym typeface="Calibri"/>
              </a:rPr>
              <a:t>Before the return of serve</a:t>
            </a:r>
            <a:r>
              <a:rPr b="1" i="1" lang="en-US" sz="2800" u="none" cap="none" strike="noStrike">
                <a:solidFill>
                  <a:srgbClr val="18579B"/>
                </a:solidFill>
                <a:latin typeface="Calibri"/>
                <a:ea typeface="Calibri"/>
                <a:cs typeface="Calibri"/>
                <a:sym typeface="Calibri"/>
              </a:rPr>
              <a:t>:</a:t>
            </a:r>
            <a:endParaRPr/>
          </a:p>
          <a:p>
            <a:pPr indent="0" lvl="0" marL="0" marR="0" rtl="0" algn="l">
              <a:lnSpc>
                <a:spcPct val="100000"/>
              </a:lnSpc>
              <a:spcBef>
                <a:spcPts val="600"/>
              </a:spcBef>
              <a:spcAft>
                <a:spcPts val="0"/>
              </a:spcAft>
              <a:buClr>
                <a:srgbClr val="18579B"/>
              </a:buClr>
              <a:buSzPts val="2800"/>
              <a:buFont typeface="Calibri"/>
              <a:buNone/>
            </a:pPr>
            <a:r>
              <a:rPr b="0" i="1" lang="en-US" sz="2800" u="none" cap="none" strike="noStrike">
                <a:solidFill>
                  <a:srgbClr val="18579B"/>
                </a:solidFill>
                <a:latin typeface="Calibri"/>
                <a:ea typeface="Calibri"/>
                <a:cs typeface="Calibri"/>
                <a:sym typeface="Calibri"/>
              </a:rPr>
              <a:t>	- A player may stop play to </a:t>
            </a:r>
            <a:r>
              <a:rPr b="0" i="1" lang="en-US" sz="2800" u="none" cap="none" strike="noStrike">
                <a:solidFill>
                  <a:srgbClr val="FF0000"/>
                </a:solidFill>
                <a:latin typeface="Calibri"/>
                <a:ea typeface="Calibri"/>
                <a:cs typeface="Calibri"/>
                <a:sym typeface="Calibri"/>
              </a:rPr>
              <a:t>correct an incorrect score</a:t>
            </a:r>
            <a:r>
              <a:rPr b="0" i="1" lang="en-US" sz="2800" u="none" cap="none" strike="noStrike">
                <a:solidFill>
                  <a:srgbClr val="18579B"/>
                </a:solidFill>
                <a:latin typeface="Calibri"/>
                <a:ea typeface="Calibri"/>
                <a:cs typeface="Calibri"/>
                <a:sym typeface="Calibri"/>
              </a:rPr>
              <a:t>. The really is </a:t>
            </a:r>
            <a:r>
              <a:rPr b="0" i="1" lang="en-US" sz="2800" u="none" cap="none" strike="noStrike">
                <a:solidFill>
                  <a:srgbClr val="FF0000"/>
                </a:solidFill>
                <a:latin typeface="Calibri"/>
                <a:ea typeface="Calibri"/>
                <a:cs typeface="Calibri"/>
                <a:sym typeface="Calibri"/>
              </a:rPr>
              <a:t>replayed</a:t>
            </a:r>
            <a:r>
              <a:rPr b="0" i="1" lang="en-US" sz="2800" u="none" cap="none" strike="noStrike">
                <a:solidFill>
                  <a:srgbClr val="18579B"/>
                </a:solidFill>
                <a:latin typeface="Calibri"/>
                <a:ea typeface="Calibri"/>
                <a:cs typeface="Calibri"/>
                <a:sym typeface="Calibri"/>
              </a:rPr>
              <a:t>      	  with the correct score and there is no fault on the player.</a:t>
            </a:r>
            <a:endParaRPr/>
          </a:p>
          <a:p>
            <a:pPr indent="0" lvl="0" marL="0" marR="0" rtl="0" algn="l">
              <a:lnSpc>
                <a:spcPct val="100000"/>
              </a:lnSpc>
              <a:spcBef>
                <a:spcPts val="600"/>
              </a:spcBef>
              <a:spcAft>
                <a:spcPts val="0"/>
              </a:spcAft>
              <a:buClr>
                <a:srgbClr val="18579B"/>
              </a:buClr>
              <a:buSzPts val="2800"/>
              <a:buFont typeface="Calibri"/>
              <a:buNone/>
            </a:pPr>
            <a:r>
              <a:rPr b="0" i="1" lang="en-US" sz="2800" u="none" cap="none" strike="noStrike">
                <a:solidFill>
                  <a:srgbClr val="18579B"/>
                </a:solidFill>
                <a:latin typeface="Calibri"/>
                <a:ea typeface="Calibri"/>
                <a:cs typeface="Calibri"/>
                <a:sym typeface="Calibri"/>
              </a:rPr>
              <a:t>	- If the score was </a:t>
            </a:r>
            <a:r>
              <a:rPr b="0" i="1" lang="en-US" sz="2800" u="none" cap="none" strike="noStrike">
                <a:solidFill>
                  <a:srgbClr val="FF0000"/>
                </a:solidFill>
                <a:latin typeface="Calibri"/>
                <a:ea typeface="Calibri"/>
                <a:cs typeface="Calibri"/>
                <a:sym typeface="Calibri"/>
              </a:rPr>
              <a:t>originally called correctly</a:t>
            </a:r>
            <a:r>
              <a:rPr b="0" i="1" lang="en-US" sz="2800" u="none" cap="none" strike="noStrike">
                <a:solidFill>
                  <a:srgbClr val="18579B"/>
                </a:solidFill>
                <a:latin typeface="Calibri"/>
                <a:ea typeface="Calibri"/>
                <a:cs typeface="Calibri"/>
                <a:sym typeface="Calibri"/>
              </a:rPr>
              <a:t>, it is </a:t>
            </a:r>
            <a:r>
              <a:rPr b="0" i="1" lang="en-US" sz="2800" u="none" cap="none" strike="noStrike">
                <a:solidFill>
                  <a:srgbClr val="FF0000"/>
                </a:solidFill>
                <a:latin typeface="Calibri"/>
                <a:ea typeface="Calibri"/>
                <a:cs typeface="Calibri"/>
                <a:sym typeface="Calibri"/>
              </a:rPr>
              <a:t>a fault </a:t>
            </a:r>
            <a:r>
              <a:rPr b="0" i="1" lang="en-US" sz="2800" u="none" cap="none" strike="noStrike">
                <a:solidFill>
                  <a:srgbClr val="18579B"/>
                </a:solidFill>
                <a:latin typeface="Calibri"/>
                <a:ea typeface="Calibri"/>
                <a:cs typeface="Calibri"/>
                <a:sym typeface="Calibri"/>
              </a:rPr>
              <a:t>on the player.</a:t>
            </a:r>
            <a:endParaRPr b="0" i="0" sz="2800" u="none" cap="none" strike="noStrike">
              <a:solidFill>
                <a:srgbClr val="18579B"/>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000"/>
              <a:buFont typeface="Source Sans Pro"/>
              <a:buNone/>
            </a:pPr>
            <a:r>
              <a:t/>
            </a:r>
            <a:endParaRPr b="0" i="0" sz="1000" u="none" cap="none" strike="noStrike">
              <a:solidFill>
                <a:srgbClr val="18579B"/>
              </a:solidFill>
              <a:latin typeface="Calibri"/>
              <a:ea typeface="Calibri"/>
              <a:cs typeface="Calibri"/>
              <a:sym typeface="Calibri"/>
            </a:endParaRPr>
          </a:p>
          <a:p>
            <a:pPr indent="0" lvl="0" marL="0" marR="0" rtl="0" algn="l">
              <a:lnSpc>
                <a:spcPct val="100000"/>
              </a:lnSpc>
              <a:spcBef>
                <a:spcPts val="120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a:r>
            <a:endParaRPr/>
          </a:p>
        </p:txBody>
      </p:sp>
      <p:sp>
        <p:nvSpPr>
          <p:cNvPr id="600" name="Google Shape;600;p7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8"/>
          <p:cNvSpPr txBox="1"/>
          <p:nvPr>
            <p:ph type="title"/>
          </p:nvPr>
        </p:nvSpPr>
        <p:spPr>
          <a:xfrm>
            <a:off x="732367" y="107576"/>
            <a:ext cx="10723035" cy="73715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Font typeface="Calibri"/>
              <a:buNone/>
            </a:pPr>
            <a:r>
              <a:rPr lang="en-US">
                <a:solidFill>
                  <a:srgbClr val="18579B"/>
                </a:solidFill>
              </a:rPr>
              <a:t>Score Questions (cont’d)</a:t>
            </a:r>
            <a:endParaRPr/>
          </a:p>
        </p:txBody>
      </p:sp>
      <p:sp>
        <p:nvSpPr>
          <p:cNvPr id="606" name="Google Shape;606;p7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607" name="Google Shape;607;p78"/>
          <p:cNvPicPr preferRelativeResize="0"/>
          <p:nvPr/>
        </p:nvPicPr>
        <p:blipFill rotWithShape="1">
          <a:blip r:embed="rId3">
            <a:alphaModFix/>
          </a:blip>
          <a:srcRect b="0" l="0" r="0" t="0"/>
          <a:stretch/>
        </p:blipFill>
        <p:spPr>
          <a:xfrm>
            <a:off x="893184" y="2429465"/>
            <a:ext cx="10401400" cy="3467133"/>
          </a:xfrm>
          <a:prstGeom prst="rect">
            <a:avLst/>
          </a:prstGeom>
          <a:noFill/>
          <a:ln>
            <a:noFill/>
          </a:ln>
        </p:spPr>
      </p:pic>
      <p:sp>
        <p:nvSpPr>
          <p:cNvPr id="608" name="Google Shape;608;p78"/>
          <p:cNvSpPr txBox="1"/>
          <p:nvPr/>
        </p:nvSpPr>
        <p:spPr>
          <a:xfrm>
            <a:off x="1683521" y="882102"/>
            <a:ext cx="9067088" cy="138499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2800"/>
              <a:buFont typeface="Source Sans Pro"/>
              <a:buNone/>
            </a:pPr>
            <a:r>
              <a:rPr b="1" i="1" lang="en-US" sz="2800" u="none" cap="none" strike="noStrike">
                <a:solidFill>
                  <a:srgbClr val="000000"/>
                </a:solidFill>
                <a:latin typeface="Source Sans Pro"/>
                <a:ea typeface="Source Sans Pro"/>
                <a:cs typeface="Source Sans Pro"/>
                <a:sym typeface="Source Sans Pro"/>
              </a:rPr>
              <a:t>Officiating Handbook - Section 5.A </a:t>
            </a:r>
            <a:endParaRPr/>
          </a:p>
          <a:p>
            <a:pPr indent="0" lvl="0" marL="0" marR="0" rtl="0" algn="ctr">
              <a:lnSpc>
                <a:spcPct val="100000"/>
              </a:lnSpc>
              <a:spcBef>
                <a:spcPts val="0"/>
              </a:spcBef>
              <a:spcAft>
                <a:spcPts val="0"/>
              </a:spcAft>
              <a:buClr>
                <a:srgbClr val="000000"/>
              </a:buClr>
              <a:buSzPts val="2800"/>
              <a:buFont typeface="Source Sans Pro"/>
              <a:buNone/>
            </a:pPr>
            <a:r>
              <a:rPr b="1" i="1" lang="en-US" sz="2800" u="none" cap="none" strike="noStrike">
                <a:solidFill>
                  <a:srgbClr val="000000"/>
                </a:solidFill>
                <a:latin typeface="Source Sans Pro"/>
                <a:ea typeface="Source Sans Pro"/>
                <a:cs typeface="Source Sans Pro"/>
                <a:sym typeface="Source Sans Pro"/>
              </a:rPr>
              <a:t>Key Situations and Violations: Serving and Receiving</a:t>
            </a:r>
            <a:endParaRPr b="1" i="1" sz="2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9"/>
          <p:cNvSpPr txBox="1"/>
          <p:nvPr>
            <p:ph idx="1" type="body"/>
          </p:nvPr>
        </p:nvSpPr>
        <p:spPr>
          <a:xfrm>
            <a:off x="674703" y="99468"/>
            <a:ext cx="10848513" cy="6355928"/>
          </a:xfrm>
          <a:prstGeom prst="rect">
            <a:avLst/>
          </a:prstGeom>
          <a:noFill/>
          <a:ln>
            <a:noFill/>
          </a:ln>
        </p:spPr>
        <p:txBody>
          <a:bodyPr anchorCtr="0" anchor="t" bIns="45700" lIns="45700" spcFirstLastPara="1" rIns="45700" wrap="square" tIns="45700">
            <a:normAutofit fontScale="92500" lnSpcReduction="20000"/>
          </a:bodyPr>
          <a:lstStyle/>
          <a:p>
            <a:pPr indent="0" lvl="0" marL="0" rtl="0" algn="ctr">
              <a:lnSpc>
                <a:spcPct val="100000"/>
              </a:lnSpc>
              <a:spcBef>
                <a:spcPts val="0"/>
              </a:spcBef>
              <a:spcAft>
                <a:spcPts val="0"/>
              </a:spcAft>
              <a:buSzPct val="100000"/>
              <a:buFont typeface="Noto Sans Symbols"/>
              <a:buNone/>
            </a:pPr>
            <a:r>
              <a:rPr lang="en-US" sz="4800">
                <a:latin typeface="Calibri"/>
                <a:ea typeface="Calibri"/>
                <a:cs typeface="Calibri"/>
                <a:sym typeface="Calibri"/>
              </a:rPr>
              <a:t>Serve Timing</a:t>
            </a:r>
            <a:endParaRPr/>
          </a:p>
          <a:p>
            <a:pPr indent="-336550" lvl="1" marL="685800" rtl="0" algn="l">
              <a:lnSpc>
                <a:spcPct val="100000"/>
              </a:lnSpc>
              <a:spcBef>
                <a:spcPts val="600"/>
              </a:spcBef>
              <a:spcAft>
                <a:spcPts val="0"/>
              </a:spcAft>
              <a:buClr>
                <a:srgbClr val="18579B"/>
              </a:buClr>
              <a:buSzPct val="110000"/>
              <a:buNone/>
            </a:pPr>
            <a:r>
              <a:t/>
            </a:r>
            <a:endParaRPr sz="1100">
              <a:latin typeface="Calibri"/>
              <a:ea typeface="Calibri"/>
              <a:cs typeface="Calibri"/>
              <a:sym typeface="Calibri"/>
            </a:endParaRPr>
          </a:p>
          <a:p>
            <a:pPr indent="-336550" lvl="1" marL="685800" rtl="0" algn="l">
              <a:lnSpc>
                <a:spcPct val="100000"/>
              </a:lnSpc>
              <a:spcBef>
                <a:spcPts val="600"/>
              </a:spcBef>
              <a:spcAft>
                <a:spcPts val="0"/>
              </a:spcAft>
              <a:buClr>
                <a:srgbClr val="18579B"/>
              </a:buClr>
              <a:buSzPct val="110000"/>
              <a:buNone/>
            </a:pPr>
            <a:r>
              <a:t/>
            </a:r>
            <a:endParaRPr sz="1100">
              <a:latin typeface="Calibri"/>
              <a:ea typeface="Calibri"/>
              <a:cs typeface="Calibri"/>
              <a:sym typeface="Calibri"/>
            </a:endParaRPr>
          </a:p>
          <a:p>
            <a:pPr indent="-336584" lvl="1" marL="685800" rtl="0" algn="l">
              <a:lnSpc>
                <a:spcPct val="100000"/>
              </a:lnSpc>
              <a:spcBef>
                <a:spcPts val="600"/>
              </a:spcBef>
              <a:spcAft>
                <a:spcPts val="0"/>
              </a:spcAft>
              <a:buClr>
                <a:srgbClr val="18579B"/>
              </a:buClr>
              <a:buSzPct val="110000"/>
              <a:buFont typeface="Arial"/>
              <a:buChar char="•"/>
            </a:pPr>
            <a:r>
              <a:rPr lang="en-US" sz="3900"/>
              <a:t>There is </a:t>
            </a:r>
            <a:r>
              <a:rPr lang="en-US" sz="3900">
                <a:solidFill>
                  <a:srgbClr val="FF0000"/>
                </a:solidFill>
              </a:rPr>
              <a:t>no penalty</a:t>
            </a:r>
            <a:r>
              <a:rPr lang="en-US" sz="3900"/>
              <a:t> if the server </a:t>
            </a:r>
            <a:r>
              <a:rPr lang="en-US" sz="3900">
                <a:solidFill>
                  <a:srgbClr val="FF0000"/>
                </a:solidFill>
              </a:rPr>
              <a:t>serves the ball</a:t>
            </a:r>
            <a:r>
              <a:rPr lang="en-US" sz="3900"/>
              <a:t> before the </a:t>
            </a:r>
            <a:r>
              <a:rPr lang="en-US" sz="3900">
                <a:solidFill>
                  <a:srgbClr val="FF0000"/>
                </a:solidFill>
              </a:rPr>
              <a:t>start of the score being called </a:t>
            </a:r>
            <a:r>
              <a:rPr lang="en-US" sz="3900"/>
              <a:t>– allow the player to re-serve the ball </a:t>
            </a:r>
            <a:r>
              <a:rPr lang="en-US" sz="3900">
                <a:solidFill>
                  <a:srgbClr val="FF0000"/>
                </a:solidFill>
              </a:rPr>
              <a:t>after the complete score </a:t>
            </a:r>
            <a:r>
              <a:rPr lang="en-US" sz="3900"/>
              <a:t>is called.  </a:t>
            </a:r>
            <a:endParaRPr/>
          </a:p>
          <a:p>
            <a:pPr indent="0" lvl="1" marL="349250" rtl="0" algn="l">
              <a:lnSpc>
                <a:spcPct val="100000"/>
              </a:lnSpc>
              <a:spcBef>
                <a:spcPts val="600"/>
              </a:spcBef>
              <a:spcAft>
                <a:spcPts val="0"/>
              </a:spcAft>
              <a:buClr>
                <a:srgbClr val="18579B"/>
              </a:buClr>
              <a:buSzPct val="110000"/>
              <a:buNone/>
            </a:pPr>
            <a:r>
              <a:t/>
            </a:r>
            <a:endParaRPr sz="1100"/>
          </a:p>
          <a:p>
            <a:pPr indent="-336584" lvl="1" marL="685800" rtl="0" algn="l">
              <a:lnSpc>
                <a:spcPct val="100000"/>
              </a:lnSpc>
              <a:spcBef>
                <a:spcPts val="600"/>
              </a:spcBef>
              <a:spcAft>
                <a:spcPts val="0"/>
              </a:spcAft>
              <a:buClr>
                <a:srgbClr val="18579B"/>
              </a:buClr>
              <a:buSzPct val="110000"/>
              <a:buFont typeface="Arial"/>
              <a:buChar char="•"/>
            </a:pPr>
            <a:r>
              <a:rPr lang="en-US" sz="3900"/>
              <a:t>There is </a:t>
            </a:r>
            <a:r>
              <a:rPr lang="en-US" sz="3900">
                <a:solidFill>
                  <a:srgbClr val="FF0000"/>
                </a:solidFill>
              </a:rPr>
              <a:t>n</a:t>
            </a:r>
            <a:r>
              <a:rPr lang="en-US" sz="3900">
                <a:solidFill>
                  <a:srgbClr val="FF0000"/>
                </a:solidFill>
                <a:latin typeface="Calibri"/>
                <a:ea typeface="Calibri"/>
                <a:cs typeface="Calibri"/>
                <a:sym typeface="Calibri"/>
              </a:rPr>
              <a:t>o penalty </a:t>
            </a:r>
            <a:r>
              <a:rPr lang="en-US" sz="3900">
                <a:latin typeface="Calibri"/>
                <a:ea typeface="Calibri"/>
                <a:cs typeface="Calibri"/>
                <a:sym typeface="Calibri"/>
              </a:rPr>
              <a:t>if the server starts their </a:t>
            </a:r>
            <a:r>
              <a:rPr lang="en-US" sz="3900">
                <a:solidFill>
                  <a:srgbClr val="FF0000"/>
                </a:solidFill>
                <a:latin typeface="Calibri"/>
                <a:ea typeface="Calibri"/>
                <a:cs typeface="Calibri"/>
                <a:sym typeface="Calibri"/>
              </a:rPr>
              <a:t>service </a:t>
            </a:r>
            <a:r>
              <a:rPr lang="en-US" sz="3900">
                <a:solidFill>
                  <a:srgbClr val="FF0000"/>
                </a:solidFill>
              </a:rPr>
              <a:t>m</a:t>
            </a:r>
            <a:r>
              <a:rPr lang="en-US" sz="3900">
                <a:solidFill>
                  <a:srgbClr val="FF0000"/>
                </a:solidFill>
                <a:latin typeface="Calibri"/>
                <a:ea typeface="Calibri"/>
                <a:cs typeface="Calibri"/>
                <a:sym typeface="Calibri"/>
              </a:rPr>
              <a:t>otion </a:t>
            </a:r>
            <a:r>
              <a:rPr lang="en-US" sz="3900">
                <a:latin typeface="Calibri"/>
                <a:ea typeface="Calibri"/>
                <a:cs typeface="Calibri"/>
                <a:sym typeface="Calibri"/>
              </a:rPr>
              <a:t>before the </a:t>
            </a:r>
            <a:r>
              <a:rPr lang="en-US" sz="3900">
                <a:solidFill>
                  <a:srgbClr val="FF0000"/>
                </a:solidFill>
                <a:latin typeface="Calibri"/>
                <a:ea typeface="Calibri"/>
                <a:cs typeface="Calibri"/>
                <a:sym typeface="Calibri"/>
              </a:rPr>
              <a:t>complete score is called.  </a:t>
            </a:r>
            <a:endParaRPr/>
          </a:p>
          <a:p>
            <a:pPr indent="-259016" lvl="1" marL="685800" rtl="0" algn="l">
              <a:lnSpc>
                <a:spcPct val="100000"/>
              </a:lnSpc>
              <a:spcBef>
                <a:spcPts val="600"/>
              </a:spcBef>
              <a:spcAft>
                <a:spcPts val="0"/>
              </a:spcAft>
              <a:buClr>
                <a:srgbClr val="18579B"/>
              </a:buClr>
              <a:buSzPct val="110000"/>
              <a:buFont typeface="Arial"/>
              <a:buNone/>
            </a:pPr>
            <a:r>
              <a:t/>
            </a:r>
            <a:endParaRPr sz="1200">
              <a:solidFill>
                <a:srgbClr val="18579B"/>
              </a:solidFill>
              <a:latin typeface="Calibri"/>
              <a:ea typeface="Calibri"/>
              <a:cs typeface="Calibri"/>
              <a:sym typeface="Calibri"/>
            </a:endParaRPr>
          </a:p>
          <a:p>
            <a:pPr indent="-336584" lvl="1" marL="685800" rtl="0" algn="l">
              <a:lnSpc>
                <a:spcPct val="100000"/>
              </a:lnSpc>
              <a:spcBef>
                <a:spcPts val="600"/>
              </a:spcBef>
              <a:spcAft>
                <a:spcPts val="0"/>
              </a:spcAft>
              <a:buClr>
                <a:srgbClr val="18579B"/>
              </a:buClr>
              <a:buSzPct val="110000"/>
              <a:buFont typeface="Arial"/>
              <a:buChar char="•"/>
            </a:pPr>
            <a:r>
              <a:rPr lang="en-US" sz="3900">
                <a:solidFill>
                  <a:srgbClr val="18579B"/>
                </a:solidFill>
                <a:latin typeface="Calibri"/>
                <a:ea typeface="Calibri"/>
                <a:cs typeface="Calibri"/>
                <a:sym typeface="Calibri"/>
              </a:rPr>
              <a:t>It is a fault if the </a:t>
            </a:r>
            <a:r>
              <a:rPr lang="en-US" sz="3900">
                <a:solidFill>
                  <a:srgbClr val="FF0000"/>
                </a:solidFill>
                <a:latin typeface="Calibri"/>
                <a:ea typeface="Calibri"/>
                <a:cs typeface="Calibri"/>
                <a:sym typeface="Calibri"/>
              </a:rPr>
              <a:t>server hits the ball </a:t>
            </a:r>
            <a:r>
              <a:rPr lang="en-US" sz="3900">
                <a:solidFill>
                  <a:srgbClr val="18579B"/>
                </a:solidFill>
                <a:latin typeface="Calibri"/>
                <a:ea typeface="Calibri"/>
                <a:cs typeface="Calibri"/>
                <a:sym typeface="Calibri"/>
              </a:rPr>
              <a:t>before the </a:t>
            </a:r>
            <a:r>
              <a:rPr lang="en-US" sz="3900">
                <a:solidFill>
                  <a:srgbClr val="FF0000"/>
                </a:solidFill>
                <a:latin typeface="Calibri"/>
                <a:ea typeface="Calibri"/>
                <a:cs typeface="Calibri"/>
                <a:sym typeface="Calibri"/>
              </a:rPr>
              <a:t>last number of the score </a:t>
            </a:r>
            <a:r>
              <a:rPr lang="en-US" sz="3900">
                <a:solidFill>
                  <a:srgbClr val="18579B"/>
                </a:solidFill>
                <a:latin typeface="Calibri"/>
                <a:ea typeface="Calibri"/>
                <a:cs typeface="Calibri"/>
                <a:sym typeface="Calibri"/>
              </a:rPr>
              <a:t>is called. </a:t>
            </a:r>
            <a:endParaRPr/>
          </a:p>
          <a:p>
            <a:pPr indent="0" lvl="1" marL="349250" rtl="0" algn="l">
              <a:lnSpc>
                <a:spcPct val="100000"/>
              </a:lnSpc>
              <a:spcBef>
                <a:spcPts val="600"/>
              </a:spcBef>
              <a:spcAft>
                <a:spcPts val="0"/>
              </a:spcAft>
              <a:buClr>
                <a:srgbClr val="18579B"/>
              </a:buClr>
              <a:buSzPct val="110000"/>
              <a:buNone/>
            </a:pPr>
            <a:r>
              <a:t/>
            </a:r>
            <a:endParaRPr sz="1100"/>
          </a:p>
          <a:p>
            <a:pPr indent="-336584" lvl="1" marL="685800" rtl="0" algn="l">
              <a:lnSpc>
                <a:spcPct val="100000"/>
              </a:lnSpc>
              <a:spcBef>
                <a:spcPts val="600"/>
              </a:spcBef>
              <a:spcAft>
                <a:spcPts val="0"/>
              </a:spcAft>
              <a:buClr>
                <a:srgbClr val="18579B"/>
              </a:buClr>
              <a:buSzPct val="110000"/>
              <a:buFont typeface="Arial"/>
              <a:buChar char="•"/>
            </a:pPr>
            <a:r>
              <a:rPr lang="en-US" sz="3900">
                <a:latin typeface="Calibri"/>
                <a:ea typeface="Calibri"/>
                <a:cs typeface="Calibri"/>
                <a:sym typeface="Calibri"/>
              </a:rPr>
              <a:t>Any </a:t>
            </a:r>
            <a:r>
              <a:rPr lang="en-US" sz="3900">
                <a:solidFill>
                  <a:srgbClr val="FF0000"/>
                </a:solidFill>
                <a:latin typeface="Calibri"/>
                <a:ea typeface="Calibri"/>
                <a:cs typeface="Calibri"/>
                <a:sym typeface="Calibri"/>
              </a:rPr>
              <a:t>10-second violation </a:t>
            </a:r>
            <a:r>
              <a:rPr lang="en-US" sz="3900">
                <a:latin typeface="Calibri"/>
                <a:ea typeface="Calibri"/>
                <a:cs typeface="Calibri"/>
                <a:sym typeface="Calibri"/>
              </a:rPr>
              <a:t>will result in a </a:t>
            </a:r>
            <a:r>
              <a:rPr lang="en-US" sz="3900">
                <a:solidFill>
                  <a:srgbClr val="FF0000"/>
                </a:solidFill>
                <a:latin typeface="Calibri"/>
                <a:ea typeface="Calibri"/>
                <a:cs typeface="Calibri"/>
                <a:sym typeface="Calibri"/>
              </a:rPr>
              <a:t>fault against the server/serving team.</a:t>
            </a:r>
            <a:endParaRPr/>
          </a:p>
        </p:txBody>
      </p:sp>
      <p:sp>
        <p:nvSpPr>
          <p:cNvPr id="614" name="Google Shape;614;p7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idx="1" type="body"/>
          </p:nvPr>
        </p:nvSpPr>
        <p:spPr>
          <a:xfrm>
            <a:off x="340659" y="57430"/>
            <a:ext cx="11392717" cy="6719572"/>
          </a:xfrm>
          <a:prstGeom prst="rect">
            <a:avLst/>
          </a:prstGeom>
          <a:noFill/>
          <a:ln>
            <a:noFill/>
          </a:ln>
        </p:spPr>
        <p:txBody>
          <a:bodyPr anchorCtr="0" anchor="t" bIns="45700" lIns="45700" spcFirstLastPara="1" rIns="45700" wrap="square" tIns="45700">
            <a:normAutofit fontScale="77500" lnSpcReduction="20000"/>
          </a:bodyPr>
          <a:lstStyle/>
          <a:p>
            <a:pPr indent="349250" lvl="1" marL="0" rtl="0" algn="ctr">
              <a:lnSpc>
                <a:spcPct val="100000"/>
              </a:lnSpc>
              <a:spcBef>
                <a:spcPts val="0"/>
              </a:spcBef>
              <a:spcAft>
                <a:spcPts val="0"/>
              </a:spcAft>
              <a:buSzPct val="100000"/>
              <a:buFont typeface="Noto Sans Symbols"/>
              <a:buNone/>
            </a:pPr>
            <a:r>
              <a:rPr lang="en-US" sz="5838">
                <a:latin typeface="Calibri"/>
                <a:ea typeface="Calibri"/>
                <a:cs typeface="Calibri"/>
                <a:sym typeface="Calibri"/>
              </a:rPr>
              <a:t>Standardization</a:t>
            </a:r>
            <a:endParaRPr/>
          </a:p>
          <a:p>
            <a:pPr indent="349250" lvl="1" marL="0" rtl="0" algn="l">
              <a:lnSpc>
                <a:spcPct val="100000"/>
              </a:lnSpc>
              <a:spcBef>
                <a:spcPts val="600"/>
              </a:spcBef>
              <a:spcAft>
                <a:spcPts val="0"/>
              </a:spcAft>
              <a:buSzPct val="100000"/>
              <a:buFont typeface="Noto Sans Symbols"/>
              <a:buNone/>
            </a:pPr>
            <a:r>
              <a:t/>
            </a:r>
            <a:endParaRPr sz="1800">
              <a:latin typeface="Calibri"/>
              <a:ea typeface="Calibri"/>
              <a:cs typeface="Calibri"/>
              <a:sym typeface="Calibri"/>
            </a:endParaRPr>
          </a:p>
          <a:p>
            <a:pPr indent="349250" lvl="1" marL="0" rtl="0" algn="l">
              <a:lnSpc>
                <a:spcPct val="100000"/>
              </a:lnSpc>
              <a:spcBef>
                <a:spcPts val="600"/>
              </a:spcBef>
              <a:spcAft>
                <a:spcPts val="0"/>
              </a:spcAft>
              <a:buSzPct val="100000"/>
              <a:buFont typeface="Noto Sans Symbols"/>
              <a:buNone/>
            </a:pPr>
            <a:r>
              <a:rPr lang="en-US" sz="3900">
                <a:latin typeface="Calibri"/>
                <a:ea typeface="Calibri"/>
                <a:cs typeface="Calibri"/>
                <a:sym typeface="Calibri"/>
              </a:rPr>
              <a:t>Series of </a:t>
            </a:r>
            <a:r>
              <a:rPr b="1" lang="en-US" sz="3900">
                <a:latin typeface="Calibri"/>
                <a:ea typeface="Calibri"/>
                <a:cs typeface="Calibri"/>
                <a:sym typeface="Calibri"/>
              </a:rPr>
              <a:t>standardized</a:t>
            </a:r>
            <a:r>
              <a:rPr lang="en-US" sz="3900">
                <a:latin typeface="Calibri"/>
                <a:ea typeface="Calibri"/>
                <a:cs typeface="Calibri"/>
                <a:sym typeface="Calibri"/>
              </a:rPr>
              <a:t> resources including:</a:t>
            </a:r>
            <a:endParaRPr/>
          </a:p>
          <a:p>
            <a:pPr indent="-700564" lvl="3" marL="903288" rtl="0" algn="l">
              <a:lnSpc>
                <a:spcPct val="100000"/>
              </a:lnSpc>
              <a:spcBef>
                <a:spcPts val="600"/>
              </a:spcBef>
              <a:spcAft>
                <a:spcPts val="0"/>
              </a:spcAft>
              <a:buClr>
                <a:srgbClr val="18579B"/>
              </a:buClr>
              <a:buSzPct val="100000"/>
              <a:buFont typeface="Arial"/>
              <a:buChar char="•"/>
            </a:pPr>
            <a:r>
              <a:rPr lang="en-US" sz="3900">
                <a:latin typeface="Calibri"/>
                <a:ea typeface="Calibri"/>
                <a:cs typeface="Calibri"/>
                <a:sym typeface="Calibri"/>
              </a:rPr>
              <a:t>202</a:t>
            </a:r>
            <a:r>
              <a:rPr lang="en-US" sz="3900"/>
              <a:t>3</a:t>
            </a:r>
            <a:r>
              <a:rPr lang="en-US" sz="3900">
                <a:latin typeface="Calibri"/>
                <a:ea typeface="Calibri"/>
                <a:cs typeface="Calibri"/>
                <a:sym typeface="Calibri"/>
              </a:rPr>
              <a:t> USAP/</a:t>
            </a:r>
            <a:r>
              <a:rPr i="1" lang="en-US" sz="3900">
                <a:latin typeface="Calibri"/>
                <a:ea typeface="Calibri"/>
                <a:cs typeface="Calibri"/>
                <a:sym typeface="Calibri"/>
              </a:rPr>
              <a:t>Official Rulebook </a:t>
            </a:r>
            <a:endParaRPr/>
          </a:p>
          <a:p>
            <a:pPr indent="-700564" lvl="3" marL="903288" rtl="0" algn="l">
              <a:lnSpc>
                <a:spcPct val="100000"/>
              </a:lnSpc>
              <a:spcBef>
                <a:spcPts val="600"/>
              </a:spcBef>
              <a:spcAft>
                <a:spcPts val="0"/>
              </a:spcAft>
              <a:buClr>
                <a:srgbClr val="18579B"/>
              </a:buClr>
              <a:buSzPct val="100000"/>
              <a:buFont typeface="Arial"/>
              <a:buChar char="•"/>
            </a:pPr>
            <a:r>
              <a:rPr lang="en-US" sz="3900">
                <a:latin typeface="Calibri"/>
                <a:ea typeface="Calibri"/>
                <a:cs typeface="Calibri"/>
                <a:sym typeface="Calibri"/>
              </a:rPr>
              <a:t>2023 Rule Changes Document</a:t>
            </a:r>
            <a:endParaRPr sz="3900">
              <a:latin typeface="Calibri"/>
              <a:ea typeface="Calibri"/>
              <a:cs typeface="Calibri"/>
              <a:sym typeface="Calibri"/>
            </a:endParaRPr>
          </a:p>
          <a:p>
            <a:pPr indent="-700564" lvl="3" marL="903288" rtl="0" algn="l">
              <a:lnSpc>
                <a:spcPct val="100000"/>
              </a:lnSpc>
              <a:spcBef>
                <a:spcPts val="600"/>
              </a:spcBef>
              <a:spcAft>
                <a:spcPts val="0"/>
              </a:spcAft>
              <a:buClr>
                <a:srgbClr val="18579B"/>
              </a:buClr>
              <a:buSzPct val="100000"/>
              <a:buFont typeface="Arial"/>
              <a:buChar char="•"/>
            </a:pPr>
            <a:r>
              <a:rPr lang="en-US" sz="3900">
                <a:latin typeface="Calibri"/>
                <a:ea typeface="Calibri"/>
                <a:cs typeface="Calibri"/>
                <a:sym typeface="Calibri"/>
              </a:rPr>
              <a:t>2023 USA Pickleball </a:t>
            </a:r>
            <a:r>
              <a:rPr i="1" lang="en-US" sz="3900">
                <a:latin typeface="Calibri"/>
                <a:ea typeface="Calibri"/>
                <a:cs typeface="Calibri"/>
                <a:sym typeface="Calibri"/>
              </a:rPr>
              <a:t>Officiating Handbook*</a:t>
            </a:r>
            <a:endParaRPr/>
          </a:p>
          <a:p>
            <a:pPr indent="-700564" lvl="3" marL="903288" rtl="0" algn="l">
              <a:lnSpc>
                <a:spcPct val="100000"/>
              </a:lnSpc>
              <a:spcBef>
                <a:spcPts val="600"/>
              </a:spcBef>
              <a:spcAft>
                <a:spcPts val="0"/>
              </a:spcAft>
              <a:buClr>
                <a:srgbClr val="18579B"/>
              </a:buClr>
              <a:buSzPct val="100000"/>
              <a:buFont typeface="Arial"/>
              <a:buChar char="•"/>
            </a:pPr>
            <a:r>
              <a:rPr lang="en-US" sz="3900">
                <a:solidFill>
                  <a:srgbClr val="18579B"/>
                </a:solidFill>
              </a:rPr>
              <a:t>2023 USA Pickleball </a:t>
            </a:r>
            <a:r>
              <a:rPr i="1" lang="en-US" sz="3900">
                <a:solidFill>
                  <a:srgbClr val="18579B"/>
                </a:solidFill>
              </a:rPr>
              <a:t>Casebook for Referees*</a:t>
            </a:r>
            <a:endParaRPr sz="3900">
              <a:solidFill>
                <a:srgbClr val="18579B"/>
              </a:solidFill>
            </a:endParaRPr>
          </a:p>
          <a:p>
            <a:pPr indent="-700564" lvl="3" marL="903288" rtl="0" algn="l">
              <a:lnSpc>
                <a:spcPct val="100000"/>
              </a:lnSpc>
              <a:spcBef>
                <a:spcPts val="600"/>
              </a:spcBef>
              <a:spcAft>
                <a:spcPts val="0"/>
              </a:spcAft>
              <a:buClr>
                <a:srgbClr val="18579B"/>
              </a:buClr>
              <a:buSzPct val="100000"/>
              <a:buFont typeface="Arial"/>
              <a:buChar char="•"/>
            </a:pPr>
            <a:r>
              <a:rPr lang="en-US" sz="3900">
                <a:latin typeface="Calibri"/>
                <a:ea typeface="Calibri"/>
                <a:cs typeface="Calibri"/>
                <a:sym typeface="Calibri"/>
              </a:rPr>
              <a:t>On-Demand Referee Training Videos*</a:t>
            </a:r>
            <a:endParaRPr/>
          </a:p>
          <a:p>
            <a:pPr indent="-698706" lvl="3" marL="903288" rtl="0" algn="l">
              <a:lnSpc>
                <a:spcPct val="90000"/>
              </a:lnSpc>
              <a:spcBef>
                <a:spcPts val="600"/>
              </a:spcBef>
              <a:spcAft>
                <a:spcPts val="0"/>
              </a:spcAft>
              <a:buClr>
                <a:srgbClr val="18579B"/>
              </a:buClr>
              <a:buSzPct val="110000"/>
              <a:buFont typeface="Arial"/>
              <a:buChar char="•"/>
            </a:pPr>
            <a:r>
              <a:rPr lang="en-US" sz="3900">
                <a:solidFill>
                  <a:srgbClr val="18579B"/>
                </a:solidFill>
                <a:latin typeface="Calibri"/>
                <a:ea typeface="Calibri"/>
                <a:cs typeface="Calibri"/>
                <a:sym typeface="Calibri"/>
              </a:rPr>
              <a:t>Online Testing Series</a:t>
            </a:r>
            <a:endParaRPr/>
          </a:p>
          <a:p>
            <a:pPr indent="-698706" lvl="3" marL="903288" rtl="0" algn="l">
              <a:lnSpc>
                <a:spcPct val="90000"/>
              </a:lnSpc>
              <a:spcBef>
                <a:spcPts val="600"/>
              </a:spcBef>
              <a:spcAft>
                <a:spcPts val="0"/>
              </a:spcAft>
              <a:buClr>
                <a:srgbClr val="18579B"/>
              </a:buClr>
              <a:buSzPct val="110000"/>
              <a:buFont typeface="Arial"/>
              <a:buChar char="•"/>
            </a:pPr>
            <a:r>
              <a:rPr lang="en-US" sz="3900">
                <a:solidFill>
                  <a:srgbClr val="18579B"/>
                </a:solidFill>
                <a:latin typeface="Calibri"/>
                <a:ea typeface="Calibri"/>
                <a:cs typeface="Calibri"/>
                <a:sym typeface="Calibri"/>
              </a:rPr>
              <a:t>Referee </a:t>
            </a:r>
            <a:r>
              <a:rPr i="1" lang="en-US" sz="3900">
                <a:solidFill>
                  <a:srgbClr val="18579B"/>
                </a:solidFill>
                <a:latin typeface="Calibri"/>
                <a:ea typeface="Calibri"/>
                <a:cs typeface="Calibri"/>
                <a:sym typeface="Calibri"/>
              </a:rPr>
              <a:t>Quick-Start Video</a:t>
            </a:r>
            <a:endParaRPr/>
          </a:p>
          <a:p>
            <a:pPr indent="-698706" lvl="3" marL="903288" rtl="0" algn="l">
              <a:lnSpc>
                <a:spcPct val="90000"/>
              </a:lnSpc>
              <a:spcBef>
                <a:spcPts val="600"/>
              </a:spcBef>
              <a:spcAft>
                <a:spcPts val="0"/>
              </a:spcAft>
              <a:buClr>
                <a:srgbClr val="18579B"/>
              </a:buClr>
              <a:buSzPct val="110000"/>
              <a:buFont typeface="Arial"/>
              <a:buChar char="•"/>
            </a:pPr>
            <a:r>
              <a:rPr lang="en-US" sz="3900">
                <a:solidFill>
                  <a:srgbClr val="18579B"/>
                </a:solidFill>
                <a:latin typeface="Calibri"/>
                <a:ea typeface="Calibri"/>
                <a:cs typeface="Calibri"/>
                <a:sym typeface="Calibri"/>
              </a:rPr>
              <a:t>Referee Training PowerPoint (basis for this course)</a:t>
            </a:r>
            <a:endParaRPr/>
          </a:p>
          <a:p>
            <a:pPr indent="349250" lvl="1" marL="0" rtl="0" algn="ctr">
              <a:lnSpc>
                <a:spcPct val="90000"/>
              </a:lnSpc>
              <a:spcBef>
                <a:spcPts val="600"/>
              </a:spcBef>
              <a:spcAft>
                <a:spcPts val="0"/>
              </a:spcAft>
              <a:buSzPct val="100000"/>
              <a:buNone/>
            </a:pPr>
            <a:r>
              <a:rPr b="1" lang="en-US" sz="3200">
                <a:solidFill>
                  <a:srgbClr val="18579B"/>
                </a:solidFill>
              </a:rPr>
              <a:t>Available online at usapickleball.org</a:t>
            </a:r>
            <a:endParaRPr/>
          </a:p>
          <a:p>
            <a:pPr indent="349250" lvl="1" marL="0" rtl="0" algn="ctr">
              <a:lnSpc>
                <a:spcPct val="90000"/>
              </a:lnSpc>
              <a:spcBef>
                <a:spcPts val="600"/>
              </a:spcBef>
              <a:spcAft>
                <a:spcPts val="0"/>
              </a:spcAft>
              <a:buSzPct val="100000"/>
              <a:buNone/>
            </a:pPr>
            <a:r>
              <a:t/>
            </a:r>
            <a:endParaRPr b="1" sz="3200">
              <a:solidFill>
                <a:srgbClr val="18579B"/>
              </a:solidFill>
            </a:endParaRPr>
          </a:p>
          <a:p>
            <a:pPr indent="349250" lvl="1" marL="0" rtl="0" algn="ctr">
              <a:lnSpc>
                <a:spcPct val="90000"/>
              </a:lnSpc>
              <a:spcBef>
                <a:spcPts val="600"/>
              </a:spcBef>
              <a:spcAft>
                <a:spcPts val="0"/>
              </a:spcAft>
              <a:buSzPct val="100000"/>
              <a:buFont typeface="Noto Sans Symbols"/>
              <a:buNone/>
            </a:pPr>
            <a:r>
              <a:rPr b="1" lang="en-US" sz="3200">
                <a:solidFill>
                  <a:srgbClr val="18579B"/>
                </a:solidFill>
              </a:rPr>
              <a:t>*Requires USAP Membership</a:t>
            </a:r>
            <a:endParaRPr/>
          </a:p>
          <a:p>
            <a:pPr indent="349250" lvl="1" marL="0" rtl="0" algn="ctr">
              <a:lnSpc>
                <a:spcPct val="90000"/>
              </a:lnSpc>
              <a:spcBef>
                <a:spcPts val="600"/>
              </a:spcBef>
              <a:spcAft>
                <a:spcPts val="0"/>
              </a:spcAft>
              <a:buSzPct val="100000"/>
              <a:buFont typeface="Noto Sans Symbols"/>
              <a:buNone/>
            </a:pPr>
            <a:r>
              <a:t/>
            </a:r>
            <a:endParaRPr b="1" sz="3200">
              <a:solidFill>
                <a:srgbClr val="18579B"/>
              </a:solidFill>
            </a:endParaRPr>
          </a:p>
          <a:p>
            <a:pPr indent="-88264" lvl="4" marL="1546225" rtl="0" algn="l">
              <a:lnSpc>
                <a:spcPct val="100000"/>
              </a:lnSpc>
              <a:spcBef>
                <a:spcPts val="600"/>
              </a:spcBef>
              <a:spcAft>
                <a:spcPts val="0"/>
              </a:spcAft>
              <a:buClr>
                <a:srgbClr val="18579B"/>
              </a:buClr>
              <a:buSzPct val="100000"/>
              <a:buFont typeface="Arial"/>
              <a:buNone/>
            </a:pPr>
            <a:r>
              <a:t/>
            </a:r>
            <a:endParaRPr sz="3600">
              <a:latin typeface="Calibri"/>
              <a:ea typeface="Calibri"/>
              <a:cs typeface="Calibri"/>
              <a:sym typeface="Calibri"/>
            </a:endParaRPr>
          </a:p>
        </p:txBody>
      </p:sp>
      <p:sp>
        <p:nvSpPr>
          <p:cNvPr id="111" name="Google Shape;111;p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0"/>
          <p:cNvSpPr txBox="1"/>
          <p:nvPr>
            <p:ph idx="1" type="body"/>
          </p:nvPr>
        </p:nvSpPr>
        <p:spPr>
          <a:xfrm>
            <a:off x="568171" y="685800"/>
            <a:ext cx="11159231" cy="5763865"/>
          </a:xfrm>
          <a:prstGeom prst="rect">
            <a:avLst/>
          </a:prstGeom>
          <a:noFill/>
          <a:ln>
            <a:noFill/>
          </a:ln>
        </p:spPr>
        <p:txBody>
          <a:bodyPr anchorCtr="0" anchor="t" bIns="45700" lIns="45700" spcFirstLastPara="1" rIns="45700" wrap="square" tIns="45700">
            <a:normAutofit fontScale="92500" lnSpcReduction="20000"/>
          </a:bodyPr>
          <a:lstStyle/>
          <a:p>
            <a:pPr indent="349250" lvl="1" marL="0" rtl="0" algn="ctr">
              <a:lnSpc>
                <a:spcPct val="100000"/>
              </a:lnSpc>
              <a:spcBef>
                <a:spcPts val="0"/>
              </a:spcBef>
              <a:spcAft>
                <a:spcPts val="0"/>
              </a:spcAft>
              <a:buSzPct val="120000"/>
              <a:buFont typeface="Noto Sans Symbols"/>
              <a:buNone/>
            </a:pPr>
            <a:r>
              <a:rPr b="1" lang="en-US">
                <a:solidFill>
                  <a:srgbClr val="18579B"/>
                </a:solidFill>
                <a:latin typeface="Calibri"/>
                <a:ea typeface="Calibri"/>
                <a:cs typeface="Calibri"/>
                <a:sym typeface="Calibri"/>
              </a:rPr>
              <a:t> Service </a:t>
            </a:r>
            <a:r>
              <a:rPr b="1" lang="en-US">
                <a:solidFill>
                  <a:srgbClr val="18579B"/>
                </a:solidFill>
              </a:rPr>
              <a:t>Situations</a:t>
            </a:r>
            <a:r>
              <a:rPr b="1" lang="en-US">
                <a:solidFill>
                  <a:srgbClr val="18579B"/>
                </a:solidFill>
                <a:latin typeface="Calibri"/>
                <a:ea typeface="Calibri"/>
                <a:cs typeface="Calibri"/>
                <a:sym typeface="Calibri"/>
              </a:rPr>
              <a:t> </a:t>
            </a:r>
            <a:endParaRPr b="1">
              <a:solidFill>
                <a:srgbClr val="18579B"/>
              </a:solidFill>
              <a:latin typeface="Calibri"/>
              <a:ea typeface="Calibri"/>
              <a:cs typeface="Calibri"/>
              <a:sym typeface="Calibri"/>
            </a:endParaRPr>
          </a:p>
          <a:p>
            <a:pPr indent="349250" lvl="1" marL="0" rtl="0" algn="ctr">
              <a:lnSpc>
                <a:spcPct val="100000"/>
              </a:lnSpc>
              <a:spcBef>
                <a:spcPts val="600"/>
              </a:spcBef>
              <a:spcAft>
                <a:spcPts val="0"/>
              </a:spcAft>
              <a:buSzPct val="100000"/>
              <a:buFont typeface="Noto Sans Symbols"/>
              <a:buNone/>
            </a:pPr>
            <a:r>
              <a:t/>
            </a:r>
            <a:endParaRPr sz="1000">
              <a:solidFill>
                <a:srgbClr val="18579B"/>
              </a:solidFill>
              <a:latin typeface="Calibri"/>
              <a:ea typeface="Calibri"/>
              <a:cs typeface="Calibri"/>
              <a:sym typeface="Calibri"/>
            </a:endParaRPr>
          </a:p>
          <a:p>
            <a:pPr indent="-620713" lvl="2" marL="804863" rtl="0" algn="l">
              <a:lnSpc>
                <a:spcPct val="100000"/>
              </a:lnSpc>
              <a:spcBef>
                <a:spcPts val="600"/>
              </a:spcBef>
              <a:spcAft>
                <a:spcPts val="0"/>
              </a:spcAft>
              <a:buClr>
                <a:srgbClr val="18579B"/>
              </a:buClr>
              <a:buSzPct val="100000"/>
              <a:buFont typeface="Arial"/>
              <a:buChar char="•"/>
            </a:pPr>
            <a:r>
              <a:rPr lang="en-US" sz="4000">
                <a:latin typeface="Calibri"/>
                <a:ea typeface="Calibri"/>
                <a:cs typeface="Calibri"/>
                <a:sym typeface="Calibri"/>
              </a:rPr>
              <a:t>Balls Hitting a </a:t>
            </a:r>
            <a:r>
              <a:rPr lang="en-US" sz="4000"/>
              <a:t>Receiving Player</a:t>
            </a:r>
            <a:endParaRPr sz="4000">
              <a:latin typeface="Calibri"/>
              <a:ea typeface="Calibri"/>
              <a:cs typeface="Calibri"/>
              <a:sym typeface="Calibri"/>
            </a:endParaRPr>
          </a:p>
          <a:p>
            <a:pPr indent="-620713" lvl="3" marL="1142049" rtl="0" algn="l">
              <a:lnSpc>
                <a:spcPct val="100000"/>
              </a:lnSpc>
              <a:spcBef>
                <a:spcPts val="600"/>
              </a:spcBef>
              <a:spcAft>
                <a:spcPts val="0"/>
              </a:spcAft>
              <a:buClr>
                <a:srgbClr val="18579B"/>
              </a:buClr>
              <a:buSzPct val="100000"/>
              <a:buFont typeface="Arial"/>
              <a:buChar char="•"/>
            </a:pPr>
            <a:r>
              <a:rPr lang="en-US" sz="2800">
                <a:latin typeface="Calibri"/>
                <a:ea typeface="Calibri"/>
                <a:cs typeface="Calibri"/>
                <a:sym typeface="Calibri"/>
              </a:rPr>
              <a:t>Any serve </a:t>
            </a:r>
            <a:r>
              <a:rPr lang="en-US" sz="2800">
                <a:solidFill>
                  <a:srgbClr val="FF0000"/>
                </a:solidFill>
              </a:rPr>
              <a:t>s</a:t>
            </a:r>
            <a:r>
              <a:rPr lang="en-US" sz="2800">
                <a:solidFill>
                  <a:srgbClr val="FF0000"/>
                </a:solidFill>
                <a:latin typeface="Calibri"/>
                <a:ea typeface="Calibri"/>
                <a:cs typeface="Calibri"/>
                <a:sym typeface="Calibri"/>
              </a:rPr>
              <a:t>triking </a:t>
            </a:r>
            <a:r>
              <a:rPr lang="en-US" sz="2800">
                <a:solidFill>
                  <a:srgbClr val="FF0000"/>
                </a:solidFill>
              </a:rPr>
              <a:t>r</a:t>
            </a:r>
            <a:r>
              <a:rPr lang="en-US" sz="2800">
                <a:solidFill>
                  <a:srgbClr val="FF0000"/>
                </a:solidFill>
                <a:latin typeface="Calibri"/>
                <a:ea typeface="Calibri"/>
                <a:cs typeface="Calibri"/>
                <a:sym typeface="Calibri"/>
              </a:rPr>
              <a:t>eceiver or receiver’s </a:t>
            </a:r>
            <a:r>
              <a:rPr lang="en-US" sz="2800">
                <a:solidFill>
                  <a:srgbClr val="FF0000"/>
                </a:solidFill>
              </a:rPr>
              <a:t>p</a:t>
            </a:r>
            <a:r>
              <a:rPr lang="en-US" sz="2800">
                <a:solidFill>
                  <a:srgbClr val="FF0000"/>
                </a:solidFill>
                <a:latin typeface="Calibri"/>
                <a:ea typeface="Calibri"/>
                <a:cs typeface="Calibri"/>
                <a:sym typeface="Calibri"/>
              </a:rPr>
              <a:t>artner </a:t>
            </a:r>
            <a:r>
              <a:rPr lang="en-US" sz="2800">
                <a:latin typeface="Calibri"/>
                <a:ea typeface="Calibri"/>
                <a:cs typeface="Calibri"/>
                <a:sym typeface="Calibri"/>
              </a:rPr>
              <a:t>before </a:t>
            </a:r>
            <a:r>
              <a:rPr lang="en-US" sz="2800"/>
              <a:t>the ball lands</a:t>
            </a:r>
            <a:endParaRPr/>
          </a:p>
          <a:p>
            <a:pPr indent="0" lvl="3" marL="521336" rtl="0" algn="l">
              <a:lnSpc>
                <a:spcPct val="100000"/>
              </a:lnSpc>
              <a:spcBef>
                <a:spcPts val="600"/>
              </a:spcBef>
              <a:spcAft>
                <a:spcPts val="0"/>
              </a:spcAft>
              <a:buClr>
                <a:srgbClr val="18579B"/>
              </a:buClr>
              <a:buSzPct val="100000"/>
              <a:buNone/>
            </a:pPr>
            <a:r>
              <a:rPr lang="en-US" sz="2800"/>
              <a:t>        in the proper service court it is a </a:t>
            </a:r>
            <a:r>
              <a:rPr lang="en-US" sz="2800">
                <a:solidFill>
                  <a:srgbClr val="FF0000"/>
                </a:solidFill>
              </a:rPr>
              <a:t>point for the serving team. </a:t>
            </a:r>
            <a:endParaRPr/>
          </a:p>
          <a:p>
            <a:pPr indent="0" lvl="3" marL="521336" rtl="0" algn="l">
              <a:lnSpc>
                <a:spcPct val="100000"/>
              </a:lnSpc>
              <a:spcBef>
                <a:spcPts val="600"/>
              </a:spcBef>
              <a:spcAft>
                <a:spcPts val="0"/>
              </a:spcAft>
              <a:buClr>
                <a:srgbClr val="18579B"/>
              </a:buClr>
              <a:buSzPct val="100000"/>
              <a:buNone/>
            </a:pPr>
            <a:r>
              <a:rPr lang="en-US" sz="2800">
                <a:solidFill>
                  <a:srgbClr val="FF0000"/>
                </a:solidFill>
              </a:rPr>
              <a:t>        </a:t>
            </a:r>
            <a:r>
              <a:rPr lang="en-US" sz="2800">
                <a:solidFill>
                  <a:srgbClr val="18579B"/>
                </a:solidFill>
              </a:rPr>
              <a:t>(“Nasty Nelson” – from Timothy “The Puppet Master” Nelson)</a:t>
            </a:r>
            <a:r>
              <a:rPr lang="en-US" sz="2800">
                <a:solidFill>
                  <a:srgbClr val="FF0000"/>
                </a:solidFill>
              </a:rPr>
              <a:t> </a:t>
            </a:r>
            <a:endParaRPr sz="2800">
              <a:solidFill>
                <a:srgbClr val="FF0000"/>
              </a:solidFill>
              <a:latin typeface="Calibri"/>
              <a:ea typeface="Calibri"/>
              <a:cs typeface="Calibri"/>
              <a:sym typeface="Calibri"/>
            </a:endParaRPr>
          </a:p>
          <a:p>
            <a:pPr indent="0" lvl="2" marL="184150" rtl="0" algn="l">
              <a:lnSpc>
                <a:spcPct val="100000"/>
              </a:lnSpc>
              <a:spcBef>
                <a:spcPts val="600"/>
              </a:spcBef>
              <a:spcAft>
                <a:spcPts val="0"/>
              </a:spcAft>
              <a:buClr>
                <a:srgbClr val="18579B"/>
              </a:buClr>
              <a:buSzPct val="100000"/>
              <a:buNone/>
            </a:pPr>
            <a:r>
              <a:t/>
            </a:r>
            <a:endParaRPr sz="2000">
              <a:solidFill>
                <a:srgbClr val="18579B"/>
              </a:solidFill>
            </a:endParaRPr>
          </a:p>
          <a:p>
            <a:pPr indent="-620713" lvl="2" marL="804863" rtl="0" algn="l">
              <a:lnSpc>
                <a:spcPct val="100000"/>
              </a:lnSpc>
              <a:spcBef>
                <a:spcPts val="600"/>
              </a:spcBef>
              <a:spcAft>
                <a:spcPts val="0"/>
              </a:spcAft>
              <a:buClr>
                <a:srgbClr val="18579B"/>
              </a:buClr>
              <a:buSzPct val="100000"/>
              <a:buFont typeface="Arial"/>
              <a:buChar char="•"/>
            </a:pPr>
            <a:r>
              <a:rPr lang="en-US" sz="4000">
                <a:solidFill>
                  <a:srgbClr val="18579B"/>
                </a:solidFill>
                <a:latin typeface="Calibri"/>
                <a:ea typeface="Calibri"/>
                <a:cs typeface="Calibri"/>
                <a:sym typeface="Calibri"/>
              </a:rPr>
              <a:t>Balls Hitting the Net on the Serve*</a:t>
            </a:r>
            <a:endParaRPr sz="2000">
              <a:solidFill>
                <a:srgbClr val="18579B"/>
              </a:solidFill>
            </a:endParaRPr>
          </a:p>
          <a:p>
            <a:pPr indent="-620713" lvl="3" marL="1142049" rtl="0" algn="l">
              <a:lnSpc>
                <a:spcPct val="100000"/>
              </a:lnSpc>
              <a:spcBef>
                <a:spcPts val="600"/>
              </a:spcBef>
              <a:spcAft>
                <a:spcPts val="0"/>
              </a:spcAft>
              <a:buClr>
                <a:srgbClr val="18579B"/>
              </a:buClr>
              <a:buSzPct val="100000"/>
              <a:buFont typeface="Arial"/>
              <a:buChar char="•"/>
            </a:pPr>
            <a:r>
              <a:rPr lang="en-US" sz="2800">
                <a:solidFill>
                  <a:srgbClr val="FF0000"/>
                </a:solidFill>
                <a:latin typeface="Calibri"/>
                <a:ea typeface="Calibri"/>
                <a:cs typeface="Calibri"/>
                <a:sym typeface="Calibri"/>
              </a:rPr>
              <a:t>No longer a “Let” </a:t>
            </a:r>
            <a:r>
              <a:rPr lang="en-US" sz="2800">
                <a:solidFill>
                  <a:srgbClr val="18579B"/>
                </a:solidFill>
                <a:latin typeface="Calibri"/>
                <a:ea typeface="Calibri"/>
                <a:cs typeface="Calibri"/>
                <a:sym typeface="Calibri"/>
              </a:rPr>
              <a:t>as long as the ball lands in the </a:t>
            </a:r>
            <a:r>
              <a:rPr lang="en-US" sz="2800">
                <a:solidFill>
                  <a:srgbClr val="FF0000"/>
                </a:solidFill>
                <a:latin typeface="Calibri"/>
                <a:ea typeface="Calibri"/>
                <a:cs typeface="Calibri"/>
                <a:sym typeface="Calibri"/>
              </a:rPr>
              <a:t>proper service court</a:t>
            </a:r>
            <a:endParaRPr/>
          </a:p>
          <a:p>
            <a:pPr indent="0" lvl="3" marL="521336" rtl="0" algn="l">
              <a:lnSpc>
                <a:spcPct val="100000"/>
              </a:lnSpc>
              <a:spcBef>
                <a:spcPts val="600"/>
              </a:spcBef>
              <a:spcAft>
                <a:spcPts val="0"/>
              </a:spcAft>
              <a:buClr>
                <a:srgbClr val="18579B"/>
              </a:buClr>
              <a:buSzPct val="100000"/>
              <a:buNone/>
            </a:pPr>
            <a:r>
              <a:rPr lang="en-US" sz="2800">
                <a:solidFill>
                  <a:srgbClr val="18579B"/>
                </a:solidFill>
              </a:rPr>
              <a:t>        and </a:t>
            </a:r>
            <a:r>
              <a:rPr lang="en-US" sz="2800">
                <a:solidFill>
                  <a:srgbClr val="FF0000"/>
                </a:solidFill>
              </a:rPr>
              <a:t>clears the NVZ line</a:t>
            </a:r>
            <a:endParaRPr/>
          </a:p>
          <a:p>
            <a:pPr indent="0" lvl="3" marL="521336" rtl="0" algn="l">
              <a:lnSpc>
                <a:spcPct val="100000"/>
              </a:lnSpc>
              <a:spcBef>
                <a:spcPts val="600"/>
              </a:spcBef>
              <a:spcAft>
                <a:spcPts val="0"/>
              </a:spcAft>
              <a:buClr>
                <a:srgbClr val="18579B"/>
              </a:buClr>
              <a:buSzPct val="100000"/>
              <a:buNone/>
            </a:pPr>
            <a:r>
              <a:t/>
            </a:r>
            <a:endParaRPr sz="2800">
              <a:solidFill>
                <a:srgbClr val="FF0000"/>
              </a:solidFill>
              <a:latin typeface="Calibri"/>
              <a:ea typeface="Calibri"/>
              <a:cs typeface="Calibri"/>
              <a:sym typeface="Calibri"/>
            </a:endParaRPr>
          </a:p>
          <a:p>
            <a:pPr indent="0" lvl="3" marL="521336" rtl="0" algn="l">
              <a:lnSpc>
                <a:spcPct val="100000"/>
              </a:lnSpc>
              <a:spcBef>
                <a:spcPts val="600"/>
              </a:spcBef>
              <a:spcAft>
                <a:spcPts val="0"/>
              </a:spcAft>
              <a:buClr>
                <a:srgbClr val="18579B"/>
              </a:buClr>
              <a:buSzPct val="100000"/>
              <a:buNone/>
            </a:pPr>
            <a:r>
              <a:rPr i="1" lang="en-US" sz="2800">
                <a:solidFill>
                  <a:srgbClr val="FF0000"/>
                </a:solidFill>
                <a:latin typeface="Calibri"/>
                <a:ea typeface="Calibri"/>
                <a:cs typeface="Calibri"/>
                <a:sym typeface="Calibri"/>
              </a:rPr>
              <a:t>(*Note:  PPA stil</a:t>
            </a:r>
            <a:r>
              <a:rPr i="1" lang="en-US" sz="2800">
                <a:solidFill>
                  <a:srgbClr val="FF0000"/>
                </a:solidFill>
              </a:rPr>
              <a:t>l follows the old “let” rule.  APP uses the new no-let rule)</a:t>
            </a:r>
            <a:endParaRPr i="1" sz="2800">
              <a:solidFill>
                <a:srgbClr val="FF0000"/>
              </a:solidFill>
              <a:latin typeface="Calibri"/>
              <a:ea typeface="Calibri"/>
              <a:cs typeface="Calibri"/>
              <a:sym typeface="Calibri"/>
            </a:endParaRPr>
          </a:p>
          <a:p>
            <a:pPr indent="0" lvl="3" marL="521336" rtl="0" algn="ctr">
              <a:lnSpc>
                <a:spcPct val="100000"/>
              </a:lnSpc>
              <a:spcBef>
                <a:spcPts val="600"/>
              </a:spcBef>
              <a:spcAft>
                <a:spcPts val="0"/>
              </a:spcAft>
              <a:buClr>
                <a:srgbClr val="18579B"/>
              </a:buClr>
              <a:buSzPct val="100000"/>
              <a:buNone/>
            </a:pPr>
            <a:r>
              <a:rPr lang="en-US" sz="2800">
                <a:solidFill>
                  <a:srgbClr val="18579B"/>
                </a:solidFill>
              </a:rPr>
              <a:t>      </a:t>
            </a:r>
            <a:endParaRPr/>
          </a:p>
          <a:p>
            <a:pPr indent="0" lvl="3" marL="521336" rtl="0" algn="l">
              <a:lnSpc>
                <a:spcPct val="100000"/>
              </a:lnSpc>
              <a:spcBef>
                <a:spcPts val="600"/>
              </a:spcBef>
              <a:spcAft>
                <a:spcPts val="0"/>
              </a:spcAft>
              <a:buClr>
                <a:srgbClr val="18579B"/>
              </a:buClr>
              <a:buSzPct val="100000"/>
              <a:buNone/>
            </a:pPr>
            <a:r>
              <a:t/>
            </a:r>
            <a:endParaRPr sz="2800">
              <a:solidFill>
                <a:srgbClr val="18579B"/>
              </a:solidFill>
              <a:latin typeface="Calibri"/>
              <a:ea typeface="Calibri"/>
              <a:cs typeface="Calibri"/>
              <a:sym typeface="Calibri"/>
            </a:endParaRPr>
          </a:p>
          <a:p>
            <a:pPr indent="-184785" lvl="4" marL="1273271" rtl="0" algn="l">
              <a:lnSpc>
                <a:spcPct val="100000"/>
              </a:lnSpc>
              <a:spcBef>
                <a:spcPts val="600"/>
              </a:spcBef>
              <a:spcAft>
                <a:spcPts val="0"/>
              </a:spcAft>
              <a:buClr>
                <a:srgbClr val="18579B"/>
              </a:buClr>
              <a:buSzPct val="100000"/>
              <a:buFont typeface="Courier New"/>
              <a:buNone/>
            </a:pPr>
            <a:r>
              <a:t/>
            </a:r>
            <a:endParaRPr sz="2800">
              <a:solidFill>
                <a:srgbClr val="18579B"/>
              </a:solidFill>
            </a:endParaRPr>
          </a:p>
          <a:p>
            <a:pPr indent="0" lvl="4" marL="924021" rtl="0" algn="l">
              <a:lnSpc>
                <a:spcPct val="100000"/>
              </a:lnSpc>
              <a:spcBef>
                <a:spcPts val="600"/>
              </a:spcBef>
              <a:spcAft>
                <a:spcPts val="0"/>
              </a:spcAft>
              <a:buClr>
                <a:srgbClr val="18579B"/>
              </a:buClr>
              <a:buSzPct val="100000"/>
              <a:buNone/>
            </a:pPr>
            <a:r>
              <a:t/>
            </a:r>
            <a:endParaRPr sz="3600">
              <a:solidFill>
                <a:srgbClr val="18579B"/>
              </a:solidFill>
              <a:latin typeface="Calibri"/>
              <a:ea typeface="Calibri"/>
              <a:cs typeface="Calibri"/>
              <a:sym typeface="Calibri"/>
            </a:endParaRPr>
          </a:p>
          <a:p>
            <a:pPr indent="-137794" lvl="4" marL="1273271" rtl="0" algn="l">
              <a:lnSpc>
                <a:spcPct val="100000"/>
              </a:lnSpc>
              <a:spcBef>
                <a:spcPts val="600"/>
              </a:spcBef>
              <a:spcAft>
                <a:spcPts val="0"/>
              </a:spcAft>
              <a:buClr>
                <a:srgbClr val="18579B"/>
              </a:buClr>
              <a:buSzPct val="100000"/>
              <a:buFont typeface="Courier New"/>
              <a:buNone/>
            </a:pPr>
            <a:r>
              <a:t/>
            </a:r>
            <a:endParaRPr sz="3600">
              <a:solidFill>
                <a:srgbClr val="18579B"/>
              </a:solidFill>
              <a:latin typeface="Calibri"/>
              <a:ea typeface="Calibri"/>
              <a:cs typeface="Calibri"/>
              <a:sym typeface="Calibri"/>
            </a:endParaRPr>
          </a:p>
          <a:p>
            <a:pPr indent="349249" lvl="3" marL="645680" rtl="0" algn="l">
              <a:lnSpc>
                <a:spcPct val="100000"/>
              </a:lnSpc>
              <a:spcBef>
                <a:spcPts val="600"/>
              </a:spcBef>
              <a:spcAft>
                <a:spcPts val="0"/>
              </a:spcAft>
              <a:buClr>
                <a:srgbClr val="18579B"/>
              </a:buClr>
              <a:buSzPct val="100000"/>
              <a:buNone/>
            </a:pPr>
            <a:r>
              <a:t/>
            </a:r>
            <a:endParaRPr sz="3600">
              <a:solidFill>
                <a:srgbClr val="18579B"/>
              </a:solidFill>
              <a:latin typeface="Calibri"/>
              <a:ea typeface="Calibri"/>
              <a:cs typeface="Calibri"/>
              <a:sym typeface="Calibri"/>
            </a:endParaRPr>
          </a:p>
        </p:txBody>
      </p:sp>
      <p:sp>
        <p:nvSpPr>
          <p:cNvPr id="620" name="Google Shape;620;p8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1"/>
          <p:cNvSpPr txBox="1"/>
          <p:nvPr>
            <p:ph idx="1" type="body"/>
          </p:nvPr>
        </p:nvSpPr>
        <p:spPr>
          <a:xfrm>
            <a:off x="149021" y="679203"/>
            <a:ext cx="11512732" cy="6318680"/>
          </a:xfrm>
          <a:prstGeom prst="rect">
            <a:avLst/>
          </a:prstGeom>
          <a:noFill/>
          <a:ln>
            <a:noFill/>
          </a:ln>
        </p:spPr>
        <p:txBody>
          <a:bodyPr anchorCtr="0" anchor="t" bIns="45700" lIns="45700" spcFirstLastPara="1" rIns="45700" wrap="square" tIns="45700">
            <a:noAutofit/>
          </a:bodyPr>
          <a:lstStyle/>
          <a:p>
            <a:pPr indent="0" lvl="0" marL="0" rtl="0" algn="l">
              <a:lnSpc>
                <a:spcPct val="90000"/>
              </a:lnSpc>
              <a:spcBef>
                <a:spcPts val="0"/>
              </a:spcBef>
              <a:spcAft>
                <a:spcPts val="0"/>
              </a:spcAft>
              <a:buSzPts val="4800"/>
              <a:buFont typeface="Noto Sans Symbols"/>
              <a:buNone/>
            </a:pPr>
            <a:r>
              <a:t/>
            </a:r>
            <a:endParaRPr b="1" sz="4800">
              <a:latin typeface="Calibri"/>
              <a:ea typeface="Calibri"/>
              <a:cs typeface="Calibri"/>
              <a:sym typeface="Calibri"/>
            </a:endParaRPr>
          </a:p>
          <a:p>
            <a:pPr indent="-534988" lvl="0" marL="719138" rtl="0" algn="l">
              <a:lnSpc>
                <a:spcPct val="90000"/>
              </a:lnSpc>
              <a:spcBef>
                <a:spcPts val="0"/>
              </a:spcBef>
              <a:spcAft>
                <a:spcPts val="0"/>
              </a:spcAft>
              <a:buClr>
                <a:srgbClr val="18579B"/>
              </a:buClr>
              <a:buSzPts val="4400"/>
              <a:buFont typeface="Arial"/>
              <a:buChar char="•"/>
            </a:pPr>
            <a:r>
              <a:rPr lang="en-US" sz="4000">
                <a:latin typeface="Calibri"/>
                <a:ea typeface="Calibri"/>
                <a:cs typeface="Calibri"/>
                <a:sym typeface="Calibri"/>
              </a:rPr>
              <a:t> </a:t>
            </a:r>
            <a:r>
              <a:rPr i="1" lang="en-US" sz="4000">
                <a:latin typeface="Calibri"/>
                <a:ea typeface="Calibri"/>
                <a:cs typeface="Calibri"/>
                <a:sym typeface="Calibri"/>
              </a:rPr>
              <a:t>At the end of every rally (immediately, loudly and confidently call: </a:t>
            </a:r>
            <a:endParaRPr/>
          </a:p>
          <a:p>
            <a:pPr indent="0" lvl="0" marL="184150" rtl="0" algn="l">
              <a:lnSpc>
                <a:spcPct val="90000"/>
              </a:lnSpc>
              <a:spcBef>
                <a:spcPts val="0"/>
              </a:spcBef>
              <a:spcAft>
                <a:spcPts val="0"/>
              </a:spcAft>
              <a:buClr>
                <a:srgbClr val="18579B"/>
              </a:buClr>
              <a:buSzPts val="880"/>
              <a:buFont typeface="Calibri"/>
              <a:buNone/>
            </a:pPr>
            <a:r>
              <a:t/>
            </a:r>
            <a:endParaRPr sz="800">
              <a:latin typeface="Calibri"/>
              <a:ea typeface="Calibri"/>
              <a:cs typeface="Calibri"/>
              <a:sym typeface="Calibri"/>
            </a:endParaRPr>
          </a:p>
          <a:p>
            <a:pPr indent="-803275" lvl="2" marL="1608138" rtl="0" algn="l">
              <a:lnSpc>
                <a:spcPct val="90000"/>
              </a:lnSpc>
              <a:spcBef>
                <a:spcPts val="0"/>
              </a:spcBef>
              <a:spcAft>
                <a:spcPts val="0"/>
              </a:spcAft>
              <a:buClr>
                <a:srgbClr val="18579B"/>
              </a:buClr>
              <a:buSzPts val="4000"/>
              <a:buFont typeface="Arial"/>
              <a:buChar char="•"/>
            </a:pPr>
            <a:r>
              <a:rPr lang="en-US" sz="4000">
                <a:latin typeface="Calibri"/>
                <a:ea typeface="Calibri"/>
                <a:cs typeface="Calibri"/>
                <a:sym typeface="Calibri"/>
              </a:rPr>
              <a:t>  </a:t>
            </a:r>
            <a:r>
              <a:rPr lang="en-US" sz="2800">
                <a:solidFill>
                  <a:srgbClr val="FF0000"/>
                </a:solidFill>
                <a:latin typeface="Calibri"/>
                <a:ea typeface="Calibri"/>
                <a:cs typeface="Calibri"/>
                <a:sym typeface="Calibri"/>
              </a:rPr>
              <a:t>“Point” </a:t>
            </a:r>
            <a:r>
              <a:rPr lang="en-US" sz="2800">
                <a:latin typeface="Calibri"/>
                <a:ea typeface="Calibri"/>
                <a:cs typeface="Calibri"/>
                <a:sym typeface="Calibri"/>
              </a:rPr>
              <a:t>or</a:t>
            </a:r>
            <a:endParaRPr/>
          </a:p>
          <a:p>
            <a:pPr indent="-803275" lvl="2" marL="1608138" rtl="0" algn="l">
              <a:lnSpc>
                <a:spcPct val="90000"/>
              </a:lnSpc>
              <a:spcBef>
                <a:spcPts val="600"/>
              </a:spcBef>
              <a:spcAft>
                <a:spcPts val="0"/>
              </a:spcAft>
              <a:buClr>
                <a:srgbClr val="18579B"/>
              </a:buClr>
              <a:buSzPts val="2800"/>
              <a:buFont typeface="Arial"/>
              <a:buChar char="•"/>
            </a:pPr>
            <a:r>
              <a:rPr lang="en-US" sz="2800">
                <a:latin typeface="Calibri"/>
                <a:ea typeface="Calibri"/>
                <a:cs typeface="Calibri"/>
                <a:sym typeface="Calibri"/>
              </a:rPr>
              <a:t>  </a:t>
            </a:r>
            <a:r>
              <a:rPr lang="en-US" sz="2800">
                <a:solidFill>
                  <a:srgbClr val="FF0000"/>
                </a:solidFill>
                <a:latin typeface="Calibri"/>
                <a:ea typeface="Calibri"/>
                <a:cs typeface="Calibri"/>
                <a:sym typeface="Calibri"/>
              </a:rPr>
              <a:t>“Second Serve/Second Server” </a:t>
            </a:r>
            <a:r>
              <a:rPr lang="en-US" sz="2800">
                <a:latin typeface="Calibri"/>
                <a:ea typeface="Calibri"/>
                <a:cs typeface="Calibri"/>
                <a:sym typeface="Calibri"/>
              </a:rPr>
              <a:t>or </a:t>
            </a:r>
            <a:endParaRPr/>
          </a:p>
          <a:p>
            <a:pPr indent="-803275" lvl="2" marL="1608138" rtl="0" algn="l">
              <a:lnSpc>
                <a:spcPct val="90000"/>
              </a:lnSpc>
              <a:spcBef>
                <a:spcPts val="600"/>
              </a:spcBef>
              <a:spcAft>
                <a:spcPts val="0"/>
              </a:spcAft>
              <a:buClr>
                <a:srgbClr val="18579B"/>
              </a:buClr>
              <a:buSzPts val="2800"/>
              <a:buFont typeface="Arial"/>
              <a:buChar char="•"/>
            </a:pPr>
            <a:r>
              <a:rPr lang="en-US" sz="2800">
                <a:latin typeface="Calibri"/>
                <a:ea typeface="Calibri"/>
                <a:cs typeface="Calibri"/>
                <a:sym typeface="Calibri"/>
              </a:rPr>
              <a:t>  </a:t>
            </a:r>
            <a:r>
              <a:rPr lang="en-US" sz="2800">
                <a:solidFill>
                  <a:srgbClr val="FF0000"/>
                </a:solidFill>
                <a:latin typeface="Calibri"/>
                <a:ea typeface="Calibri"/>
                <a:cs typeface="Calibri"/>
                <a:sym typeface="Calibri"/>
              </a:rPr>
              <a:t>“Side Out” </a:t>
            </a:r>
            <a:endParaRPr sz="2800">
              <a:solidFill>
                <a:srgbClr val="FF0000"/>
              </a:solidFill>
              <a:latin typeface="Calibri"/>
              <a:ea typeface="Calibri"/>
              <a:cs typeface="Calibri"/>
              <a:sym typeface="Calibri"/>
            </a:endParaRPr>
          </a:p>
          <a:p>
            <a:pPr indent="-739775" lvl="2" marL="1608138" rtl="0" algn="l">
              <a:lnSpc>
                <a:spcPct val="90000"/>
              </a:lnSpc>
              <a:spcBef>
                <a:spcPts val="600"/>
              </a:spcBef>
              <a:spcAft>
                <a:spcPts val="0"/>
              </a:spcAft>
              <a:buClr>
                <a:srgbClr val="18579B"/>
              </a:buClr>
              <a:buSzPts val="1000"/>
              <a:buFont typeface="Arial"/>
              <a:buNone/>
            </a:pPr>
            <a:r>
              <a:t/>
            </a:r>
            <a:endParaRPr sz="1000">
              <a:solidFill>
                <a:srgbClr val="FF0000"/>
              </a:solidFill>
            </a:endParaRPr>
          </a:p>
          <a:p>
            <a:pPr indent="-731520" lvl="0" marL="731520" rtl="0" algn="l">
              <a:lnSpc>
                <a:spcPct val="90000"/>
              </a:lnSpc>
              <a:spcBef>
                <a:spcPts val="600"/>
              </a:spcBef>
              <a:spcAft>
                <a:spcPts val="0"/>
              </a:spcAft>
              <a:buClr>
                <a:srgbClr val="18579B"/>
              </a:buClr>
              <a:buSzPts val="3600"/>
              <a:buFont typeface="Arial"/>
              <a:buChar char="•"/>
            </a:pPr>
            <a:r>
              <a:rPr i="1" lang="en-US" sz="3600">
                <a:latin typeface="Calibri"/>
                <a:ea typeface="Calibri"/>
                <a:cs typeface="Calibri"/>
                <a:sym typeface="Calibri"/>
              </a:rPr>
              <a:t>At the </a:t>
            </a:r>
            <a:r>
              <a:rPr i="1" lang="en-US" sz="3600">
                <a:solidFill>
                  <a:srgbClr val="FF0000"/>
                </a:solidFill>
                <a:latin typeface="Calibri"/>
                <a:ea typeface="Calibri"/>
                <a:cs typeface="Calibri"/>
                <a:sym typeface="Calibri"/>
              </a:rPr>
              <a:t>end of each rally</a:t>
            </a:r>
            <a:r>
              <a:rPr i="1" lang="en-US" sz="3600">
                <a:latin typeface="Calibri"/>
                <a:ea typeface="Calibri"/>
                <a:cs typeface="Calibri"/>
                <a:sym typeface="Calibri"/>
              </a:rPr>
              <a:t>, if you do not </a:t>
            </a:r>
            <a:r>
              <a:rPr i="1" lang="en-US" sz="3600">
                <a:solidFill>
                  <a:srgbClr val="FF0000"/>
                </a:solidFill>
                <a:latin typeface="Calibri"/>
                <a:ea typeface="Calibri"/>
                <a:cs typeface="Calibri"/>
                <a:sym typeface="Calibri"/>
              </a:rPr>
              <a:t>hear a line call </a:t>
            </a:r>
            <a:r>
              <a:rPr i="1" lang="en-US" sz="3600">
                <a:latin typeface="Calibri"/>
                <a:ea typeface="Calibri"/>
                <a:cs typeface="Calibri"/>
                <a:sym typeface="Calibri"/>
              </a:rPr>
              <a:t>or </a:t>
            </a:r>
            <a:r>
              <a:rPr i="1" lang="en-US" sz="3600">
                <a:solidFill>
                  <a:srgbClr val="FF0000"/>
                </a:solidFill>
                <a:latin typeface="Calibri"/>
                <a:ea typeface="Calibri"/>
                <a:cs typeface="Calibri"/>
                <a:sym typeface="Calibri"/>
              </a:rPr>
              <a:t>see a player’s “out” </a:t>
            </a:r>
            <a:r>
              <a:rPr i="1" lang="en-US" sz="3600">
                <a:latin typeface="Calibri"/>
                <a:ea typeface="Calibri"/>
                <a:cs typeface="Calibri"/>
                <a:sym typeface="Calibri"/>
              </a:rPr>
              <a:t>signal, </a:t>
            </a:r>
            <a:r>
              <a:rPr i="1" lang="en-US" sz="3600">
                <a:solidFill>
                  <a:srgbClr val="FF0000"/>
                </a:solidFill>
                <a:latin typeface="Calibri"/>
                <a:ea typeface="Calibri"/>
                <a:cs typeface="Calibri"/>
                <a:sym typeface="Calibri"/>
              </a:rPr>
              <a:t>do not prompt the player for a line call. </a:t>
            </a:r>
            <a:r>
              <a:rPr i="1" lang="en-US" sz="3600">
                <a:solidFill>
                  <a:srgbClr val="18579B"/>
                </a:solidFill>
              </a:rPr>
              <a:t>Call the score assuming the ball was “in”.</a:t>
            </a:r>
            <a:endParaRPr i="1" sz="3600">
              <a:solidFill>
                <a:srgbClr val="FF0000"/>
              </a:solidFill>
              <a:latin typeface="Calibri"/>
              <a:ea typeface="Calibri"/>
              <a:cs typeface="Calibri"/>
              <a:sym typeface="Calibri"/>
            </a:endParaRPr>
          </a:p>
        </p:txBody>
      </p:sp>
      <p:sp>
        <p:nvSpPr>
          <p:cNvPr id="626" name="Google Shape;626;p81"/>
          <p:cNvSpPr txBox="1"/>
          <p:nvPr/>
        </p:nvSpPr>
        <p:spPr>
          <a:xfrm>
            <a:off x="4171568" y="0"/>
            <a:ext cx="2772552" cy="76943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During Play</a:t>
            </a:r>
            <a:endParaRPr/>
          </a:p>
        </p:txBody>
      </p:sp>
      <p:sp>
        <p:nvSpPr>
          <p:cNvPr id="627" name="Google Shape;627;p8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2"/>
          <p:cNvSpPr txBox="1"/>
          <p:nvPr/>
        </p:nvSpPr>
        <p:spPr>
          <a:xfrm>
            <a:off x="853126" y="139280"/>
            <a:ext cx="10902164" cy="769441"/>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ACTIONS THAT CAN INTERRUPT PLAY</a:t>
            </a:r>
            <a:endParaRPr/>
          </a:p>
        </p:txBody>
      </p:sp>
      <p:sp>
        <p:nvSpPr>
          <p:cNvPr id="633" name="Google Shape;633;p82"/>
          <p:cNvSpPr txBox="1"/>
          <p:nvPr/>
        </p:nvSpPr>
        <p:spPr>
          <a:xfrm>
            <a:off x="235670" y="908721"/>
            <a:ext cx="11956330" cy="58477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1600"/>
              <a:buFont typeface="Source Sans Pro"/>
              <a:buNone/>
            </a:pPr>
            <a:r>
              <a:rPr b="1" i="1" lang="en-US" sz="1600" u="none" cap="none" strike="noStrike">
                <a:solidFill>
                  <a:srgbClr val="FF0000"/>
                </a:solidFill>
                <a:latin typeface="Source Sans Pro"/>
                <a:ea typeface="Source Sans Pro"/>
                <a:cs typeface="Source Sans Pro"/>
                <a:sym typeface="Source Sans Pro"/>
              </a:rPr>
              <a:t>If player’s action occurs within the time limit and ball is in play (after the start of the score being called) stop play and respond</a:t>
            </a:r>
            <a:endParaRPr b="1" i="1" sz="1600" u="none" cap="none" strike="noStrike">
              <a:solidFill>
                <a:srgbClr val="FF0000"/>
              </a:solidFill>
              <a:latin typeface="Source Sans Pro"/>
              <a:ea typeface="Source Sans Pro"/>
              <a:cs typeface="Source Sans Pro"/>
              <a:sym typeface="Source Sans Pro"/>
            </a:endParaRPr>
          </a:p>
        </p:txBody>
      </p:sp>
      <p:sp>
        <p:nvSpPr>
          <p:cNvPr id="634" name="Google Shape;634;p8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635" name="Google Shape;635;p82"/>
          <p:cNvSpPr txBox="1"/>
          <p:nvPr/>
        </p:nvSpPr>
        <p:spPr>
          <a:xfrm>
            <a:off x="793119" y="5907126"/>
            <a:ext cx="10605760" cy="923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1" lang="en-US" sz="1800" u="none" cap="none" strike="noStrike">
                <a:solidFill>
                  <a:srgbClr val="FF0000"/>
                </a:solidFill>
                <a:latin typeface="Source Sans Pro"/>
                <a:ea typeface="Source Sans Pro"/>
                <a:cs typeface="Source Sans Pro"/>
                <a:sym typeface="Source Sans Pro"/>
              </a:rPr>
              <a:t>If a player stops play and asks for a score correction before the return of serve – correct an incorrect score and replay the rally OR call a fault on  the player if the original score called was correct.</a:t>
            </a:r>
            <a:endParaRPr b="1" i="1" sz="1800" u="none" cap="none" strike="noStrike">
              <a:solidFill>
                <a:srgbClr val="FF0000"/>
              </a:solidFill>
              <a:latin typeface="Source Sans Pro"/>
              <a:ea typeface="Source Sans Pro"/>
              <a:cs typeface="Source Sans Pro"/>
              <a:sym typeface="Source Sans Pro"/>
            </a:endParaRPr>
          </a:p>
        </p:txBody>
      </p:sp>
      <p:pic>
        <p:nvPicPr>
          <p:cNvPr id="636" name="Google Shape;636;p82"/>
          <p:cNvPicPr preferRelativeResize="0"/>
          <p:nvPr/>
        </p:nvPicPr>
        <p:blipFill rotWithShape="1">
          <a:blip r:embed="rId3">
            <a:alphaModFix/>
          </a:blip>
          <a:srcRect b="0" l="0" r="0" t="0"/>
          <a:stretch/>
        </p:blipFill>
        <p:spPr>
          <a:xfrm>
            <a:off x="2444870" y="1244338"/>
            <a:ext cx="7681315" cy="45961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3"/>
          <p:cNvSpPr txBox="1"/>
          <p:nvPr/>
        </p:nvSpPr>
        <p:spPr>
          <a:xfrm>
            <a:off x="835709" y="148046"/>
            <a:ext cx="10902164" cy="769441"/>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LINE CALL APPEAL ACTIONS</a:t>
            </a:r>
            <a:endParaRPr/>
          </a:p>
        </p:txBody>
      </p:sp>
      <p:sp>
        <p:nvSpPr>
          <p:cNvPr id="642" name="Google Shape;642;p83"/>
          <p:cNvSpPr txBox="1"/>
          <p:nvPr/>
        </p:nvSpPr>
        <p:spPr>
          <a:xfrm>
            <a:off x="1132656" y="4910111"/>
            <a:ext cx="10308269" cy="64632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0000"/>
              </a:buClr>
              <a:buSzPts val="1800"/>
              <a:buFont typeface="Source Sans Pro"/>
              <a:buNone/>
            </a:pPr>
            <a:r>
              <a:rPr b="1" i="1" lang="en-US" sz="1800" u="none" cap="none" strike="noStrike">
                <a:solidFill>
                  <a:srgbClr val="FF0000"/>
                </a:solidFill>
                <a:latin typeface="Source Sans Pro"/>
                <a:ea typeface="Source Sans Pro"/>
                <a:cs typeface="Source Sans Pro"/>
                <a:sym typeface="Source Sans Pro"/>
              </a:rPr>
              <a:t>* Note:  An officiating error occurs when an official’s “out” call is overruled or overridden, </a:t>
            </a:r>
            <a:endParaRPr/>
          </a:p>
          <a:p>
            <a:pPr indent="0" lvl="0" marL="0" marR="0" rtl="0" algn="ctr">
              <a:lnSpc>
                <a:spcPct val="100000"/>
              </a:lnSpc>
              <a:spcBef>
                <a:spcPts val="0"/>
              </a:spcBef>
              <a:spcAft>
                <a:spcPts val="0"/>
              </a:spcAft>
              <a:buClr>
                <a:srgbClr val="FF0000"/>
              </a:buClr>
              <a:buSzPts val="1800"/>
              <a:buFont typeface="Source Sans Pro"/>
              <a:buNone/>
            </a:pPr>
            <a:r>
              <a:rPr b="1" i="1" lang="en-US" sz="1800" u="none" cap="none" strike="noStrike">
                <a:solidFill>
                  <a:srgbClr val="FF0000"/>
                </a:solidFill>
                <a:latin typeface="Source Sans Pro"/>
                <a:ea typeface="Source Sans Pro"/>
                <a:cs typeface="Source Sans Pro"/>
                <a:sym typeface="Source Sans Pro"/>
              </a:rPr>
              <a:t>resulting in the opponent being given an opportunity to replay the rally.</a:t>
            </a:r>
            <a:endParaRPr/>
          </a:p>
        </p:txBody>
      </p:sp>
      <p:pic>
        <p:nvPicPr>
          <p:cNvPr id="643" name="Google Shape;643;p83"/>
          <p:cNvPicPr preferRelativeResize="0"/>
          <p:nvPr/>
        </p:nvPicPr>
        <p:blipFill rotWithShape="1">
          <a:blip r:embed="rId3">
            <a:alphaModFix/>
          </a:blip>
          <a:srcRect b="0" l="0" r="0" t="0"/>
          <a:stretch/>
        </p:blipFill>
        <p:spPr>
          <a:xfrm>
            <a:off x="1318635" y="1301560"/>
            <a:ext cx="9732541" cy="3079918"/>
          </a:xfrm>
          <a:prstGeom prst="rect">
            <a:avLst/>
          </a:prstGeom>
          <a:noFill/>
          <a:ln>
            <a:noFill/>
          </a:ln>
        </p:spPr>
      </p:pic>
      <p:sp>
        <p:nvSpPr>
          <p:cNvPr id="644" name="Google Shape;644;p8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4"/>
          <p:cNvSpPr txBox="1"/>
          <p:nvPr>
            <p:ph idx="1" type="body"/>
          </p:nvPr>
        </p:nvSpPr>
        <p:spPr>
          <a:xfrm>
            <a:off x="250093" y="184112"/>
            <a:ext cx="11496430" cy="6673888"/>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4400"/>
              <a:buFont typeface="Noto Sans Symbols"/>
              <a:buNone/>
            </a:pPr>
            <a:r>
              <a:rPr b="1" lang="en-US" sz="4400" u="none"/>
              <a:t>During Play </a:t>
            </a:r>
            <a:r>
              <a:rPr b="0" lang="en-US" sz="2800" u="none">
                <a:latin typeface="Calibri"/>
                <a:ea typeface="Calibri"/>
                <a:cs typeface="Calibri"/>
                <a:sym typeface="Calibri"/>
              </a:rPr>
              <a:t>(cont'd)</a:t>
            </a:r>
            <a:endParaRPr sz="2000">
              <a:latin typeface="Calibri"/>
              <a:ea typeface="Calibri"/>
              <a:cs typeface="Calibri"/>
              <a:sym typeface="Calibri"/>
            </a:endParaRPr>
          </a:p>
          <a:p>
            <a:pPr indent="0" lvl="0" marL="0" rtl="0" algn="l">
              <a:lnSpc>
                <a:spcPct val="90000"/>
              </a:lnSpc>
              <a:spcBef>
                <a:spcPts val="2000"/>
              </a:spcBef>
              <a:spcAft>
                <a:spcPts val="0"/>
              </a:spcAft>
              <a:buSzPts val="4000"/>
              <a:buFont typeface="Noto Sans Symbols"/>
              <a:buNone/>
            </a:pPr>
            <a:r>
              <a:rPr b="1" i="1" lang="en-US" sz="4000">
                <a:latin typeface="Calibri"/>
                <a:ea typeface="Calibri"/>
                <a:cs typeface="Calibri"/>
                <a:sym typeface="Calibri"/>
              </a:rPr>
              <a:t>When A Volley Is Hit:</a:t>
            </a:r>
            <a:endParaRPr b="1" i="1" sz="1000">
              <a:latin typeface="Calibri"/>
              <a:ea typeface="Calibri"/>
              <a:cs typeface="Calibri"/>
              <a:sym typeface="Calibri"/>
            </a:endParaRPr>
          </a:p>
          <a:p>
            <a:pPr indent="-719138" lvl="0" marL="903288" rtl="0" algn="l">
              <a:lnSpc>
                <a:spcPct val="90000"/>
              </a:lnSpc>
              <a:spcBef>
                <a:spcPts val="20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Focus</a:t>
            </a:r>
            <a:r>
              <a:rPr lang="en-US" sz="3600">
                <a:latin typeface="Calibri"/>
                <a:ea typeface="Calibri"/>
                <a:cs typeface="Calibri"/>
                <a:sym typeface="Calibri"/>
              </a:rPr>
              <a:t> on </a:t>
            </a:r>
            <a:r>
              <a:rPr b="1" lang="en-US" sz="3600">
                <a:solidFill>
                  <a:srgbClr val="FF0000"/>
                </a:solidFill>
                <a:latin typeface="Calibri"/>
                <a:ea typeface="Calibri"/>
                <a:cs typeface="Calibri"/>
                <a:sym typeface="Calibri"/>
              </a:rPr>
              <a:t>No Volley Zone </a:t>
            </a:r>
            <a:r>
              <a:rPr lang="en-US" sz="3600">
                <a:solidFill>
                  <a:srgbClr val="FF0000"/>
                </a:solidFill>
                <a:latin typeface="Calibri"/>
                <a:ea typeface="Calibri"/>
                <a:cs typeface="Calibri"/>
                <a:sym typeface="Calibri"/>
              </a:rPr>
              <a:t>(NVZ)</a:t>
            </a:r>
            <a:r>
              <a:rPr lang="en-US" sz="3600">
                <a:latin typeface="Calibri"/>
                <a:ea typeface="Calibri"/>
                <a:cs typeface="Calibri"/>
                <a:sym typeface="Calibri"/>
              </a:rPr>
              <a:t> for </a:t>
            </a:r>
            <a:r>
              <a:rPr lang="en-US" sz="3600"/>
              <a:t>f</a:t>
            </a:r>
            <a:r>
              <a:rPr lang="en-US" sz="3600">
                <a:latin typeface="Calibri"/>
                <a:ea typeface="Calibri"/>
                <a:cs typeface="Calibri"/>
                <a:sym typeface="Calibri"/>
              </a:rPr>
              <a:t>ault </a:t>
            </a:r>
            <a:r>
              <a:rPr lang="en-US" sz="3600"/>
              <a:t>u</a:t>
            </a:r>
            <a:r>
              <a:rPr lang="en-US" sz="3600">
                <a:latin typeface="Calibri"/>
                <a:ea typeface="Calibri"/>
                <a:cs typeface="Calibri"/>
                <a:sym typeface="Calibri"/>
              </a:rPr>
              <a:t>ntil player’s </a:t>
            </a:r>
            <a:r>
              <a:rPr lang="en-US" sz="3600"/>
              <a:t>m</a:t>
            </a:r>
            <a:r>
              <a:rPr lang="en-US" sz="3600">
                <a:latin typeface="Calibri"/>
                <a:ea typeface="Calibri"/>
                <a:cs typeface="Calibri"/>
                <a:sym typeface="Calibri"/>
              </a:rPr>
              <a:t>omentum </a:t>
            </a:r>
            <a:r>
              <a:rPr lang="en-US" sz="3600"/>
              <a:t>i</a:t>
            </a:r>
            <a:r>
              <a:rPr lang="en-US" sz="3600">
                <a:latin typeface="Calibri"/>
                <a:ea typeface="Calibri"/>
                <a:cs typeface="Calibri"/>
                <a:sym typeface="Calibri"/>
              </a:rPr>
              <a:t>s </a:t>
            </a:r>
            <a:r>
              <a:rPr lang="en-US" sz="3600"/>
              <a:t>u</a:t>
            </a:r>
            <a:r>
              <a:rPr lang="en-US" sz="3600">
                <a:latin typeface="Calibri"/>
                <a:ea typeface="Calibri"/>
                <a:cs typeface="Calibri"/>
                <a:sym typeface="Calibri"/>
              </a:rPr>
              <a:t>nder </a:t>
            </a:r>
            <a:r>
              <a:rPr lang="en-US" sz="3600"/>
              <a:t>c</a:t>
            </a:r>
            <a:r>
              <a:rPr lang="en-US" sz="3600">
                <a:latin typeface="Calibri"/>
                <a:ea typeface="Calibri"/>
                <a:cs typeface="Calibri"/>
                <a:sym typeface="Calibri"/>
              </a:rPr>
              <a:t>ontrol</a:t>
            </a:r>
            <a:endParaRPr/>
          </a:p>
          <a:p>
            <a:pPr indent="-719138" lvl="0" marL="903288" rtl="0" algn="l">
              <a:lnSpc>
                <a:spcPct val="90000"/>
              </a:lnSpc>
              <a:spcBef>
                <a:spcPts val="2000"/>
              </a:spcBef>
              <a:spcAft>
                <a:spcPts val="0"/>
              </a:spcAft>
              <a:buClr>
                <a:srgbClr val="18579B"/>
              </a:buClr>
              <a:buSzPts val="3960"/>
              <a:buFont typeface="Arial"/>
              <a:buChar char="•"/>
            </a:pPr>
            <a:r>
              <a:rPr lang="en-US" sz="3600">
                <a:solidFill>
                  <a:srgbClr val="FF0000"/>
                </a:solidFill>
                <a:latin typeface="Calibri"/>
                <a:ea typeface="Calibri"/>
                <a:cs typeface="Calibri"/>
                <a:sym typeface="Calibri"/>
              </a:rPr>
              <a:t>Do Not </a:t>
            </a:r>
            <a:r>
              <a:rPr lang="en-US" sz="3600">
                <a:latin typeface="Calibri"/>
                <a:ea typeface="Calibri"/>
                <a:cs typeface="Calibri"/>
                <a:sym typeface="Calibri"/>
              </a:rPr>
              <a:t>follow </a:t>
            </a:r>
            <a:r>
              <a:rPr lang="en-US" sz="3600"/>
              <a:t>f</a:t>
            </a:r>
            <a:r>
              <a:rPr lang="en-US" sz="3600">
                <a:latin typeface="Calibri"/>
                <a:ea typeface="Calibri"/>
                <a:cs typeface="Calibri"/>
                <a:sym typeface="Calibri"/>
              </a:rPr>
              <a:t>light </a:t>
            </a:r>
            <a:r>
              <a:rPr lang="en-US" sz="3600"/>
              <a:t>o</a:t>
            </a:r>
            <a:r>
              <a:rPr lang="en-US" sz="3600">
                <a:latin typeface="Calibri"/>
                <a:ea typeface="Calibri"/>
                <a:cs typeface="Calibri"/>
                <a:sym typeface="Calibri"/>
              </a:rPr>
              <a:t>f </a:t>
            </a:r>
            <a:r>
              <a:rPr lang="en-US" sz="3600"/>
              <a:t>v</a:t>
            </a:r>
            <a:r>
              <a:rPr lang="en-US" sz="3600">
                <a:latin typeface="Calibri"/>
                <a:ea typeface="Calibri"/>
                <a:cs typeface="Calibri"/>
                <a:sym typeface="Calibri"/>
              </a:rPr>
              <a:t>olleyed </a:t>
            </a:r>
            <a:r>
              <a:rPr lang="en-US" sz="3600"/>
              <a:t>b</a:t>
            </a:r>
            <a:r>
              <a:rPr lang="en-US" sz="3600">
                <a:latin typeface="Calibri"/>
                <a:ea typeface="Calibri"/>
                <a:cs typeface="Calibri"/>
                <a:sym typeface="Calibri"/>
              </a:rPr>
              <a:t>all</a:t>
            </a:r>
            <a:endParaRPr/>
          </a:p>
          <a:p>
            <a:pPr indent="-719138" lvl="0" marL="903288" rtl="0" algn="l">
              <a:lnSpc>
                <a:spcPct val="90000"/>
              </a:lnSpc>
              <a:spcBef>
                <a:spcPts val="2000"/>
              </a:spcBef>
              <a:spcAft>
                <a:spcPts val="0"/>
              </a:spcAft>
              <a:buClr>
                <a:srgbClr val="18579B"/>
              </a:buClr>
              <a:buSzPts val="3960"/>
              <a:buFont typeface="Arial"/>
              <a:buChar char="•"/>
            </a:pPr>
            <a:r>
              <a:rPr b="1" i="1" lang="en-US" sz="3600">
                <a:solidFill>
                  <a:srgbClr val="FF0000"/>
                </a:solidFill>
                <a:latin typeface="Calibri"/>
                <a:ea typeface="Calibri"/>
                <a:cs typeface="Calibri"/>
                <a:sym typeface="Calibri"/>
              </a:rPr>
              <a:t>Watching The NVZ Is Primary Your Responsi</a:t>
            </a:r>
            <a:r>
              <a:rPr b="1" lang="en-US" sz="3600">
                <a:solidFill>
                  <a:srgbClr val="FF0000"/>
                </a:solidFill>
                <a:latin typeface="Calibri"/>
                <a:ea typeface="Calibri"/>
                <a:cs typeface="Calibri"/>
                <a:sym typeface="Calibri"/>
              </a:rPr>
              <a:t>bility</a:t>
            </a:r>
            <a:endParaRPr b="1" sz="3600">
              <a:solidFill>
                <a:srgbClr val="FF0000"/>
              </a:solidFill>
              <a:latin typeface="Calibri"/>
              <a:ea typeface="Calibri"/>
              <a:cs typeface="Calibri"/>
              <a:sym typeface="Calibri"/>
            </a:endParaRPr>
          </a:p>
          <a:p>
            <a:pPr indent="-719138" lvl="0" marL="903288" rtl="0" algn="l">
              <a:lnSpc>
                <a:spcPct val="90000"/>
              </a:lnSpc>
              <a:spcBef>
                <a:spcPts val="2000"/>
              </a:spcBef>
              <a:spcAft>
                <a:spcPts val="0"/>
              </a:spcAft>
              <a:buClr>
                <a:srgbClr val="18579B"/>
              </a:buClr>
              <a:buSzPts val="3960"/>
              <a:buFont typeface="Arial"/>
              <a:buChar char="•"/>
            </a:pPr>
            <a:r>
              <a:rPr lang="en-US" sz="3600"/>
              <a:t>Keep your head stationary – </a:t>
            </a:r>
            <a:r>
              <a:rPr lang="en-US" sz="3600">
                <a:solidFill>
                  <a:srgbClr val="FF0000"/>
                </a:solidFill>
              </a:rPr>
              <a:t>watch with your eyes</a:t>
            </a:r>
            <a:endParaRPr b="1" sz="3600">
              <a:solidFill>
                <a:srgbClr val="FF0000"/>
              </a:solidFill>
              <a:latin typeface="Calibri"/>
              <a:ea typeface="Calibri"/>
              <a:cs typeface="Calibri"/>
              <a:sym typeface="Calibri"/>
            </a:endParaRPr>
          </a:p>
          <a:p>
            <a:pPr indent="-719138" lvl="0" marL="903288" rtl="0" algn="l">
              <a:lnSpc>
                <a:spcPct val="90000"/>
              </a:lnSpc>
              <a:spcBef>
                <a:spcPts val="2000"/>
              </a:spcBef>
              <a:spcAft>
                <a:spcPts val="0"/>
              </a:spcAft>
              <a:buClr>
                <a:srgbClr val="18579B"/>
              </a:buClr>
              <a:buSzPts val="3960"/>
              <a:buFont typeface="Arial"/>
              <a:buChar char="•"/>
            </a:pPr>
            <a:r>
              <a:rPr lang="en-US" sz="3600">
                <a:latin typeface="Calibri"/>
                <a:ea typeface="Calibri"/>
                <a:cs typeface="Calibri"/>
                <a:sym typeface="Calibri"/>
              </a:rPr>
              <a:t>Once ball </a:t>
            </a:r>
            <a:r>
              <a:rPr lang="en-US" sz="3600">
                <a:solidFill>
                  <a:srgbClr val="18579B"/>
                </a:solidFill>
              </a:rPr>
              <a:t>b</a:t>
            </a:r>
            <a:r>
              <a:rPr lang="en-US" sz="3600">
                <a:solidFill>
                  <a:srgbClr val="18579B"/>
                </a:solidFill>
                <a:latin typeface="Calibri"/>
                <a:ea typeface="Calibri"/>
                <a:cs typeface="Calibri"/>
                <a:sym typeface="Calibri"/>
              </a:rPr>
              <a:t>ounces </a:t>
            </a:r>
            <a:r>
              <a:rPr lang="en-US" sz="3600">
                <a:solidFill>
                  <a:srgbClr val="FF0000"/>
                </a:solidFill>
                <a:latin typeface="Calibri"/>
                <a:ea typeface="Calibri"/>
                <a:cs typeface="Calibri"/>
                <a:sym typeface="Calibri"/>
              </a:rPr>
              <a:t>swit</a:t>
            </a:r>
            <a:r>
              <a:rPr lang="en-US" sz="3600">
                <a:solidFill>
                  <a:srgbClr val="FF0000"/>
                </a:solidFill>
              </a:rPr>
              <a:t>ch your eyes </a:t>
            </a:r>
            <a:r>
              <a:rPr lang="en-US" sz="3600">
                <a:solidFill>
                  <a:srgbClr val="18579B"/>
                </a:solidFill>
              </a:rPr>
              <a:t>to the other NVZ line u</a:t>
            </a:r>
            <a:r>
              <a:rPr lang="en-US" sz="3600">
                <a:latin typeface="Calibri"/>
                <a:ea typeface="Calibri"/>
                <a:cs typeface="Calibri"/>
                <a:sym typeface="Calibri"/>
              </a:rPr>
              <a:t>ntil </a:t>
            </a:r>
            <a:r>
              <a:rPr lang="en-US" sz="3600"/>
              <a:t>n</a:t>
            </a:r>
            <a:r>
              <a:rPr lang="en-US" sz="3600">
                <a:latin typeface="Calibri"/>
                <a:ea typeface="Calibri"/>
                <a:cs typeface="Calibri"/>
                <a:sym typeface="Calibri"/>
              </a:rPr>
              <a:t>ext bounce or </a:t>
            </a:r>
            <a:r>
              <a:rPr lang="en-US" sz="3600"/>
              <a:t>v</a:t>
            </a:r>
            <a:r>
              <a:rPr lang="en-US" sz="3600">
                <a:latin typeface="Calibri"/>
                <a:ea typeface="Calibri"/>
                <a:cs typeface="Calibri"/>
                <a:sym typeface="Calibri"/>
              </a:rPr>
              <a:t>olley</a:t>
            </a:r>
            <a:endParaRPr sz="3600">
              <a:latin typeface="Calibri"/>
              <a:ea typeface="Calibri"/>
              <a:cs typeface="Calibri"/>
              <a:sym typeface="Calibri"/>
            </a:endParaRPr>
          </a:p>
        </p:txBody>
      </p:sp>
      <p:sp>
        <p:nvSpPr>
          <p:cNvPr id="650" name="Google Shape;650;p8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5"/>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656" name="Google Shape;656;p85"/>
          <p:cNvSpPr txBox="1"/>
          <p:nvPr/>
        </p:nvSpPr>
        <p:spPr>
          <a:xfrm>
            <a:off x="7045235" y="6052366"/>
            <a:ext cx="525126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657" name="Google Shape;657;p85" title="The Most Complete Pickleball Non Volley Zone Rule Video - Pickleball 411"/>
          <p:cNvPicPr preferRelativeResize="0"/>
          <p:nvPr/>
        </p:nvPicPr>
        <p:blipFill rotWithShape="1">
          <a:blip r:embed="rId3">
            <a:alphaModFix/>
          </a:blip>
          <a:srcRect b="0" l="0" r="0" t="0"/>
          <a:stretch/>
        </p:blipFill>
        <p:spPr>
          <a:xfrm>
            <a:off x="1546288" y="890395"/>
            <a:ext cx="8986210" cy="5077209"/>
          </a:xfrm>
          <a:prstGeom prst="rect">
            <a:avLst/>
          </a:prstGeom>
          <a:noFill/>
          <a:ln>
            <a:noFill/>
          </a:ln>
        </p:spPr>
      </p:pic>
      <p:sp>
        <p:nvSpPr>
          <p:cNvPr id="658" name="Google Shape;658;p8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659" name="Google Shape;659;p85"/>
          <p:cNvSpPr txBox="1"/>
          <p:nvPr/>
        </p:nvSpPr>
        <p:spPr>
          <a:xfrm>
            <a:off x="1546288" y="21471"/>
            <a:ext cx="841951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Watching the NVZ </a:t>
            </a:r>
            <a:r>
              <a:rPr b="1" i="1" lang="en-US" sz="2800" u="none" cap="none" strike="noStrike">
                <a:solidFill>
                  <a:srgbClr val="18579B"/>
                </a:solidFill>
                <a:latin typeface="Calibri"/>
                <a:ea typeface="Calibri"/>
                <a:cs typeface="Calibri"/>
                <a:sym typeface="Calibri"/>
              </a:rPr>
              <a:t>(referee focus)</a:t>
            </a:r>
            <a:endParaRPr b="0" i="0" sz="2800" u="none" cap="none" strike="noStrike">
              <a:solidFill>
                <a:srgbClr val="000000"/>
              </a:solidFill>
              <a:latin typeface="Calibri"/>
              <a:ea typeface="Calibri"/>
              <a:cs typeface="Calibri"/>
              <a:sym typeface="Calibri"/>
            </a:endParaRPr>
          </a:p>
        </p:txBody>
      </p:sp>
      <p:sp>
        <p:nvSpPr>
          <p:cNvPr id="660" name="Google Shape;660;p85"/>
          <p:cNvSpPr txBox="1"/>
          <p:nvPr/>
        </p:nvSpPr>
        <p:spPr>
          <a:xfrm>
            <a:off x="-731520" y="5967604"/>
            <a:ext cx="13116559" cy="255454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NVZ Faults  - Pickleball Channel 411</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Rusty Howes, Jennifer Lucore &amp; Alex Hamner</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(time stamp: from start then stop at 4:25)  </a:t>
            </a:r>
            <a:endParaRPr/>
          </a:p>
          <a:p>
            <a:pPr indent="0" lvl="0" marL="0" marR="0" rtl="0" algn="ctr">
              <a:lnSpc>
                <a:spcPct val="100000"/>
              </a:lnSpc>
              <a:spcBef>
                <a:spcPts val="0"/>
              </a:spcBef>
              <a:spcAft>
                <a:spcPts val="0"/>
              </a:spcAft>
              <a:buClr>
                <a:srgbClr val="18579B"/>
              </a:buClr>
              <a:buSzPts val="1600"/>
              <a:buFont typeface="Source Sans Pro"/>
              <a:buNone/>
            </a:pPr>
            <a:r>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6"/>
          <p:cNvSpPr txBox="1"/>
          <p:nvPr/>
        </p:nvSpPr>
        <p:spPr>
          <a:xfrm>
            <a:off x="1123405" y="1858803"/>
            <a:ext cx="9831977"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
        <p:nvSpPr>
          <p:cNvPr id="666" name="Google Shape;666;p86"/>
          <p:cNvSpPr txBox="1"/>
          <p:nvPr/>
        </p:nvSpPr>
        <p:spPr>
          <a:xfrm>
            <a:off x="7045235" y="6052366"/>
            <a:ext cx="525126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id="667" name="Google Shape;667;p86" title="Who Won The Rally?  Team A or B? You Make The Call!"/>
          <p:cNvPicPr preferRelativeResize="0"/>
          <p:nvPr/>
        </p:nvPicPr>
        <p:blipFill rotWithShape="1">
          <a:blip r:embed="rId3">
            <a:alphaModFix/>
          </a:blip>
          <a:srcRect b="0" l="0" r="0" t="0"/>
          <a:stretch/>
        </p:blipFill>
        <p:spPr>
          <a:xfrm>
            <a:off x="1817991" y="847687"/>
            <a:ext cx="9137391" cy="5162626"/>
          </a:xfrm>
          <a:prstGeom prst="rect">
            <a:avLst/>
          </a:prstGeom>
          <a:noFill/>
          <a:ln>
            <a:noFill/>
          </a:ln>
        </p:spPr>
      </p:pic>
      <p:sp>
        <p:nvSpPr>
          <p:cNvPr id="668" name="Google Shape;668;p8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669" name="Google Shape;669;p86"/>
          <p:cNvSpPr txBox="1"/>
          <p:nvPr/>
        </p:nvSpPr>
        <p:spPr>
          <a:xfrm>
            <a:off x="1817991" y="-42591"/>
            <a:ext cx="8419515" cy="7694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Watching the NVZ </a:t>
            </a:r>
            <a:r>
              <a:rPr b="1" i="1" lang="en-US" sz="2800" u="none" cap="none" strike="noStrike">
                <a:solidFill>
                  <a:srgbClr val="18579B"/>
                </a:solidFill>
                <a:latin typeface="Calibri"/>
                <a:ea typeface="Calibri"/>
                <a:cs typeface="Calibri"/>
                <a:sym typeface="Calibri"/>
              </a:rPr>
              <a:t>(referee focus)</a:t>
            </a:r>
            <a:endParaRPr b="0" i="0" sz="2800" u="none" cap="none" strike="noStrike">
              <a:solidFill>
                <a:srgbClr val="000000"/>
              </a:solidFill>
              <a:latin typeface="Calibri"/>
              <a:ea typeface="Calibri"/>
              <a:cs typeface="Calibri"/>
              <a:sym typeface="Calibri"/>
            </a:endParaRPr>
          </a:p>
        </p:txBody>
      </p:sp>
      <p:sp>
        <p:nvSpPr>
          <p:cNvPr id="670" name="Google Shape;670;p86"/>
          <p:cNvSpPr txBox="1"/>
          <p:nvPr/>
        </p:nvSpPr>
        <p:spPr>
          <a:xfrm>
            <a:off x="1940560" y="6111214"/>
            <a:ext cx="8600887" cy="2062103"/>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You Make the Call – Who Wins the Rally?   </a:t>
            </a:r>
            <a:endParaRPr/>
          </a:p>
          <a:p>
            <a:pPr indent="0" lvl="0" marL="0" marR="0" rtl="0" algn="ctr">
              <a:lnSpc>
                <a:spcPct val="100000"/>
              </a:lnSpc>
              <a:spcBef>
                <a:spcPts val="0"/>
              </a:spcBef>
              <a:spcAft>
                <a:spcPts val="0"/>
              </a:spcAft>
              <a:buClr>
                <a:srgbClr val="18579B"/>
              </a:buClr>
              <a:buSzPts val="1600"/>
              <a:buFont typeface="Calibri"/>
              <a:buNone/>
            </a:pPr>
            <a:r>
              <a:rPr b="0" i="1" lang="en-US" sz="1600" u="none" cap="none" strike="noStrike">
                <a:solidFill>
                  <a:srgbClr val="18579B"/>
                </a:solidFill>
                <a:latin typeface="Calibri"/>
                <a:ea typeface="Calibri"/>
                <a:cs typeface="Calibri"/>
                <a:sym typeface="Calibri"/>
              </a:rPr>
              <a:t>Team A or B?  And Why?</a:t>
            </a:r>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7"/>
          <p:cNvSpPr txBox="1"/>
          <p:nvPr>
            <p:ph idx="1" type="body"/>
          </p:nvPr>
        </p:nvSpPr>
        <p:spPr>
          <a:xfrm>
            <a:off x="1140178" y="175124"/>
            <a:ext cx="9750778" cy="6318680"/>
          </a:xfrm>
          <a:prstGeom prst="rect">
            <a:avLst/>
          </a:prstGeom>
          <a:noFill/>
          <a:ln>
            <a:noFill/>
          </a:ln>
        </p:spPr>
        <p:txBody>
          <a:bodyPr anchorCtr="0" anchor="t" bIns="45700" lIns="45700" spcFirstLastPara="1" rIns="45700" wrap="square" tIns="45700">
            <a:normAutofit/>
          </a:bodyPr>
          <a:lstStyle/>
          <a:p>
            <a:pPr indent="0" lvl="0" marL="0" rtl="0" algn="ctr">
              <a:lnSpc>
                <a:spcPct val="80000"/>
              </a:lnSpc>
              <a:spcBef>
                <a:spcPts val="0"/>
              </a:spcBef>
              <a:spcAft>
                <a:spcPts val="0"/>
              </a:spcAft>
              <a:buSzPts val="4800"/>
              <a:buFont typeface="Calibri"/>
              <a:buNone/>
            </a:pPr>
            <a:r>
              <a:rPr b="1" lang="en-US">
                <a:solidFill>
                  <a:srgbClr val="18579B"/>
                </a:solidFill>
              </a:rPr>
              <a:t>More NVZ Tips</a:t>
            </a:r>
            <a:endParaRPr/>
          </a:p>
          <a:p>
            <a:pPr indent="-452438" lvl="0" marL="536575"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Call NVZ faults </a:t>
            </a:r>
            <a:r>
              <a:rPr i="1" lang="en-US" sz="3600">
                <a:solidFill>
                  <a:srgbClr val="FF0000"/>
                </a:solidFill>
                <a:latin typeface="Calibri"/>
                <a:ea typeface="Calibri"/>
                <a:cs typeface="Calibri"/>
                <a:sym typeface="Calibri"/>
              </a:rPr>
              <a:t>immediately</a:t>
            </a:r>
            <a:endParaRPr/>
          </a:p>
          <a:p>
            <a:pPr indent="-452438" lvl="0" marL="536575"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When </a:t>
            </a:r>
            <a:r>
              <a:rPr i="1" lang="en-US" sz="3600">
                <a:solidFill>
                  <a:srgbClr val="FF0000"/>
                </a:solidFill>
                <a:latin typeface="Calibri"/>
                <a:ea typeface="Calibri"/>
                <a:cs typeface="Calibri"/>
                <a:sym typeface="Calibri"/>
              </a:rPr>
              <a:t>only 1 team is at the net</a:t>
            </a:r>
            <a:r>
              <a:rPr lang="en-US" sz="3600">
                <a:latin typeface="Calibri"/>
                <a:ea typeface="Calibri"/>
                <a:cs typeface="Calibri"/>
                <a:sym typeface="Calibri"/>
              </a:rPr>
              <a:t>, keep focus on them</a:t>
            </a:r>
            <a:endParaRPr/>
          </a:p>
          <a:p>
            <a:pPr indent="-452438" lvl="0" marL="536575" rtl="0" algn="l">
              <a:lnSpc>
                <a:spcPct val="100000"/>
              </a:lnSpc>
              <a:spcBef>
                <a:spcPts val="2000"/>
              </a:spcBef>
              <a:spcAft>
                <a:spcPts val="0"/>
              </a:spcAft>
              <a:buClr>
                <a:srgbClr val="18579B"/>
              </a:buClr>
              <a:buSzPts val="3960"/>
              <a:buFont typeface="Arial"/>
              <a:buChar char="•"/>
            </a:pPr>
            <a:r>
              <a:rPr lang="en-US" sz="3600"/>
              <a:t>When players attempt an Erne, </a:t>
            </a:r>
            <a:r>
              <a:rPr i="1" lang="en-US" sz="3600">
                <a:solidFill>
                  <a:srgbClr val="FF0000"/>
                </a:solidFill>
              </a:rPr>
              <a:t>move back if possible</a:t>
            </a:r>
            <a:r>
              <a:rPr lang="en-US" sz="3600"/>
              <a:t>, but maintain </a:t>
            </a:r>
            <a:r>
              <a:rPr i="1" lang="en-US" sz="3600">
                <a:solidFill>
                  <a:srgbClr val="FF0000"/>
                </a:solidFill>
              </a:rPr>
              <a:t>focus on their feet</a:t>
            </a:r>
            <a:endParaRPr/>
          </a:p>
          <a:p>
            <a:pPr indent="-452438" lvl="0" marL="536575" rtl="0" algn="l">
              <a:lnSpc>
                <a:spcPct val="100000"/>
              </a:lnSpc>
              <a:spcBef>
                <a:spcPts val="2000"/>
              </a:spcBef>
              <a:spcAft>
                <a:spcPts val="0"/>
              </a:spcAft>
              <a:buClr>
                <a:srgbClr val="18579B"/>
              </a:buClr>
              <a:buSzPts val="3960"/>
              <a:buFont typeface="Arial"/>
              <a:buChar char="•"/>
            </a:pPr>
            <a:r>
              <a:rPr lang="en-US" sz="3600"/>
              <a:t>Use your </a:t>
            </a:r>
            <a:r>
              <a:rPr i="1" lang="en-US" sz="3600">
                <a:solidFill>
                  <a:srgbClr val="FF0000"/>
                </a:solidFill>
              </a:rPr>
              <a:t>peripheral vision </a:t>
            </a:r>
            <a:r>
              <a:rPr lang="en-US" sz="3600"/>
              <a:t>to look for </a:t>
            </a:r>
            <a:r>
              <a:rPr i="1" lang="en-US" sz="3600">
                <a:solidFill>
                  <a:srgbClr val="FF0000"/>
                </a:solidFill>
              </a:rPr>
              <a:t>plane of the net </a:t>
            </a:r>
            <a:r>
              <a:rPr lang="en-US" sz="3600"/>
              <a:t>faults.</a:t>
            </a:r>
            <a:endParaRPr/>
          </a:p>
          <a:p>
            <a:pPr indent="-200978" lvl="0" marL="536575" rtl="0" algn="l">
              <a:lnSpc>
                <a:spcPct val="100000"/>
              </a:lnSpc>
              <a:spcBef>
                <a:spcPts val="2000"/>
              </a:spcBef>
              <a:spcAft>
                <a:spcPts val="0"/>
              </a:spcAft>
              <a:buClr>
                <a:srgbClr val="18579B"/>
              </a:buClr>
              <a:buSzPts val="3960"/>
              <a:buFont typeface="Arial"/>
              <a:buNone/>
            </a:pPr>
            <a:r>
              <a:t/>
            </a:r>
            <a:endParaRPr/>
          </a:p>
        </p:txBody>
      </p:sp>
      <p:sp>
        <p:nvSpPr>
          <p:cNvPr id="676" name="Google Shape;676;p8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8"/>
          <p:cNvSpPr txBox="1"/>
          <p:nvPr>
            <p:ph idx="1" type="body"/>
          </p:nvPr>
        </p:nvSpPr>
        <p:spPr>
          <a:xfrm>
            <a:off x="132080" y="307204"/>
            <a:ext cx="11988800" cy="6318680"/>
          </a:xfrm>
          <a:prstGeom prst="rect">
            <a:avLst/>
          </a:prstGeom>
          <a:noFill/>
          <a:ln>
            <a:noFill/>
          </a:ln>
        </p:spPr>
        <p:txBody>
          <a:bodyPr anchorCtr="0" anchor="t" bIns="45700" lIns="45700" spcFirstLastPara="1" rIns="45700" wrap="square" tIns="45700">
            <a:normAutofit/>
          </a:bodyPr>
          <a:lstStyle/>
          <a:p>
            <a:pPr indent="0" lvl="0" marL="0" rtl="0" algn="ctr">
              <a:lnSpc>
                <a:spcPct val="80000"/>
              </a:lnSpc>
              <a:spcBef>
                <a:spcPts val="0"/>
              </a:spcBef>
              <a:spcAft>
                <a:spcPts val="0"/>
              </a:spcAft>
              <a:buSzPts val="4800"/>
              <a:buFont typeface="Calibri"/>
              <a:buNone/>
            </a:pPr>
            <a:r>
              <a:rPr b="1" lang="en-US">
                <a:solidFill>
                  <a:srgbClr val="18579B"/>
                </a:solidFill>
              </a:rPr>
              <a:t>More NVZ Tips</a:t>
            </a:r>
            <a:endParaRPr/>
          </a:p>
          <a:p>
            <a:pPr indent="-452438" lvl="0" marL="536575" rtl="0" algn="l">
              <a:lnSpc>
                <a:spcPct val="100000"/>
              </a:lnSpc>
              <a:spcBef>
                <a:spcPts val="2000"/>
              </a:spcBef>
              <a:spcAft>
                <a:spcPts val="0"/>
              </a:spcAft>
              <a:buClr>
                <a:srgbClr val="18579B"/>
              </a:buClr>
              <a:buSzPts val="3960"/>
              <a:buFont typeface="Arial"/>
              <a:buChar char="•"/>
            </a:pPr>
            <a:r>
              <a:rPr lang="en-US" sz="3600"/>
              <a:t>Keep you focus on a </a:t>
            </a:r>
            <a:r>
              <a:rPr i="1" lang="en-US" sz="3600">
                <a:solidFill>
                  <a:srgbClr val="FF0000"/>
                </a:solidFill>
              </a:rPr>
              <a:t>player’s feet for an extra second </a:t>
            </a:r>
            <a:r>
              <a:rPr lang="en-US" sz="3600"/>
              <a:t>after a close no-call (aka:  shoe shopping)(genie shoes)</a:t>
            </a:r>
            <a:endParaRPr/>
          </a:p>
          <a:p>
            <a:pPr indent="-452438" lvl="0" marL="536575" rtl="0" algn="l">
              <a:lnSpc>
                <a:spcPct val="100000"/>
              </a:lnSpc>
              <a:spcBef>
                <a:spcPts val="2000"/>
              </a:spcBef>
              <a:spcAft>
                <a:spcPts val="0"/>
              </a:spcAft>
              <a:buClr>
                <a:srgbClr val="18579B"/>
              </a:buClr>
              <a:buSzPts val="3960"/>
              <a:buFont typeface="Arial"/>
              <a:buChar char="•"/>
            </a:pPr>
            <a:r>
              <a:rPr lang="en-US" sz="3600"/>
              <a:t>Don’t be ashamed if you didn’t see a ball landing </a:t>
            </a:r>
            <a:r>
              <a:rPr lang="en-US" sz="3600">
                <a:solidFill>
                  <a:srgbClr val="FF0000"/>
                </a:solidFill>
              </a:rPr>
              <a:t>away from the NVZ</a:t>
            </a:r>
            <a:r>
              <a:rPr lang="en-US" sz="3600"/>
              <a:t>. If you didn’t see it, say </a:t>
            </a:r>
            <a:r>
              <a:rPr i="1" lang="en-US" sz="3600">
                <a:solidFill>
                  <a:srgbClr val="FF0000"/>
                </a:solidFill>
              </a:rPr>
              <a:t>“By rule the call stands” </a:t>
            </a:r>
            <a:r>
              <a:rPr lang="en-US" sz="3600"/>
              <a:t>If you realize </a:t>
            </a:r>
            <a:r>
              <a:rPr i="1" lang="en-US" sz="3600">
                <a:solidFill>
                  <a:srgbClr val="FF0000"/>
                </a:solidFill>
              </a:rPr>
              <a:t>after the fact </a:t>
            </a:r>
            <a:r>
              <a:rPr lang="en-US" sz="3600"/>
              <a:t>that a </a:t>
            </a:r>
            <a:r>
              <a:rPr i="1" lang="en-US" sz="3600">
                <a:solidFill>
                  <a:srgbClr val="FF0000"/>
                </a:solidFill>
              </a:rPr>
              <a:t>NVZ fault occurred </a:t>
            </a:r>
            <a:r>
              <a:rPr lang="en-US" sz="3600"/>
              <a:t>a hit or two later – </a:t>
            </a:r>
            <a:r>
              <a:rPr i="1" lang="en-US" sz="3600">
                <a:solidFill>
                  <a:srgbClr val="FF0000"/>
                </a:solidFill>
              </a:rPr>
              <a:t>call the fault anyway.</a:t>
            </a:r>
            <a:endParaRPr/>
          </a:p>
          <a:p>
            <a:pPr indent="-452438" lvl="0" marL="536575" rtl="0" algn="l">
              <a:lnSpc>
                <a:spcPct val="100000"/>
              </a:lnSpc>
              <a:spcBef>
                <a:spcPts val="2000"/>
              </a:spcBef>
              <a:spcAft>
                <a:spcPts val="0"/>
              </a:spcAft>
              <a:buClr>
                <a:srgbClr val="18579B"/>
              </a:buClr>
              <a:buSzPts val="3960"/>
              <a:buFont typeface="Arial"/>
              <a:buChar char="•"/>
            </a:pPr>
            <a:r>
              <a:rPr lang="en-US" sz="3600"/>
              <a:t>Don’t be ashamed if you call a </a:t>
            </a:r>
            <a:r>
              <a:rPr i="1" lang="en-US" sz="3600">
                <a:solidFill>
                  <a:srgbClr val="FF0000"/>
                </a:solidFill>
              </a:rPr>
              <a:t>foot fault on a bounced ball </a:t>
            </a:r>
            <a:r>
              <a:rPr lang="en-US" sz="3600"/>
              <a:t>– it’s easy to do!  Announce “correction” and replay the point.</a:t>
            </a:r>
            <a:endParaRPr/>
          </a:p>
          <a:p>
            <a:pPr indent="-200978" lvl="0" marL="536575" rtl="0" algn="l">
              <a:lnSpc>
                <a:spcPct val="100000"/>
              </a:lnSpc>
              <a:spcBef>
                <a:spcPts val="2000"/>
              </a:spcBef>
              <a:spcAft>
                <a:spcPts val="0"/>
              </a:spcAft>
              <a:buClr>
                <a:srgbClr val="18579B"/>
              </a:buClr>
              <a:buSzPts val="3960"/>
              <a:buFont typeface="Arial"/>
              <a:buNone/>
            </a:pPr>
            <a:r>
              <a:t/>
            </a:r>
            <a:endParaRPr sz="3600"/>
          </a:p>
          <a:p>
            <a:pPr indent="-200978" lvl="0" marL="536575" rtl="0" algn="l">
              <a:lnSpc>
                <a:spcPct val="100000"/>
              </a:lnSpc>
              <a:spcBef>
                <a:spcPts val="2000"/>
              </a:spcBef>
              <a:spcAft>
                <a:spcPts val="0"/>
              </a:spcAft>
              <a:buClr>
                <a:srgbClr val="18579B"/>
              </a:buClr>
              <a:buSzPts val="3960"/>
              <a:buFont typeface="Arial"/>
              <a:buNone/>
            </a:pPr>
            <a:r>
              <a:t/>
            </a:r>
            <a:endParaRPr sz="3600"/>
          </a:p>
          <a:p>
            <a:pPr indent="-200978" lvl="0" marL="536575" rtl="0" algn="l">
              <a:lnSpc>
                <a:spcPct val="100000"/>
              </a:lnSpc>
              <a:spcBef>
                <a:spcPts val="2000"/>
              </a:spcBef>
              <a:spcAft>
                <a:spcPts val="0"/>
              </a:spcAft>
              <a:buClr>
                <a:srgbClr val="18579B"/>
              </a:buClr>
              <a:buSzPts val="3960"/>
              <a:buFont typeface="Arial"/>
              <a:buNone/>
            </a:pPr>
            <a:r>
              <a:t/>
            </a:r>
            <a:endParaRPr/>
          </a:p>
        </p:txBody>
      </p:sp>
      <p:sp>
        <p:nvSpPr>
          <p:cNvPr id="682" name="Google Shape;682;p8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9"/>
          <p:cNvSpPr txBox="1"/>
          <p:nvPr>
            <p:ph idx="1" type="body"/>
          </p:nvPr>
        </p:nvSpPr>
        <p:spPr>
          <a:xfrm>
            <a:off x="132080" y="104004"/>
            <a:ext cx="11856720" cy="6318680"/>
          </a:xfrm>
          <a:prstGeom prst="rect">
            <a:avLst/>
          </a:prstGeom>
          <a:noFill/>
          <a:ln>
            <a:noFill/>
          </a:ln>
        </p:spPr>
        <p:txBody>
          <a:bodyPr anchorCtr="0" anchor="t" bIns="45700" lIns="45700" spcFirstLastPara="1" rIns="45700" wrap="square" tIns="45700">
            <a:normAutofit fontScale="77500" lnSpcReduction="20000"/>
          </a:bodyPr>
          <a:lstStyle/>
          <a:p>
            <a:pPr indent="0" lvl="0" marL="0" rtl="0" algn="ctr">
              <a:lnSpc>
                <a:spcPct val="80000"/>
              </a:lnSpc>
              <a:spcBef>
                <a:spcPts val="0"/>
              </a:spcBef>
              <a:spcAft>
                <a:spcPts val="0"/>
              </a:spcAft>
              <a:buSzPct val="129032"/>
              <a:buFont typeface="Calibri"/>
              <a:buNone/>
            </a:pPr>
            <a:r>
              <a:t/>
            </a:r>
            <a:endParaRPr b="1">
              <a:solidFill>
                <a:srgbClr val="18579B"/>
              </a:solidFill>
            </a:endParaRPr>
          </a:p>
          <a:p>
            <a:pPr indent="0" lvl="0" marL="0" rtl="0" algn="ctr">
              <a:lnSpc>
                <a:spcPct val="80000"/>
              </a:lnSpc>
              <a:spcBef>
                <a:spcPts val="0"/>
              </a:spcBef>
              <a:spcAft>
                <a:spcPts val="0"/>
              </a:spcAft>
              <a:buSzPct val="129032"/>
              <a:buFont typeface="Calibri"/>
              <a:buNone/>
            </a:pPr>
            <a:r>
              <a:rPr b="1" lang="en-US">
                <a:solidFill>
                  <a:srgbClr val="18579B"/>
                </a:solidFill>
              </a:rPr>
              <a:t>More NVZ Tips – Momentum</a:t>
            </a:r>
            <a:endParaRPr/>
          </a:p>
          <a:p>
            <a:pPr indent="0" lvl="0" marL="0" rtl="0" algn="ctr">
              <a:lnSpc>
                <a:spcPct val="80000"/>
              </a:lnSpc>
              <a:spcBef>
                <a:spcPts val="0"/>
              </a:spcBef>
              <a:spcAft>
                <a:spcPts val="0"/>
              </a:spcAft>
              <a:buSzPct val="129032"/>
              <a:buFont typeface="Calibri"/>
              <a:buNone/>
            </a:pPr>
            <a:r>
              <a:t/>
            </a:r>
            <a:endParaRPr b="1">
              <a:solidFill>
                <a:srgbClr val="18579B"/>
              </a:solidFill>
            </a:endParaRPr>
          </a:p>
          <a:p>
            <a:pPr indent="-452438" lvl="0" marL="536575" rtl="0" algn="l">
              <a:lnSpc>
                <a:spcPct val="100000"/>
              </a:lnSpc>
              <a:spcBef>
                <a:spcPts val="2000"/>
              </a:spcBef>
              <a:spcAft>
                <a:spcPts val="0"/>
              </a:spcAft>
              <a:buClr>
                <a:srgbClr val="18579B"/>
              </a:buClr>
              <a:buSzPct val="141935"/>
              <a:buFont typeface="Arial"/>
              <a:buChar char="•"/>
            </a:pPr>
            <a:r>
              <a:rPr lang="en-US" sz="3600">
                <a:latin typeface="Calibri"/>
                <a:ea typeface="Calibri"/>
                <a:cs typeface="Calibri"/>
                <a:sym typeface="Calibri"/>
              </a:rPr>
              <a:t>If a player hits a volley and the ball hits their opponent before the player’s momentum carries the player into the NVZ, is it a fault on the player?  </a:t>
            </a:r>
            <a:r>
              <a:rPr lang="en-US" sz="3600">
                <a:solidFill>
                  <a:srgbClr val="FF0000"/>
                </a:solidFill>
                <a:latin typeface="Calibri"/>
                <a:ea typeface="Calibri"/>
                <a:cs typeface="Calibri"/>
                <a:sym typeface="Calibri"/>
              </a:rPr>
              <a:t>YES</a:t>
            </a:r>
            <a:endParaRPr/>
          </a:p>
          <a:p>
            <a:pPr indent="-452438" lvl="0" marL="536575" rtl="0" algn="l">
              <a:lnSpc>
                <a:spcPct val="100000"/>
              </a:lnSpc>
              <a:spcBef>
                <a:spcPts val="2000"/>
              </a:spcBef>
              <a:spcAft>
                <a:spcPts val="0"/>
              </a:spcAft>
              <a:buClr>
                <a:srgbClr val="18579B"/>
              </a:buClr>
              <a:buSzPct val="141935"/>
              <a:buFont typeface="Arial"/>
              <a:buChar char="•"/>
            </a:pPr>
            <a:r>
              <a:rPr lang="en-US" sz="3600">
                <a:latin typeface="Calibri"/>
                <a:ea typeface="Calibri"/>
                <a:cs typeface="Calibri"/>
                <a:sym typeface="Calibri"/>
              </a:rPr>
              <a:t>If a player hits a volley and the ball hits inbounds on the court, then hits the back fence clearly before the player’s momentum carries them into the NVZ, is it a fault on the player?  </a:t>
            </a:r>
            <a:r>
              <a:rPr lang="en-US" sz="3600">
                <a:solidFill>
                  <a:srgbClr val="FF0000"/>
                </a:solidFill>
                <a:latin typeface="Calibri"/>
                <a:ea typeface="Calibri"/>
                <a:cs typeface="Calibri"/>
                <a:sym typeface="Calibri"/>
              </a:rPr>
              <a:t>YES</a:t>
            </a:r>
            <a:endParaRPr/>
          </a:p>
          <a:p>
            <a:pPr indent="-452438" lvl="0" marL="536575" rtl="0" algn="l">
              <a:lnSpc>
                <a:spcPct val="100000"/>
              </a:lnSpc>
              <a:spcBef>
                <a:spcPts val="2000"/>
              </a:spcBef>
              <a:spcAft>
                <a:spcPts val="0"/>
              </a:spcAft>
              <a:buClr>
                <a:srgbClr val="18579B"/>
              </a:buClr>
              <a:buSzPct val="141935"/>
              <a:buFont typeface="Arial"/>
              <a:buChar char="•"/>
            </a:pPr>
            <a:r>
              <a:rPr lang="en-US" sz="3600"/>
              <a:t>If a player hits a hard volley that is returned by their opponent to the player’s partner and the player’s partner hits a clear winner between their opponents, before the first player’s momentum from their original hard volley shot causes them to step in the NVZ, is it a fault on the payer?  </a:t>
            </a:r>
            <a:r>
              <a:rPr lang="en-US" sz="3600">
                <a:solidFill>
                  <a:srgbClr val="FF0000"/>
                </a:solidFill>
              </a:rPr>
              <a:t>YES</a:t>
            </a:r>
            <a:endParaRPr/>
          </a:p>
          <a:p>
            <a:pPr indent="-452438" lvl="0" marL="536575" rtl="0" algn="l">
              <a:lnSpc>
                <a:spcPct val="100000"/>
              </a:lnSpc>
              <a:spcBef>
                <a:spcPts val="2000"/>
              </a:spcBef>
              <a:spcAft>
                <a:spcPts val="0"/>
              </a:spcAft>
              <a:buClr>
                <a:srgbClr val="18579B"/>
              </a:buClr>
              <a:buSzPct val="141935"/>
              <a:buFont typeface="Arial"/>
              <a:buChar char="•"/>
            </a:pPr>
            <a:r>
              <a:rPr lang="en-US" sz="3600"/>
              <a:t>An opponent’s serve barely clears the NVZ line.  The receiving player runs to return this short (but legal) serve and the receiving player’s momentum carries them into the NVZ, if it a fault against the receiving player?  </a:t>
            </a:r>
            <a:r>
              <a:rPr lang="en-US" sz="3600">
                <a:solidFill>
                  <a:srgbClr val="FF0000"/>
                </a:solidFill>
              </a:rPr>
              <a:t>NO</a:t>
            </a:r>
            <a:endParaRPr>
              <a:solidFill>
                <a:srgbClr val="FF0000"/>
              </a:solidFill>
            </a:endParaRPr>
          </a:p>
        </p:txBody>
      </p:sp>
      <p:sp>
        <p:nvSpPr>
          <p:cNvPr id="688" name="Google Shape;688;p8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idx="1" type="body"/>
          </p:nvPr>
        </p:nvSpPr>
        <p:spPr>
          <a:xfrm>
            <a:off x="1219200" y="444138"/>
            <a:ext cx="9753600" cy="6059318"/>
          </a:xfrm>
          <a:prstGeom prst="rect">
            <a:avLst/>
          </a:prstGeom>
          <a:noFill/>
          <a:ln>
            <a:noFill/>
          </a:ln>
        </p:spPr>
        <p:txBody>
          <a:bodyPr anchorCtr="0" anchor="t" bIns="45700" lIns="45700" spcFirstLastPara="1" rIns="45700" wrap="square" tIns="45700">
            <a:normAutofit fontScale="92500" lnSpcReduction="20000"/>
          </a:bodyPr>
          <a:lstStyle/>
          <a:p>
            <a:pPr indent="685800" lvl="2" marL="0" rtl="0" algn="ctr">
              <a:lnSpc>
                <a:spcPct val="100000"/>
              </a:lnSpc>
              <a:spcBef>
                <a:spcPts val="0"/>
              </a:spcBef>
              <a:spcAft>
                <a:spcPts val="0"/>
              </a:spcAft>
              <a:buSzPct val="100000"/>
              <a:buFont typeface="Noto Sans Symbols"/>
              <a:buNone/>
            </a:pPr>
            <a:r>
              <a:rPr lang="en-US" sz="6000"/>
              <a:t>Consistency</a:t>
            </a:r>
            <a:endParaRPr sz="6000"/>
          </a:p>
          <a:p>
            <a:pPr indent="685800" lvl="2" marL="0" rtl="0" algn="ctr">
              <a:lnSpc>
                <a:spcPct val="100000"/>
              </a:lnSpc>
              <a:spcBef>
                <a:spcPts val="600"/>
              </a:spcBef>
              <a:spcAft>
                <a:spcPts val="0"/>
              </a:spcAft>
              <a:buSzPct val="100000"/>
              <a:buFont typeface="Noto Sans Symbols"/>
              <a:buNone/>
            </a:pPr>
            <a:r>
              <a:t/>
            </a:r>
            <a:endParaRPr sz="2800"/>
          </a:p>
          <a:p>
            <a:pPr indent="-719138" lvl="2" marL="903288" rtl="0" algn="l">
              <a:lnSpc>
                <a:spcPct val="100000"/>
              </a:lnSpc>
              <a:spcBef>
                <a:spcPts val="600"/>
              </a:spcBef>
              <a:spcAft>
                <a:spcPts val="0"/>
              </a:spcAft>
              <a:buClr>
                <a:srgbClr val="18579B"/>
              </a:buClr>
              <a:buSzPct val="100000"/>
              <a:buFont typeface="Arial"/>
              <a:buChar char="•"/>
            </a:pPr>
            <a:r>
              <a:rPr b="1" lang="en-US" sz="3200"/>
              <a:t>Players deserve </a:t>
            </a:r>
            <a:r>
              <a:rPr b="1" i="1" lang="en-US" sz="3200"/>
              <a:t>consistency </a:t>
            </a:r>
            <a:endParaRPr/>
          </a:p>
          <a:p>
            <a:pPr indent="-719138" lvl="3" marL="1240474" rtl="0" algn="l">
              <a:lnSpc>
                <a:spcPct val="100000"/>
              </a:lnSpc>
              <a:spcBef>
                <a:spcPts val="600"/>
              </a:spcBef>
              <a:spcAft>
                <a:spcPts val="0"/>
              </a:spcAft>
              <a:buClr>
                <a:srgbClr val="18579B"/>
              </a:buClr>
              <a:buSzPct val="100000"/>
              <a:buFont typeface="Arial"/>
              <a:buChar char="•"/>
            </a:pPr>
            <a:r>
              <a:rPr i="1" lang="en-US" sz="2800"/>
              <a:t>Referees doing the same thing, the same way, at the same time</a:t>
            </a:r>
            <a:endParaRPr sz="2000"/>
          </a:p>
          <a:p>
            <a:pPr indent="-719138" lvl="2" marL="903288" rtl="0" algn="l">
              <a:lnSpc>
                <a:spcPct val="100000"/>
              </a:lnSpc>
              <a:spcBef>
                <a:spcPts val="600"/>
              </a:spcBef>
              <a:spcAft>
                <a:spcPts val="0"/>
              </a:spcAft>
              <a:buClr>
                <a:srgbClr val="18579B"/>
              </a:buClr>
              <a:buSzPct val="100000"/>
              <a:buFont typeface="Arial"/>
              <a:buChar char="•"/>
            </a:pPr>
            <a:r>
              <a:rPr b="1" lang="en-US" sz="3200">
                <a:latin typeface="Calibri"/>
                <a:ea typeface="Calibri"/>
                <a:cs typeface="Calibri"/>
                <a:sym typeface="Calibri"/>
              </a:rPr>
              <a:t>Practice is key</a:t>
            </a:r>
            <a:endParaRPr/>
          </a:p>
          <a:p>
            <a:pPr indent="0" lvl="2" marL="184150" rtl="0" algn="l">
              <a:lnSpc>
                <a:spcPct val="100000"/>
              </a:lnSpc>
              <a:spcBef>
                <a:spcPts val="600"/>
              </a:spcBef>
              <a:spcAft>
                <a:spcPts val="0"/>
              </a:spcAft>
              <a:buClr>
                <a:srgbClr val="18579B"/>
              </a:buClr>
              <a:buSzPct val="100000"/>
              <a:buNone/>
            </a:pPr>
            <a:r>
              <a:t/>
            </a:r>
            <a:endParaRPr i="1" sz="1900"/>
          </a:p>
          <a:p>
            <a:pPr indent="0" lvl="3" marL="521336" rtl="0" algn="ctr">
              <a:lnSpc>
                <a:spcPct val="100000"/>
              </a:lnSpc>
              <a:spcBef>
                <a:spcPts val="600"/>
              </a:spcBef>
              <a:spcAft>
                <a:spcPts val="0"/>
              </a:spcAft>
              <a:buClr>
                <a:srgbClr val="18579B"/>
              </a:buClr>
              <a:buSzPct val="100000"/>
              <a:buNone/>
            </a:pPr>
            <a:r>
              <a:rPr b="1" lang="en-US" sz="6000">
                <a:latin typeface="Calibri"/>
                <a:ea typeface="Calibri"/>
                <a:cs typeface="Calibri"/>
                <a:sym typeface="Calibri"/>
              </a:rPr>
              <a:t>Professionalism</a:t>
            </a:r>
            <a:endParaRPr/>
          </a:p>
          <a:p>
            <a:pPr indent="-719138" lvl="2" marL="903288" rtl="0" algn="l">
              <a:lnSpc>
                <a:spcPct val="100000"/>
              </a:lnSpc>
              <a:spcBef>
                <a:spcPts val="600"/>
              </a:spcBef>
              <a:spcAft>
                <a:spcPts val="0"/>
              </a:spcAft>
              <a:buClr>
                <a:srgbClr val="18579B"/>
              </a:buClr>
              <a:buSzPct val="100000"/>
              <a:buFont typeface="Arial"/>
              <a:buChar char="•"/>
            </a:pPr>
            <a:r>
              <a:rPr b="1" lang="en-US" sz="3200"/>
              <a:t>Code of Conduct</a:t>
            </a:r>
            <a:endParaRPr/>
          </a:p>
          <a:p>
            <a:pPr indent="-719138" lvl="3" marL="1240474" rtl="0" algn="l">
              <a:lnSpc>
                <a:spcPct val="100000"/>
              </a:lnSpc>
              <a:spcBef>
                <a:spcPts val="600"/>
              </a:spcBef>
              <a:spcAft>
                <a:spcPts val="0"/>
              </a:spcAft>
              <a:buClr>
                <a:srgbClr val="18579B"/>
              </a:buClr>
              <a:buSzPct val="100000"/>
              <a:buFont typeface="Arial"/>
              <a:buChar char="•"/>
            </a:pPr>
            <a:r>
              <a:rPr i="1" lang="en-US" sz="2800"/>
              <a:t>Impartiality</a:t>
            </a:r>
            <a:endParaRPr/>
          </a:p>
          <a:p>
            <a:pPr indent="-719138" lvl="3" marL="1240474" rtl="0" algn="l">
              <a:lnSpc>
                <a:spcPct val="100000"/>
              </a:lnSpc>
              <a:spcBef>
                <a:spcPts val="600"/>
              </a:spcBef>
              <a:spcAft>
                <a:spcPts val="0"/>
              </a:spcAft>
              <a:buClr>
                <a:srgbClr val="18579B"/>
              </a:buClr>
              <a:buSzPct val="100000"/>
              <a:buFont typeface="Arial"/>
              <a:buChar char="•"/>
            </a:pPr>
            <a:r>
              <a:rPr i="1" lang="en-US" sz="2800">
                <a:latin typeface="Calibri"/>
                <a:ea typeface="Calibri"/>
                <a:cs typeface="Calibri"/>
                <a:sym typeface="Calibri"/>
              </a:rPr>
              <a:t>Respect </a:t>
            </a:r>
            <a:endParaRPr/>
          </a:p>
          <a:p>
            <a:pPr indent="-719138" lvl="3" marL="1240474" rtl="0" algn="l">
              <a:lnSpc>
                <a:spcPct val="100000"/>
              </a:lnSpc>
              <a:spcBef>
                <a:spcPts val="600"/>
              </a:spcBef>
              <a:spcAft>
                <a:spcPts val="0"/>
              </a:spcAft>
              <a:buClr>
                <a:srgbClr val="18579B"/>
              </a:buClr>
              <a:buSzPct val="100000"/>
              <a:buFont typeface="Arial"/>
              <a:buChar char="•"/>
            </a:pPr>
            <a:r>
              <a:rPr i="1" lang="en-US" sz="2800">
                <a:latin typeface="Calibri"/>
                <a:ea typeface="Calibri"/>
                <a:cs typeface="Calibri"/>
                <a:sym typeface="Calibri"/>
              </a:rPr>
              <a:t>Fairness</a:t>
            </a:r>
            <a:endParaRPr/>
          </a:p>
          <a:p>
            <a:pPr indent="-719138" lvl="3" marL="1240474" rtl="0" algn="l">
              <a:lnSpc>
                <a:spcPct val="100000"/>
              </a:lnSpc>
              <a:spcBef>
                <a:spcPts val="600"/>
              </a:spcBef>
              <a:spcAft>
                <a:spcPts val="0"/>
              </a:spcAft>
              <a:buClr>
                <a:srgbClr val="18579B"/>
              </a:buClr>
              <a:buSzPct val="100000"/>
              <a:buFont typeface="Arial"/>
              <a:buChar char="•"/>
            </a:pPr>
            <a:r>
              <a:rPr i="1" lang="en-US" sz="2800"/>
              <a:t>Transparency </a:t>
            </a:r>
            <a:endParaRPr i="1" sz="2800">
              <a:latin typeface="Calibri"/>
              <a:ea typeface="Calibri"/>
              <a:cs typeface="Calibri"/>
              <a:sym typeface="Calibri"/>
            </a:endParaRPr>
          </a:p>
          <a:p>
            <a:pPr indent="0" lvl="3" marL="521336" rtl="0" algn="ctr">
              <a:lnSpc>
                <a:spcPct val="100000"/>
              </a:lnSpc>
              <a:spcBef>
                <a:spcPts val="600"/>
              </a:spcBef>
              <a:spcAft>
                <a:spcPts val="0"/>
              </a:spcAft>
              <a:buClr>
                <a:srgbClr val="18579B"/>
              </a:buClr>
              <a:buSzPct val="100000"/>
              <a:buNone/>
            </a:pPr>
            <a:r>
              <a:t/>
            </a:r>
            <a:endParaRPr b="1" i="1" sz="6000">
              <a:latin typeface="Calibri"/>
              <a:ea typeface="Calibri"/>
              <a:cs typeface="Calibri"/>
              <a:sym typeface="Calibri"/>
            </a:endParaRPr>
          </a:p>
        </p:txBody>
      </p:sp>
      <p:sp>
        <p:nvSpPr>
          <p:cNvPr id="117" name="Google Shape;117;p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0"/>
          <p:cNvSpPr txBox="1"/>
          <p:nvPr>
            <p:ph idx="1" type="body"/>
          </p:nvPr>
        </p:nvSpPr>
        <p:spPr>
          <a:xfrm>
            <a:off x="1270000" y="539321"/>
            <a:ext cx="9708444" cy="6318680"/>
          </a:xfrm>
          <a:prstGeom prst="rect">
            <a:avLst/>
          </a:prstGeom>
          <a:noFill/>
          <a:ln>
            <a:noFill/>
          </a:ln>
        </p:spPr>
        <p:txBody>
          <a:bodyPr anchorCtr="0" anchor="t" bIns="45700" lIns="45700" spcFirstLastPara="1" rIns="45700" wrap="square" tIns="45700">
            <a:noAutofit/>
          </a:bodyPr>
          <a:lstStyle/>
          <a:p>
            <a:pPr indent="0" lvl="1" marL="184150" rtl="0" algn="ctr">
              <a:lnSpc>
                <a:spcPct val="100000"/>
              </a:lnSpc>
              <a:spcBef>
                <a:spcPts val="0"/>
              </a:spcBef>
              <a:spcAft>
                <a:spcPts val="0"/>
              </a:spcAft>
              <a:buClr>
                <a:srgbClr val="18579B"/>
              </a:buClr>
              <a:buSzPts val="4400"/>
              <a:buNone/>
            </a:pPr>
            <a:r>
              <a:rPr b="1" lang="en-US">
                <a:latin typeface="Calibri"/>
                <a:ea typeface="Calibri"/>
                <a:cs typeface="Calibri"/>
                <a:sym typeface="Calibri"/>
              </a:rPr>
              <a:t>Moving Clip &amp; Marking Side Out</a:t>
            </a:r>
            <a:endParaRPr/>
          </a:p>
          <a:p>
            <a:pPr indent="0" lvl="1" marL="184150" rtl="0" algn="ctr">
              <a:lnSpc>
                <a:spcPct val="100000"/>
              </a:lnSpc>
              <a:spcBef>
                <a:spcPts val="2000"/>
              </a:spcBef>
              <a:spcAft>
                <a:spcPts val="0"/>
              </a:spcAft>
              <a:buClr>
                <a:srgbClr val="18579B"/>
              </a:buClr>
              <a:buSzPts val="1100"/>
              <a:buNone/>
            </a:pPr>
            <a:r>
              <a:t/>
            </a:r>
            <a:endParaRPr sz="1000"/>
          </a:p>
          <a:p>
            <a:pPr indent="-531813" lvl="1" marL="715963"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Move Server Clip at:</a:t>
            </a:r>
            <a:endParaRPr/>
          </a:p>
          <a:p>
            <a:pPr indent="-336549" lvl="2" marL="994293"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Every </a:t>
            </a:r>
            <a:r>
              <a:rPr i="1" lang="en-US" sz="3600">
                <a:solidFill>
                  <a:srgbClr val="FF0000"/>
                </a:solidFill>
                <a:latin typeface="Calibri"/>
                <a:ea typeface="Calibri"/>
                <a:cs typeface="Calibri"/>
                <a:sym typeface="Calibri"/>
              </a:rPr>
              <a:t>Server Change</a:t>
            </a:r>
            <a:endParaRPr/>
          </a:p>
          <a:p>
            <a:pPr indent="-336549" lvl="2" marL="994293"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Every </a:t>
            </a:r>
            <a:r>
              <a:rPr i="1" lang="en-US" sz="3600">
                <a:solidFill>
                  <a:srgbClr val="FF0000"/>
                </a:solidFill>
                <a:latin typeface="Calibri"/>
                <a:ea typeface="Calibri"/>
                <a:cs typeface="Calibri"/>
                <a:sym typeface="Calibri"/>
              </a:rPr>
              <a:t>Side Out</a:t>
            </a:r>
            <a:endParaRPr i="1" sz="3600">
              <a:solidFill>
                <a:srgbClr val="FF0000"/>
              </a:solidFill>
              <a:latin typeface="Calibri"/>
              <a:ea typeface="Calibri"/>
              <a:cs typeface="Calibri"/>
              <a:sym typeface="Calibri"/>
            </a:endParaRPr>
          </a:p>
          <a:p>
            <a:pPr indent="0" lvl="2" marL="657744" rtl="0" algn="l">
              <a:lnSpc>
                <a:spcPct val="100000"/>
              </a:lnSpc>
              <a:spcBef>
                <a:spcPts val="600"/>
              </a:spcBef>
              <a:spcAft>
                <a:spcPts val="0"/>
              </a:spcAft>
              <a:buClr>
                <a:srgbClr val="18579B"/>
              </a:buClr>
              <a:buSzPts val="2200"/>
              <a:buNone/>
            </a:pPr>
            <a:r>
              <a:t/>
            </a:r>
            <a:endParaRPr sz="2000">
              <a:latin typeface="Calibri"/>
              <a:ea typeface="Calibri"/>
              <a:cs typeface="Calibri"/>
              <a:sym typeface="Calibri"/>
            </a:endParaRPr>
          </a:p>
          <a:p>
            <a:pPr indent="-531813" lvl="1" marL="715963"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Mark Every Side Out As It Occurs:</a:t>
            </a:r>
            <a:endParaRPr sz="3600">
              <a:latin typeface="Calibri"/>
              <a:ea typeface="Calibri"/>
              <a:cs typeface="Calibri"/>
              <a:sym typeface="Calibri"/>
            </a:endParaRPr>
          </a:p>
          <a:p>
            <a:pPr indent="-336549" lvl="2" marL="994293" rtl="0" algn="l">
              <a:lnSpc>
                <a:spcPct val="100000"/>
              </a:lnSpc>
              <a:spcBef>
                <a:spcPts val="600"/>
              </a:spcBef>
              <a:spcAft>
                <a:spcPts val="0"/>
              </a:spcAft>
              <a:buClr>
                <a:srgbClr val="18579B"/>
              </a:buClr>
              <a:buSzPts val="3960"/>
              <a:buFont typeface="Courier New"/>
              <a:buChar char="o"/>
            </a:pPr>
            <a:r>
              <a:rPr lang="en-US" sz="3600">
                <a:latin typeface="Calibri"/>
                <a:ea typeface="Calibri"/>
                <a:cs typeface="Calibri"/>
                <a:sym typeface="Calibri"/>
              </a:rPr>
              <a:t>  </a:t>
            </a:r>
            <a:r>
              <a:rPr i="1" lang="en-US" sz="3600">
                <a:solidFill>
                  <a:srgbClr val="FF0000"/>
                </a:solidFill>
                <a:latin typeface="Calibri"/>
                <a:ea typeface="Calibri"/>
                <a:cs typeface="Calibri"/>
                <a:sym typeface="Calibri"/>
              </a:rPr>
              <a:t>Vertical Line </a:t>
            </a:r>
            <a:r>
              <a:rPr lang="en-US" sz="3600">
                <a:latin typeface="Calibri"/>
                <a:ea typeface="Calibri"/>
                <a:cs typeface="Calibri"/>
                <a:sym typeface="Calibri"/>
              </a:rPr>
              <a:t>To </a:t>
            </a:r>
            <a:r>
              <a:rPr i="1" lang="en-US" sz="3600">
                <a:solidFill>
                  <a:srgbClr val="FF0000"/>
                </a:solidFill>
                <a:latin typeface="Calibri"/>
                <a:ea typeface="Calibri"/>
                <a:cs typeface="Calibri"/>
                <a:sym typeface="Calibri"/>
              </a:rPr>
              <a:t>Right of Last Point Scored</a:t>
            </a:r>
            <a:endParaRPr/>
          </a:p>
          <a:p>
            <a:pPr indent="0" lvl="2" marL="657744" rtl="0" algn="l">
              <a:lnSpc>
                <a:spcPct val="100000"/>
              </a:lnSpc>
              <a:spcBef>
                <a:spcPts val="600"/>
              </a:spcBef>
              <a:spcAft>
                <a:spcPts val="0"/>
              </a:spcAft>
              <a:buClr>
                <a:srgbClr val="18579B"/>
              </a:buClr>
              <a:buSzPts val="3960"/>
              <a:buNone/>
            </a:pPr>
            <a:r>
              <a:rPr b="1" i="1" lang="en-US" sz="3600">
                <a:latin typeface="Calibri"/>
                <a:ea typeface="Calibri"/>
                <a:cs typeface="Calibri"/>
                <a:sym typeface="Calibri"/>
              </a:rPr>
              <a:t>		   </a:t>
            </a:r>
            <a:r>
              <a:rPr i="1" lang="en-US" sz="3200">
                <a:solidFill>
                  <a:srgbClr val="FF0000"/>
                </a:solidFill>
                <a:latin typeface="Calibri"/>
                <a:ea typeface="Calibri"/>
                <a:cs typeface="Calibri"/>
                <a:sym typeface="Calibri"/>
              </a:rPr>
              <a:t>(including 0)</a:t>
            </a:r>
            <a:endParaRPr i="1" sz="3200">
              <a:solidFill>
                <a:srgbClr val="FF0000"/>
              </a:solidFill>
              <a:latin typeface="Calibri"/>
              <a:ea typeface="Calibri"/>
              <a:cs typeface="Calibri"/>
              <a:sym typeface="Calibri"/>
            </a:endParaRPr>
          </a:p>
        </p:txBody>
      </p:sp>
      <p:sp>
        <p:nvSpPr>
          <p:cNvPr id="694" name="Google Shape;694;p9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ph idx="1" type="body"/>
          </p:nvPr>
        </p:nvSpPr>
        <p:spPr>
          <a:xfrm>
            <a:off x="1371600" y="228600"/>
            <a:ext cx="9448800" cy="6629401"/>
          </a:xfrm>
          <a:prstGeom prst="rect">
            <a:avLst/>
          </a:prstGeom>
          <a:noFill/>
          <a:ln>
            <a:noFill/>
          </a:ln>
        </p:spPr>
        <p:txBody>
          <a:bodyPr anchorCtr="0" anchor="t" bIns="45700" lIns="45700" spcFirstLastPara="1" rIns="45700" wrap="square" tIns="45700">
            <a:noAutofit/>
          </a:bodyPr>
          <a:lstStyle/>
          <a:p>
            <a:pPr indent="-349250" lvl="0" marL="349250" rtl="0" algn="ctr">
              <a:lnSpc>
                <a:spcPct val="100000"/>
              </a:lnSpc>
              <a:spcBef>
                <a:spcPts val="0"/>
              </a:spcBef>
              <a:spcAft>
                <a:spcPts val="0"/>
              </a:spcAft>
              <a:buClr>
                <a:srgbClr val="18579B"/>
              </a:buClr>
              <a:buSzPts val="3960"/>
              <a:buFont typeface="Calibri"/>
              <a:buNone/>
            </a:pPr>
            <a:r>
              <a:rPr b="1" lang="en-US" sz="3600">
                <a:solidFill>
                  <a:srgbClr val="18579B"/>
                </a:solidFill>
                <a:latin typeface="Calibri"/>
                <a:ea typeface="Calibri"/>
                <a:cs typeface="Calibri"/>
                <a:sym typeface="Calibri"/>
              </a:rPr>
              <a:t>When Team Fails To Score On First Possession Of Game, Mark Vertical Line between “0 &amp; 1”</a:t>
            </a:r>
            <a:endParaRPr/>
          </a:p>
          <a:p>
            <a:pPr indent="0" lvl="0" marL="0" rtl="0" algn="ctr">
              <a:lnSpc>
                <a:spcPct val="100000"/>
              </a:lnSpc>
              <a:spcBef>
                <a:spcPts val="2000"/>
              </a:spcBef>
              <a:spcAft>
                <a:spcPts val="0"/>
              </a:spcAft>
              <a:buSzPts val="3600"/>
              <a:buFont typeface="Noto Sans Symbols"/>
              <a:buNone/>
            </a:pPr>
            <a:r>
              <a:t/>
            </a:r>
            <a:endParaRPr sz="3600">
              <a:latin typeface="Calibri"/>
              <a:ea typeface="Calibri"/>
              <a:cs typeface="Calibri"/>
              <a:sym typeface="Calibri"/>
            </a:endParaRPr>
          </a:p>
        </p:txBody>
      </p:sp>
      <p:pic>
        <p:nvPicPr>
          <p:cNvPr descr="Figure 7_2021.png" id="700" name="Google Shape;700;p91"/>
          <p:cNvPicPr preferRelativeResize="0"/>
          <p:nvPr/>
        </p:nvPicPr>
        <p:blipFill rotWithShape="1">
          <a:blip r:embed="rId3">
            <a:alphaModFix/>
          </a:blip>
          <a:srcRect b="0" l="0" r="0" t="0"/>
          <a:stretch/>
        </p:blipFill>
        <p:spPr>
          <a:xfrm>
            <a:off x="1872343" y="1337877"/>
            <a:ext cx="8105740" cy="5437391"/>
          </a:xfrm>
          <a:prstGeom prst="rect">
            <a:avLst/>
          </a:prstGeom>
          <a:noFill/>
          <a:ln>
            <a:noFill/>
          </a:ln>
        </p:spPr>
      </p:pic>
      <p:sp>
        <p:nvSpPr>
          <p:cNvPr id="701" name="Google Shape;701;p9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2"/>
          <p:cNvSpPr txBox="1"/>
          <p:nvPr>
            <p:ph idx="1" type="body"/>
          </p:nvPr>
        </p:nvSpPr>
        <p:spPr>
          <a:xfrm>
            <a:off x="1241778" y="307204"/>
            <a:ext cx="9750778" cy="6318680"/>
          </a:xfrm>
          <a:prstGeom prst="rect">
            <a:avLst/>
          </a:prstGeom>
          <a:noFill/>
          <a:ln>
            <a:noFill/>
          </a:ln>
        </p:spPr>
        <p:txBody>
          <a:bodyPr anchorCtr="0" anchor="t" bIns="45700" lIns="45700" spcFirstLastPara="1" rIns="45700" wrap="square" tIns="45700">
            <a:normAutofit/>
          </a:bodyPr>
          <a:lstStyle/>
          <a:p>
            <a:pPr indent="0" lvl="0" marL="84137" rtl="0" algn="ctr">
              <a:lnSpc>
                <a:spcPct val="100000"/>
              </a:lnSpc>
              <a:spcBef>
                <a:spcPts val="0"/>
              </a:spcBef>
              <a:spcAft>
                <a:spcPts val="0"/>
              </a:spcAft>
              <a:buClr>
                <a:srgbClr val="18579B"/>
              </a:buClr>
              <a:buSzPts val="4400"/>
              <a:buFont typeface="Calibri"/>
              <a:buNone/>
            </a:pPr>
            <a:r>
              <a:rPr b="1" lang="en-US" sz="4000"/>
              <a:t>Marking Points on the Scoresheet</a:t>
            </a:r>
            <a:endParaRPr/>
          </a:p>
          <a:p>
            <a:pPr indent="0" lvl="0" marL="84137" rtl="0" algn="ctr">
              <a:lnSpc>
                <a:spcPct val="100000"/>
              </a:lnSpc>
              <a:spcBef>
                <a:spcPts val="2000"/>
              </a:spcBef>
              <a:spcAft>
                <a:spcPts val="0"/>
              </a:spcAft>
              <a:buClr>
                <a:srgbClr val="18579B"/>
              </a:buClr>
              <a:buSzPts val="2200"/>
              <a:buFont typeface="Calibri"/>
              <a:buNone/>
            </a:pPr>
            <a:r>
              <a:t/>
            </a:r>
            <a:endParaRPr sz="2000"/>
          </a:p>
          <a:p>
            <a:pPr indent="-452438" lvl="0" marL="536575"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Record Every Rally Result </a:t>
            </a:r>
            <a:r>
              <a:rPr i="1" lang="en-US" sz="3600">
                <a:solidFill>
                  <a:srgbClr val="FF0000"/>
                </a:solidFill>
                <a:latin typeface="Calibri"/>
                <a:ea typeface="Calibri"/>
                <a:cs typeface="Calibri"/>
                <a:sym typeface="Calibri"/>
              </a:rPr>
              <a:t>As It Occurs</a:t>
            </a:r>
            <a:endParaRPr/>
          </a:p>
          <a:p>
            <a:pPr indent="-452438" lvl="0" marL="536575" rtl="0" algn="l">
              <a:lnSpc>
                <a:spcPct val="100000"/>
              </a:lnSpc>
              <a:spcBef>
                <a:spcPts val="2000"/>
              </a:spcBef>
              <a:spcAft>
                <a:spcPts val="0"/>
              </a:spcAft>
              <a:buClr>
                <a:srgbClr val="18579B"/>
              </a:buClr>
              <a:buSzPts val="3960"/>
              <a:buFont typeface="Arial"/>
              <a:buChar char="•"/>
            </a:pPr>
            <a:r>
              <a:rPr lang="en-US" sz="3600">
                <a:latin typeface="Calibri"/>
                <a:ea typeface="Calibri"/>
                <a:cs typeface="Calibri"/>
                <a:sym typeface="Calibri"/>
              </a:rPr>
              <a:t>Use </a:t>
            </a:r>
            <a:r>
              <a:rPr i="1" lang="en-US" sz="3600">
                <a:solidFill>
                  <a:srgbClr val="FF0000"/>
                </a:solidFill>
                <a:latin typeface="Calibri"/>
                <a:ea typeface="Calibri"/>
                <a:cs typeface="Calibri"/>
                <a:sym typeface="Calibri"/>
              </a:rPr>
              <a:t>Alternating Diagonals </a:t>
            </a:r>
            <a:r>
              <a:rPr lang="en-US" sz="3600">
                <a:latin typeface="Calibri"/>
                <a:ea typeface="Calibri"/>
                <a:cs typeface="Calibri"/>
                <a:sym typeface="Calibri"/>
              </a:rPr>
              <a:t>In Score Box Based On Server:</a:t>
            </a:r>
            <a:endParaRPr sz="3600">
              <a:latin typeface="Calibri"/>
              <a:ea typeface="Calibri"/>
              <a:cs typeface="Calibri"/>
              <a:sym typeface="Calibri"/>
            </a:endParaRPr>
          </a:p>
          <a:p>
            <a:pPr indent="-339088" lvl="2" marL="1024889" rtl="0" algn="l">
              <a:lnSpc>
                <a:spcPct val="100000"/>
              </a:lnSpc>
              <a:spcBef>
                <a:spcPts val="600"/>
              </a:spcBef>
              <a:spcAft>
                <a:spcPts val="0"/>
              </a:spcAft>
              <a:buClr>
                <a:srgbClr val="18579B"/>
              </a:buClr>
              <a:buSzPts val="3960"/>
              <a:buFont typeface="Arial"/>
              <a:buChar char="•"/>
            </a:pPr>
            <a:r>
              <a:rPr lang="en-US" sz="3600">
                <a:latin typeface="Calibri"/>
                <a:ea typeface="Calibri"/>
                <a:cs typeface="Calibri"/>
                <a:sym typeface="Calibri"/>
              </a:rPr>
              <a:t> 1</a:t>
            </a:r>
            <a:r>
              <a:rPr baseline="30000" lang="en-US" sz="3600">
                <a:latin typeface="Calibri"/>
                <a:ea typeface="Calibri"/>
                <a:cs typeface="Calibri"/>
                <a:sym typeface="Calibri"/>
              </a:rPr>
              <a:t>st</a:t>
            </a:r>
            <a:r>
              <a:rPr lang="en-US" sz="3600">
                <a:latin typeface="Calibri"/>
                <a:ea typeface="Calibri"/>
                <a:cs typeface="Calibri"/>
                <a:sym typeface="Calibri"/>
              </a:rPr>
              <a:t> Server Points = </a:t>
            </a:r>
            <a:r>
              <a:rPr i="1" lang="en-US" sz="3600">
                <a:solidFill>
                  <a:srgbClr val="FF0000"/>
                </a:solidFill>
                <a:latin typeface="Calibri"/>
                <a:ea typeface="Calibri"/>
                <a:cs typeface="Calibri"/>
                <a:sym typeface="Calibri"/>
              </a:rPr>
              <a:t>Forward Slash </a:t>
            </a:r>
            <a:endParaRPr/>
          </a:p>
          <a:p>
            <a:pPr indent="-571500" lvl="3" marL="1743075" rtl="0" algn="l">
              <a:lnSpc>
                <a:spcPct val="100000"/>
              </a:lnSpc>
              <a:spcBef>
                <a:spcPts val="600"/>
              </a:spcBef>
              <a:spcAft>
                <a:spcPts val="0"/>
              </a:spcAft>
              <a:buClr>
                <a:srgbClr val="18579B"/>
              </a:buClr>
              <a:buSzPts val="3960"/>
              <a:buFont typeface="Arial"/>
              <a:buChar char="•"/>
            </a:pPr>
            <a:r>
              <a:rPr lang="en-US" sz="3600">
                <a:latin typeface="Calibri"/>
                <a:ea typeface="Calibri"/>
                <a:cs typeface="Calibri"/>
                <a:sym typeface="Calibri"/>
              </a:rPr>
              <a:t> Upper Right To Lower Left </a:t>
            </a:r>
            <a:r>
              <a:rPr lang="en-US" sz="3600">
                <a:solidFill>
                  <a:srgbClr val="FF0000"/>
                </a:solidFill>
                <a:latin typeface="Calibri"/>
                <a:ea typeface="Calibri"/>
                <a:cs typeface="Calibri"/>
                <a:sym typeface="Calibri"/>
              </a:rPr>
              <a:t>(</a:t>
            </a:r>
            <a:r>
              <a:rPr b="1" lang="en-US" sz="3600">
                <a:solidFill>
                  <a:srgbClr val="FF0000"/>
                </a:solidFill>
                <a:latin typeface="Calibri"/>
                <a:ea typeface="Calibri"/>
                <a:cs typeface="Calibri"/>
                <a:sym typeface="Calibri"/>
              </a:rPr>
              <a:t>/</a:t>
            </a:r>
            <a:r>
              <a:rPr lang="en-US" sz="3600">
                <a:solidFill>
                  <a:srgbClr val="FF0000"/>
                </a:solidFill>
                <a:latin typeface="Calibri"/>
                <a:ea typeface="Calibri"/>
                <a:cs typeface="Calibri"/>
                <a:sym typeface="Calibri"/>
              </a:rPr>
              <a:t>)</a:t>
            </a:r>
            <a:r>
              <a:rPr lang="en-US" sz="3600">
                <a:latin typeface="Calibri"/>
                <a:ea typeface="Calibri"/>
                <a:cs typeface="Calibri"/>
                <a:sym typeface="Calibri"/>
              </a:rPr>
              <a:t> </a:t>
            </a:r>
            <a:r>
              <a:rPr lang="en-US" sz="2000">
                <a:latin typeface="Calibri"/>
                <a:ea typeface="Calibri"/>
                <a:cs typeface="Calibri"/>
                <a:sym typeface="Calibri"/>
              </a:rPr>
              <a:t>(per numbered clip)</a:t>
            </a:r>
            <a:endParaRPr sz="2000">
              <a:latin typeface="Calibri"/>
              <a:ea typeface="Calibri"/>
              <a:cs typeface="Calibri"/>
              <a:sym typeface="Calibri"/>
            </a:endParaRPr>
          </a:p>
          <a:p>
            <a:pPr indent="-339088" lvl="2" marL="1024889" rtl="0" algn="l">
              <a:lnSpc>
                <a:spcPct val="100000"/>
              </a:lnSpc>
              <a:spcBef>
                <a:spcPts val="600"/>
              </a:spcBef>
              <a:spcAft>
                <a:spcPts val="0"/>
              </a:spcAft>
              <a:buClr>
                <a:srgbClr val="18579B"/>
              </a:buClr>
              <a:buSzPts val="3960"/>
              <a:buFont typeface="Arial"/>
              <a:buChar char="•"/>
            </a:pPr>
            <a:r>
              <a:rPr lang="en-US" sz="3600">
                <a:latin typeface="Calibri"/>
                <a:ea typeface="Calibri"/>
                <a:cs typeface="Calibri"/>
                <a:sym typeface="Calibri"/>
              </a:rPr>
              <a:t> 2</a:t>
            </a:r>
            <a:r>
              <a:rPr baseline="30000" lang="en-US" sz="3600">
                <a:latin typeface="Calibri"/>
                <a:ea typeface="Calibri"/>
                <a:cs typeface="Calibri"/>
                <a:sym typeface="Calibri"/>
              </a:rPr>
              <a:t>nd</a:t>
            </a:r>
            <a:r>
              <a:rPr lang="en-US" sz="3600">
                <a:latin typeface="Calibri"/>
                <a:ea typeface="Calibri"/>
                <a:cs typeface="Calibri"/>
                <a:sym typeface="Calibri"/>
              </a:rPr>
              <a:t> Server Points = </a:t>
            </a:r>
            <a:r>
              <a:rPr i="1" lang="en-US" sz="3600">
                <a:solidFill>
                  <a:srgbClr val="FF0000"/>
                </a:solidFill>
                <a:latin typeface="Calibri"/>
                <a:ea typeface="Calibri"/>
                <a:cs typeface="Calibri"/>
                <a:sym typeface="Calibri"/>
              </a:rPr>
              <a:t>Backward slash </a:t>
            </a:r>
            <a:endParaRPr i="1" sz="3600">
              <a:solidFill>
                <a:srgbClr val="FF0000"/>
              </a:solidFill>
              <a:latin typeface="Calibri"/>
              <a:ea typeface="Calibri"/>
              <a:cs typeface="Calibri"/>
              <a:sym typeface="Calibri"/>
            </a:endParaRPr>
          </a:p>
          <a:p>
            <a:pPr indent="-571500" lvl="3" marL="1827211" rtl="0" algn="l">
              <a:lnSpc>
                <a:spcPct val="100000"/>
              </a:lnSpc>
              <a:spcBef>
                <a:spcPts val="600"/>
              </a:spcBef>
              <a:spcAft>
                <a:spcPts val="0"/>
              </a:spcAft>
              <a:buClr>
                <a:srgbClr val="18579B"/>
              </a:buClr>
              <a:buSzPts val="3960"/>
              <a:buFont typeface="Arial"/>
              <a:buChar char="•"/>
            </a:pPr>
            <a:r>
              <a:rPr lang="en-US" sz="3600">
                <a:latin typeface="Calibri"/>
                <a:ea typeface="Calibri"/>
                <a:cs typeface="Calibri"/>
                <a:sym typeface="Calibri"/>
              </a:rPr>
              <a:t> Upper Left To Lower Right </a:t>
            </a:r>
            <a:r>
              <a:rPr lang="en-US" sz="3600">
                <a:solidFill>
                  <a:srgbClr val="FF0000"/>
                </a:solidFill>
                <a:latin typeface="Calibri"/>
                <a:ea typeface="Calibri"/>
                <a:cs typeface="Calibri"/>
                <a:sym typeface="Calibri"/>
              </a:rPr>
              <a:t>(</a:t>
            </a:r>
            <a:r>
              <a:rPr b="1" lang="en-US" sz="3600">
                <a:solidFill>
                  <a:srgbClr val="FF0000"/>
                </a:solidFill>
                <a:latin typeface="Calibri"/>
                <a:ea typeface="Calibri"/>
                <a:cs typeface="Calibri"/>
                <a:sym typeface="Calibri"/>
              </a:rPr>
              <a:t>\</a:t>
            </a:r>
            <a:r>
              <a:rPr lang="en-US" sz="3600">
                <a:solidFill>
                  <a:srgbClr val="FF0000"/>
                </a:solidFill>
                <a:latin typeface="Calibri"/>
                <a:ea typeface="Calibri"/>
                <a:cs typeface="Calibri"/>
                <a:sym typeface="Calibri"/>
              </a:rPr>
              <a:t>)</a:t>
            </a:r>
            <a:r>
              <a:rPr lang="en-US" sz="3600">
                <a:latin typeface="Calibri"/>
                <a:ea typeface="Calibri"/>
                <a:cs typeface="Calibri"/>
                <a:sym typeface="Calibri"/>
              </a:rPr>
              <a:t> </a:t>
            </a:r>
            <a:r>
              <a:rPr lang="en-US" sz="2000">
                <a:latin typeface="Calibri"/>
                <a:ea typeface="Calibri"/>
                <a:cs typeface="Calibri"/>
                <a:sym typeface="Calibri"/>
              </a:rPr>
              <a:t>(per numbered clip)</a:t>
            </a:r>
            <a:endParaRPr sz="3600">
              <a:latin typeface="Calibri"/>
              <a:ea typeface="Calibri"/>
              <a:cs typeface="Calibri"/>
              <a:sym typeface="Calibri"/>
            </a:endParaRPr>
          </a:p>
        </p:txBody>
      </p:sp>
      <p:sp>
        <p:nvSpPr>
          <p:cNvPr id="707" name="Google Shape;707;p9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3"/>
          <p:cNvSpPr txBox="1"/>
          <p:nvPr>
            <p:ph idx="1" type="body"/>
          </p:nvPr>
        </p:nvSpPr>
        <p:spPr>
          <a:xfrm>
            <a:off x="898769" y="253218"/>
            <a:ext cx="10339885" cy="6604781"/>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000"/>
              <a:buFont typeface="Noto Sans Symbols"/>
              <a:buNone/>
            </a:pPr>
            <a:r>
              <a:rPr i="1" lang="en-US" sz="4000">
                <a:latin typeface="Calibri"/>
                <a:ea typeface="Calibri"/>
                <a:cs typeface="Calibri"/>
                <a:sym typeface="Calibri"/>
              </a:rPr>
              <a:t>USA Pickleball Referee &amp; Line Judge Resources</a:t>
            </a:r>
            <a:endParaRPr i="1" sz="4000">
              <a:latin typeface="Calibri"/>
              <a:ea typeface="Calibri"/>
              <a:cs typeface="Calibri"/>
              <a:sym typeface="Calibri"/>
            </a:endParaRPr>
          </a:p>
          <a:p>
            <a:pPr indent="0" lvl="0" marL="0" rtl="0" algn="ctr">
              <a:lnSpc>
                <a:spcPct val="100000"/>
              </a:lnSpc>
              <a:spcBef>
                <a:spcPts val="2000"/>
              </a:spcBef>
              <a:spcAft>
                <a:spcPts val="0"/>
              </a:spcAft>
              <a:buSzPts val="4800"/>
              <a:buFont typeface="Calibri"/>
              <a:buNone/>
            </a:pPr>
            <a:r>
              <a:t/>
            </a:r>
            <a:endParaRPr>
              <a:solidFill>
                <a:srgbClr val="FF0000"/>
              </a:solidFill>
            </a:endParaRPr>
          </a:p>
        </p:txBody>
      </p:sp>
      <p:pic>
        <p:nvPicPr>
          <p:cNvPr id="713" name="Google Shape;713;p93"/>
          <p:cNvPicPr preferRelativeResize="0"/>
          <p:nvPr/>
        </p:nvPicPr>
        <p:blipFill rotWithShape="1">
          <a:blip r:embed="rId3">
            <a:alphaModFix/>
          </a:blip>
          <a:srcRect b="0" l="0" r="0" t="0"/>
          <a:stretch/>
        </p:blipFill>
        <p:spPr>
          <a:xfrm>
            <a:off x="0" y="1126787"/>
            <a:ext cx="12192000" cy="4604426"/>
          </a:xfrm>
          <a:prstGeom prst="rect">
            <a:avLst/>
          </a:prstGeom>
          <a:noFill/>
          <a:ln>
            <a:noFill/>
          </a:ln>
        </p:spPr>
      </p:pic>
      <p:sp>
        <p:nvSpPr>
          <p:cNvPr id="714" name="Google Shape;714;p9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4"/>
          <p:cNvSpPr txBox="1"/>
          <p:nvPr>
            <p:ph idx="1" type="body"/>
          </p:nvPr>
        </p:nvSpPr>
        <p:spPr>
          <a:xfrm>
            <a:off x="898770" y="0"/>
            <a:ext cx="10339885" cy="6604781"/>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000"/>
              <a:buFont typeface="Noto Sans Symbols"/>
              <a:buNone/>
            </a:pPr>
            <a:r>
              <a:rPr i="1" lang="en-US" sz="4000">
                <a:latin typeface="Calibri"/>
                <a:ea typeface="Calibri"/>
                <a:cs typeface="Calibri"/>
                <a:sym typeface="Calibri"/>
              </a:rPr>
              <a:t>USA Pickleball Referee &amp; Line Judge Resources</a:t>
            </a:r>
            <a:endParaRPr i="1" sz="4000">
              <a:latin typeface="Calibri"/>
              <a:ea typeface="Calibri"/>
              <a:cs typeface="Calibri"/>
              <a:sym typeface="Calibri"/>
            </a:endParaRPr>
          </a:p>
          <a:p>
            <a:pPr indent="0" lvl="0" marL="0" rtl="0" algn="ctr">
              <a:lnSpc>
                <a:spcPct val="100000"/>
              </a:lnSpc>
              <a:spcBef>
                <a:spcPts val="2000"/>
              </a:spcBef>
              <a:spcAft>
                <a:spcPts val="0"/>
              </a:spcAft>
              <a:buSzPts val="4800"/>
              <a:buFont typeface="Calibri"/>
              <a:buNone/>
            </a:pPr>
            <a:r>
              <a:t/>
            </a:r>
            <a:endParaRPr>
              <a:solidFill>
                <a:srgbClr val="FF0000"/>
              </a:solidFill>
            </a:endParaRPr>
          </a:p>
        </p:txBody>
      </p:sp>
      <p:sp>
        <p:nvSpPr>
          <p:cNvPr id="720" name="Google Shape;720;p9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721" name="Google Shape;721;p94"/>
          <p:cNvPicPr preferRelativeResize="0"/>
          <p:nvPr/>
        </p:nvPicPr>
        <p:blipFill rotWithShape="1">
          <a:blip r:embed="rId3">
            <a:alphaModFix/>
          </a:blip>
          <a:srcRect b="0" l="0" r="0" t="0"/>
          <a:stretch/>
        </p:blipFill>
        <p:spPr>
          <a:xfrm>
            <a:off x="266503" y="615297"/>
            <a:ext cx="11584838" cy="559161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5"/>
          <p:cNvSpPr txBox="1"/>
          <p:nvPr>
            <p:ph idx="1" type="body"/>
          </p:nvPr>
        </p:nvSpPr>
        <p:spPr>
          <a:xfrm>
            <a:off x="340659" y="0"/>
            <a:ext cx="11751640" cy="6604781"/>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000"/>
              <a:buFont typeface="Noto Sans Symbols"/>
              <a:buNone/>
            </a:pPr>
            <a:r>
              <a:rPr i="1" lang="en-US" sz="4000">
                <a:latin typeface="Calibri"/>
                <a:ea typeface="Calibri"/>
                <a:cs typeface="Calibri"/>
                <a:sym typeface="Calibri"/>
              </a:rPr>
              <a:t>USA Pickleball Referee &amp; Line Judge Resources</a:t>
            </a:r>
            <a:endParaRPr/>
          </a:p>
          <a:p>
            <a:pPr indent="0" lvl="0" marL="0" rtl="0" algn="l">
              <a:lnSpc>
                <a:spcPct val="100000"/>
              </a:lnSpc>
              <a:spcBef>
                <a:spcPts val="600"/>
              </a:spcBef>
              <a:spcAft>
                <a:spcPts val="0"/>
              </a:spcAft>
              <a:buSzPts val="2800"/>
              <a:buFont typeface="Noto Sans Symbols"/>
              <a:buNone/>
            </a:pPr>
            <a:r>
              <a:rPr i="1" lang="en-US" sz="2800"/>
              <a:t>Additional online resources for referees/referees in training:</a:t>
            </a:r>
            <a:endParaRPr/>
          </a:p>
          <a:p>
            <a:pPr indent="0" lvl="0" marL="0" rtl="0" algn="l">
              <a:lnSpc>
                <a:spcPct val="100000"/>
              </a:lnSpc>
              <a:spcBef>
                <a:spcPts val="600"/>
              </a:spcBef>
              <a:spcAft>
                <a:spcPts val="0"/>
              </a:spcAft>
              <a:buSzPts val="2400"/>
              <a:buFont typeface="Noto Sans Symbols"/>
              <a:buNone/>
            </a:pPr>
            <a:r>
              <a:rPr i="1" lang="en-US" sz="2400">
                <a:latin typeface="Calibri"/>
                <a:ea typeface="Calibri"/>
                <a:cs typeface="Calibri"/>
                <a:sym typeface="Calibri"/>
              </a:rPr>
              <a:t>Facebook Groups:</a:t>
            </a:r>
            <a:endParaRPr/>
          </a:p>
          <a:p>
            <a:pPr indent="-571500" lvl="0" marL="571500" rtl="0" algn="l">
              <a:lnSpc>
                <a:spcPct val="100000"/>
              </a:lnSpc>
              <a:spcBef>
                <a:spcPts val="600"/>
              </a:spcBef>
              <a:spcAft>
                <a:spcPts val="0"/>
              </a:spcAft>
              <a:buSzPts val="2400"/>
              <a:buFont typeface="Arial"/>
              <a:buChar char="•"/>
            </a:pPr>
            <a:r>
              <a:rPr i="1" lang="en-US" sz="2400">
                <a:latin typeface="Calibri"/>
                <a:ea typeface="Calibri"/>
                <a:cs typeface="Calibri"/>
                <a:sym typeface="Calibri"/>
              </a:rPr>
              <a:t>Pickleball Referees in Training</a:t>
            </a:r>
            <a:endParaRPr/>
          </a:p>
          <a:p>
            <a:pPr indent="-571500" lvl="0" marL="571500" rtl="0" algn="l">
              <a:lnSpc>
                <a:spcPct val="100000"/>
              </a:lnSpc>
              <a:spcBef>
                <a:spcPts val="600"/>
              </a:spcBef>
              <a:spcAft>
                <a:spcPts val="0"/>
              </a:spcAft>
              <a:buSzPts val="2400"/>
              <a:buFont typeface="Arial"/>
              <a:buChar char="•"/>
            </a:pPr>
            <a:r>
              <a:rPr i="1" lang="en-US" sz="2400"/>
              <a:t>Ask the (Pickleball) Refs</a:t>
            </a:r>
            <a:endParaRPr/>
          </a:p>
          <a:p>
            <a:pPr indent="-571500" lvl="0" marL="571500" rtl="0" algn="l">
              <a:lnSpc>
                <a:spcPct val="100000"/>
              </a:lnSpc>
              <a:spcBef>
                <a:spcPts val="600"/>
              </a:spcBef>
              <a:spcAft>
                <a:spcPts val="0"/>
              </a:spcAft>
              <a:buSzPts val="2400"/>
              <a:buFont typeface="Arial"/>
              <a:buChar char="•"/>
            </a:pPr>
            <a:r>
              <a:rPr i="1" lang="en-US" sz="2400">
                <a:latin typeface="Calibri"/>
                <a:ea typeface="Calibri"/>
                <a:cs typeface="Calibri"/>
                <a:sym typeface="Calibri"/>
              </a:rPr>
              <a:t>Pickleball Referee Tips</a:t>
            </a:r>
            <a:endParaRPr/>
          </a:p>
          <a:p>
            <a:pPr indent="0" lvl="0" marL="0" rtl="0" algn="l">
              <a:lnSpc>
                <a:spcPct val="100000"/>
              </a:lnSpc>
              <a:spcBef>
                <a:spcPts val="600"/>
              </a:spcBef>
              <a:spcAft>
                <a:spcPts val="0"/>
              </a:spcAft>
              <a:buSzPts val="2400"/>
              <a:buFont typeface="Calibri"/>
              <a:buNone/>
            </a:pPr>
            <a:r>
              <a:rPr i="1" lang="en-US" sz="2400"/>
              <a:t>Growing Compilation of Resources </a:t>
            </a:r>
            <a:endParaRPr/>
          </a:p>
          <a:p>
            <a:pPr indent="0" lvl="0" marL="0" rtl="0" algn="l">
              <a:lnSpc>
                <a:spcPct val="100000"/>
              </a:lnSpc>
              <a:spcBef>
                <a:spcPts val="600"/>
              </a:spcBef>
              <a:spcAft>
                <a:spcPts val="0"/>
              </a:spcAft>
              <a:buSzPts val="2400"/>
              <a:buFont typeface="Calibri"/>
              <a:buNone/>
            </a:pPr>
            <a:r>
              <a:rPr i="1" lang="en-US" sz="2400"/>
              <a:t>	-Pickleball Referees in Training  </a:t>
            </a:r>
            <a:endParaRPr i="1" sz="2400">
              <a:latin typeface="Calibri"/>
              <a:ea typeface="Calibri"/>
              <a:cs typeface="Calibri"/>
              <a:sym typeface="Calibri"/>
            </a:endParaRPr>
          </a:p>
          <a:p>
            <a:pPr indent="0" lvl="0" marL="0" rtl="0" algn="l">
              <a:lnSpc>
                <a:spcPct val="100000"/>
              </a:lnSpc>
              <a:spcBef>
                <a:spcPts val="600"/>
              </a:spcBef>
              <a:spcAft>
                <a:spcPts val="0"/>
              </a:spcAft>
              <a:buSzPts val="2400"/>
              <a:buFont typeface="Noto Sans Symbols"/>
              <a:buNone/>
            </a:pPr>
            <a:r>
              <a:rPr i="1" lang="en-US" sz="2400"/>
              <a:t>Weekly/Regular Zoom Calls</a:t>
            </a:r>
            <a:endParaRPr/>
          </a:p>
          <a:p>
            <a:pPr indent="-571500" lvl="0" marL="571500" rtl="0" algn="l">
              <a:lnSpc>
                <a:spcPct val="100000"/>
              </a:lnSpc>
              <a:spcBef>
                <a:spcPts val="600"/>
              </a:spcBef>
              <a:spcAft>
                <a:spcPts val="0"/>
              </a:spcAft>
              <a:buSzPts val="2400"/>
              <a:buFont typeface="Arial"/>
              <a:buChar char="•"/>
            </a:pPr>
            <a:r>
              <a:rPr i="1" lang="en-US" sz="2400"/>
              <a:t>CR Nancy Kaplan’s weekly referee Zoom calls (open to all) – Mondays 4:30pm PT</a:t>
            </a:r>
            <a:endParaRPr/>
          </a:p>
          <a:p>
            <a:pPr indent="-571500" lvl="0" marL="571500" rtl="0" algn="l">
              <a:lnSpc>
                <a:spcPct val="100000"/>
              </a:lnSpc>
              <a:spcBef>
                <a:spcPts val="600"/>
              </a:spcBef>
              <a:spcAft>
                <a:spcPts val="0"/>
              </a:spcAft>
              <a:buSzPts val="2400"/>
              <a:buFont typeface="Arial"/>
              <a:buChar char="•"/>
            </a:pPr>
            <a:r>
              <a:rPr i="1" lang="en-US" sz="2400"/>
              <a:t>CR Bob Swisshelm’s (almost) weekly referee Zoom calls – Tuesdays 5:00pm PT</a:t>
            </a:r>
            <a:endParaRPr/>
          </a:p>
          <a:p>
            <a:pPr indent="-571500" lvl="0" marL="571500" rtl="0" algn="l">
              <a:lnSpc>
                <a:spcPct val="100000"/>
              </a:lnSpc>
              <a:spcBef>
                <a:spcPts val="600"/>
              </a:spcBef>
              <a:spcAft>
                <a:spcPts val="0"/>
              </a:spcAft>
              <a:buSzPts val="2400"/>
              <a:buFont typeface="Arial"/>
              <a:buChar char="•"/>
            </a:pPr>
            <a:r>
              <a:rPr i="1" lang="en-US" sz="2400"/>
              <a:t>CR Melody Woodsum’s “In the Ref Tent” monthly Zoom series – Wednesdays 5:00pm PT</a:t>
            </a:r>
            <a:endParaRPr/>
          </a:p>
          <a:p>
            <a:pPr indent="0" lvl="0" marL="0" rtl="0" algn="l">
              <a:lnSpc>
                <a:spcPct val="100000"/>
              </a:lnSpc>
              <a:spcBef>
                <a:spcPts val="600"/>
              </a:spcBef>
              <a:spcAft>
                <a:spcPts val="0"/>
              </a:spcAft>
              <a:buSzPts val="2400"/>
              <a:buFont typeface="Calibri"/>
              <a:buNone/>
            </a:pPr>
            <a:r>
              <a:rPr i="1" lang="en-US" sz="2400"/>
              <a:t>PRA - Professional Referee Association Video Series via YouTube</a:t>
            </a:r>
            <a:endParaRPr/>
          </a:p>
          <a:p>
            <a:pPr indent="-342900" lvl="0" marL="342900" rtl="0" algn="l">
              <a:lnSpc>
                <a:spcPct val="100000"/>
              </a:lnSpc>
              <a:spcBef>
                <a:spcPts val="600"/>
              </a:spcBef>
              <a:spcAft>
                <a:spcPts val="0"/>
              </a:spcAft>
              <a:buSzPts val="2400"/>
              <a:buFont typeface="Arial"/>
              <a:buChar char="•"/>
            </a:pPr>
            <a:r>
              <a:rPr i="1" lang="en-US" sz="2400"/>
              <a:t>   Search “PRA Referee Videos”</a:t>
            </a:r>
            <a:endParaRPr/>
          </a:p>
          <a:p>
            <a:pPr indent="0" lvl="0" marL="0" rtl="0" algn="l">
              <a:lnSpc>
                <a:spcPct val="100000"/>
              </a:lnSpc>
              <a:spcBef>
                <a:spcPts val="600"/>
              </a:spcBef>
              <a:spcAft>
                <a:spcPts val="0"/>
              </a:spcAft>
              <a:buSzPts val="2400"/>
              <a:buFont typeface="Calibri"/>
              <a:buNone/>
            </a:pPr>
            <a:r>
              <a:t/>
            </a:r>
            <a:endParaRPr i="1" sz="2400"/>
          </a:p>
          <a:p>
            <a:pPr indent="0" lvl="0" marL="0" rtl="0" algn="l">
              <a:lnSpc>
                <a:spcPct val="100000"/>
              </a:lnSpc>
              <a:spcBef>
                <a:spcPts val="600"/>
              </a:spcBef>
              <a:spcAft>
                <a:spcPts val="0"/>
              </a:spcAft>
              <a:buSzPts val="2400"/>
              <a:buFont typeface="Calibri"/>
              <a:buNone/>
            </a:pPr>
            <a:r>
              <a:t/>
            </a:r>
            <a:endParaRPr i="1" sz="2400"/>
          </a:p>
          <a:p>
            <a:pPr indent="0" lvl="0" marL="0" rtl="0" algn="l">
              <a:lnSpc>
                <a:spcPct val="100000"/>
              </a:lnSpc>
              <a:spcBef>
                <a:spcPts val="2000"/>
              </a:spcBef>
              <a:spcAft>
                <a:spcPts val="0"/>
              </a:spcAft>
              <a:buSzPts val="4000"/>
              <a:buFont typeface="Noto Sans Symbols"/>
              <a:buNone/>
            </a:pPr>
            <a:r>
              <a:t/>
            </a:r>
            <a:endParaRPr i="1" sz="4000">
              <a:latin typeface="Calibri"/>
              <a:ea typeface="Calibri"/>
              <a:cs typeface="Calibri"/>
              <a:sym typeface="Calibri"/>
            </a:endParaRPr>
          </a:p>
          <a:p>
            <a:pPr indent="0" lvl="0" marL="0" rtl="0" algn="ctr">
              <a:lnSpc>
                <a:spcPct val="100000"/>
              </a:lnSpc>
              <a:spcBef>
                <a:spcPts val="2000"/>
              </a:spcBef>
              <a:spcAft>
                <a:spcPts val="0"/>
              </a:spcAft>
              <a:buSzPts val="4800"/>
              <a:buFont typeface="Calibri"/>
              <a:buNone/>
            </a:pPr>
            <a:r>
              <a:t/>
            </a:r>
            <a:endParaRPr>
              <a:solidFill>
                <a:srgbClr val="FF0000"/>
              </a:solidFill>
            </a:endParaRPr>
          </a:p>
        </p:txBody>
      </p:sp>
      <p:sp>
        <p:nvSpPr>
          <p:cNvPr id="727" name="Google Shape;727;p9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pic>
        <p:nvPicPr>
          <p:cNvPr id="728" name="Google Shape;728;p95"/>
          <p:cNvPicPr preferRelativeResize="0"/>
          <p:nvPr/>
        </p:nvPicPr>
        <p:blipFill rotWithShape="1">
          <a:blip r:embed="rId3">
            <a:alphaModFix/>
          </a:blip>
          <a:srcRect b="0" l="0" r="0" t="0"/>
          <a:stretch/>
        </p:blipFill>
        <p:spPr>
          <a:xfrm>
            <a:off x="5580403" y="1314968"/>
            <a:ext cx="2077640" cy="25050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6"/>
          <p:cNvSpPr txBox="1"/>
          <p:nvPr/>
        </p:nvSpPr>
        <p:spPr>
          <a:xfrm>
            <a:off x="1087895" y="1290632"/>
            <a:ext cx="9831977" cy="360098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9600"/>
              <a:buFont typeface="Calibri"/>
              <a:buNone/>
            </a:pPr>
            <a:r>
              <a:rPr b="0" i="1" lang="en-US" sz="9600" u="none" cap="none" strike="noStrike">
                <a:solidFill>
                  <a:srgbClr val="18579B"/>
                </a:solidFill>
                <a:latin typeface="Calibri"/>
                <a:ea typeface="Calibri"/>
                <a:cs typeface="Calibri"/>
                <a:sym typeface="Calibri"/>
              </a:rPr>
              <a:t>End of Day 1 -Questions</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18579B"/>
              </a:buClr>
              <a:buSzPts val="1800"/>
              <a:buFont typeface="Source Sans Pro"/>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3" id="734" name="Google Shape;734;p96"/>
          <p:cNvPicPr preferRelativeResize="0"/>
          <p:nvPr/>
        </p:nvPicPr>
        <p:blipFill rotWithShape="1">
          <a:blip r:embed="rId3">
            <a:alphaModFix/>
          </a:blip>
          <a:srcRect b="0" l="0" r="0" t="0"/>
          <a:stretch/>
        </p:blipFill>
        <p:spPr>
          <a:xfrm>
            <a:off x="4702471" y="5114681"/>
            <a:ext cx="2282271" cy="1430382"/>
          </a:xfrm>
          <a:prstGeom prst="rect">
            <a:avLst/>
          </a:prstGeom>
          <a:noFill/>
          <a:ln>
            <a:noFill/>
          </a:ln>
        </p:spPr>
      </p:pic>
      <p:sp>
        <p:nvSpPr>
          <p:cNvPr id="735" name="Google Shape;735;p9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nvSpPr>
        <p:spPr>
          <a:xfrm>
            <a:off x="124287" y="731162"/>
            <a:ext cx="11993732" cy="378565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Officiating Pickleball</a:t>
            </a:r>
            <a:endParaRPr/>
          </a:p>
          <a:p>
            <a:pPr indent="0" lvl="0" marL="0" marR="0" rtl="0" algn="ctr">
              <a:lnSpc>
                <a:spcPct val="100000"/>
              </a:lnSpc>
              <a:spcBef>
                <a:spcPts val="0"/>
              </a:spcBef>
              <a:spcAft>
                <a:spcPts val="0"/>
              </a:spcAft>
              <a:buClr>
                <a:srgbClr val="18579B"/>
              </a:buClr>
              <a:buSzPts val="8000"/>
              <a:buFont typeface="Source Sans Pro"/>
              <a:buNone/>
            </a:pPr>
            <a:r>
              <a:rPr b="1" i="0" lang="en-US" sz="8000" u="none" cap="none" strike="noStrike">
                <a:solidFill>
                  <a:srgbClr val="18579B"/>
                </a:solidFill>
                <a:latin typeface="Source Sans Pro"/>
                <a:ea typeface="Source Sans Pro"/>
                <a:cs typeface="Source Sans Pro"/>
                <a:sym typeface="Source Sans Pro"/>
              </a:rPr>
              <a:t>2023</a:t>
            </a:r>
            <a:endParaRPr/>
          </a:p>
          <a:p>
            <a:pPr indent="0" lvl="0" marL="0" marR="0" rtl="0" algn="ctr">
              <a:lnSpc>
                <a:spcPct val="100000"/>
              </a:lnSpc>
              <a:spcBef>
                <a:spcPts val="0"/>
              </a:spcBef>
              <a:spcAft>
                <a:spcPts val="0"/>
              </a:spcAft>
              <a:buClr>
                <a:srgbClr val="FF0000"/>
              </a:buClr>
              <a:buSzPts val="8000"/>
              <a:buFont typeface="Source Sans Pro"/>
              <a:buNone/>
            </a:pPr>
            <a:r>
              <a:rPr b="1" i="0" lang="en-US" sz="8000" u="none" cap="none" strike="noStrike">
                <a:solidFill>
                  <a:srgbClr val="FF0000"/>
                </a:solidFill>
                <a:latin typeface="Source Sans Pro"/>
                <a:ea typeface="Source Sans Pro"/>
                <a:cs typeface="Source Sans Pro"/>
                <a:sym typeface="Source Sans Pro"/>
              </a:rPr>
              <a:t>Day 2</a:t>
            </a:r>
            <a:endParaRPr b="0" i="0" sz="1800" u="none" cap="none" strike="noStrike">
              <a:solidFill>
                <a:srgbClr val="FF0000"/>
              </a:solidFill>
              <a:latin typeface="Source Sans Pro"/>
              <a:ea typeface="Source Sans Pro"/>
              <a:cs typeface="Source Sans Pro"/>
              <a:sym typeface="Source Sans Pro"/>
            </a:endParaRPr>
          </a:p>
        </p:txBody>
      </p:sp>
      <p:sp>
        <p:nvSpPr>
          <p:cNvPr id="741" name="Google Shape;741;p97"/>
          <p:cNvSpPr txBox="1"/>
          <p:nvPr/>
        </p:nvSpPr>
        <p:spPr>
          <a:xfrm>
            <a:off x="8588631" y="6203334"/>
            <a:ext cx="2437436" cy="64633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2023  USA Pickleball</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Source Sans Pro"/>
              <a:ea typeface="Source Sans Pro"/>
              <a:cs typeface="Source Sans Pro"/>
              <a:sym typeface="Source Sans Pro"/>
            </a:endParaRPr>
          </a:p>
        </p:txBody>
      </p:sp>
      <p:pic>
        <p:nvPicPr>
          <p:cNvPr descr="Picture 6" id="742" name="Google Shape;742;p97"/>
          <p:cNvPicPr preferRelativeResize="0"/>
          <p:nvPr/>
        </p:nvPicPr>
        <p:blipFill rotWithShape="1">
          <a:blip r:embed="rId3">
            <a:alphaModFix/>
          </a:blip>
          <a:srcRect b="0" l="0" r="0" t="0"/>
          <a:stretch/>
        </p:blipFill>
        <p:spPr>
          <a:xfrm>
            <a:off x="1258958" y="4305129"/>
            <a:ext cx="3124605" cy="1958303"/>
          </a:xfrm>
          <a:prstGeom prst="rect">
            <a:avLst/>
          </a:prstGeom>
          <a:noFill/>
          <a:ln>
            <a:noFill/>
          </a:ln>
        </p:spPr>
      </p:pic>
      <p:sp>
        <p:nvSpPr>
          <p:cNvPr id="743" name="Google Shape;743;p9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Source Sans Pro"/>
              <a:buNone/>
            </a:pPr>
            <a:fld id="{00000000-1234-1234-1234-123412341234}" type="slidenum">
              <a:rPr lang="en-US"/>
              <a:t>‹#›</a:t>
            </a:fld>
            <a:endParaRPr/>
          </a:p>
        </p:txBody>
      </p:sp>
      <p:sp>
        <p:nvSpPr>
          <p:cNvPr id="744" name="Google Shape;744;p97"/>
          <p:cNvSpPr txBox="1"/>
          <p:nvPr/>
        </p:nvSpPr>
        <p:spPr>
          <a:xfrm>
            <a:off x="5597406" y="5170206"/>
            <a:ext cx="5209116" cy="6463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3600"/>
              <a:buFont typeface="Source Sans Pro"/>
              <a:buNone/>
            </a:pPr>
            <a:r>
              <a:rPr b="1" i="0" lang="en-US" sz="3600" u="none" cap="none" strike="noStrike">
                <a:solidFill>
                  <a:srgbClr val="FF0000"/>
                </a:solidFill>
                <a:latin typeface="Source Sans Pro"/>
                <a:ea typeface="Source Sans Pro"/>
                <a:cs typeface="Source Sans Pro"/>
                <a:sym typeface="Source Sans Pro"/>
              </a:rPr>
              <a:t>“RECORD REMINDER”</a:t>
            </a:r>
            <a:endParaRPr b="1" i="0" sz="18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8"/>
          <p:cNvSpPr txBox="1"/>
          <p:nvPr/>
        </p:nvSpPr>
        <p:spPr>
          <a:xfrm>
            <a:off x="890950" y="1660766"/>
            <a:ext cx="11222900" cy="3908762"/>
          </a:xfrm>
          <a:prstGeom prst="rect">
            <a:avLst/>
          </a:prstGeom>
          <a:noFill/>
          <a:ln>
            <a:noFill/>
          </a:ln>
        </p:spPr>
        <p:txBody>
          <a:bodyPr anchorCtr="0" anchor="t" bIns="45700" lIns="45700" spcFirstLastPara="1" rIns="45700" wrap="square" tIns="45700">
            <a:spAutoFit/>
          </a:bodyPr>
          <a:lstStyle/>
          <a:p>
            <a:pPr indent="0" lvl="0" marL="1841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0066FF"/>
              </a:solidFill>
              <a:latin typeface="Calibri"/>
              <a:ea typeface="Calibri"/>
              <a:cs typeface="Calibri"/>
              <a:sym typeface="Calibri"/>
            </a:endParaRPr>
          </a:p>
          <a:p>
            <a:pPr indent="0" lvl="0" marL="184150" marR="0" rtl="0" algn="l">
              <a:lnSpc>
                <a:spcPct val="100000"/>
              </a:lnSpc>
              <a:spcBef>
                <a:spcPts val="0"/>
              </a:spcBef>
              <a:spcAft>
                <a:spcPts val="0"/>
              </a:spcAft>
              <a:buClr>
                <a:srgbClr val="FF0000"/>
              </a:buClr>
              <a:buSzPts val="2400"/>
              <a:buFont typeface="Calibri"/>
              <a:buNone/>
            </a:pPr>
            <a:r>
              <a:rPr b="1" i="1" lang="en-US" sz="2400" u="none" cap="none" strike="noStrike">
                <a:solidFill>
                  <a:srgbClr val="FF0000"/>
                </a:solidFill>
                <a:latin typeface="Calibri"/>
                <a:ea typeface="Calibri"/>
                <a:cs typeface="Calibri"/>
                <a:sym typeface="Calibri"/>
              </a:rPr>
              <a:t>Day 2: </a:t>
            </a:r>
            <a:endParaRPr/>
          </a:p>
          <a:p>
            <a:pPr indent="-571500" lvl="0" marL="755650" marR="0" rtl="0" algn="l">
              <a:lnSpc>
                <a:spcPct val="100000"/>
              </a:lnSpc>
              <a:spcBef>
                <a:spcPts val="0"/>
              </a:spcBef>
              <a:spcAft>
                <a:spcPts val="0"/>
              </a:spcAft>
              <a:buClr>
                <a:srgbClr val="FF0000"/>
              </a:buClr>
              <a:buSzPts val="2400"/>
              <a:buFont typeface="Arial"/>
              <a:buChar char="•"/>
            </a:pPr>
            <a:r>
              <a:rPr b="0" i="1" lang="en-US" sz="2400" u="none" cap="none" strike="noStrike">
                <a:solidFill>
                  <a:srgbClr val="FF0000"/>
                </a:solidFill>
                <a:latin typeface="Calibri"/>
                <a:ea typeface="Calibri"/>
                <a:cs typeface="Calibri"/>
                <a:sym typeface="Calibri"/>
              </a:rPr>
              <a:t>    </a:t>
            </a:r>
            <a:r>
              <a:rPr b="1" i="1" lang="en-US" sz="2400" u="none" cap="none" strike="noStrike">
                <a:solidFill>
                  <a:srgbClr val="FF0000"/>
                </a:solidFill>
                <a:latin typeface="Calibri"/>
                <a:ea typeface="Calibri"/>
                <a:cs typeface="Calibri"/>
                <a:sym typeface="Calibri"/>
              </a:rPr>
              <a:t>Follow-up from Day 1 &amp; Quiz </a:t>
            </a:r>
            <a:r>
              <a:rPr b="0" i="1" lang="en-US" sz="2400" u="none" cap="none" strike="noStrike">
                <a:solidFill>
                  <a:srgbClr val="FF0000"/>
                </a:solidFill>
                <a:latin typeface="Calibri"/>
                <a:ea typeface="Calibri"/>
                <a:cs typeface="Calibri"/>
                <a:sym typeface="Calibri"/>
              </a:rPr>
              <a:t>(slides 97 – 103)</a:t>
            </a:r>
            <a:endParaRPr/>
          </a:p>
          <a:p>
            <a:pPr indent="-571500" lvl="0" marL="755650" marR="0" rtl="0" algn="l">
              <a:lnSpc>
                <a:spcPct val="100000"/>
              </a:lnSpc>
              <a:spcBef>
                <a:spcPts val="0"/>
              </a:spcBef>
              <a:spcAft>
                <a:spcPts val="0"/>
              </a:spcAft>
              <a:buClr>
                <a:srgbClr val="FF0000"/>
              </a:buClr>
              <a:buSzPts val="2400"/>
              <a:buFont typeface="Arial"/>
              <a:buChar char="•"/>
            </a:pPr>
            <a:r>
              <a:rPr b="0" i="1" lang="en-US" sz="2400" u="none" cap="none" strike="noStrike">
                <a:solidFill>
                  <a:srgbClr val="FF0000"/>
                </a:solidFill>
                <a:latin typeface="Calibri"/>
                <a:ea typeface="Calibri"/>
                <a:cs typeface="Calibri"/>
                <a:sym typeface="Calibri"/>
              </a:rPr>
              <a:t>    </a:t>
            </a:r>
            <a:r>
              <a:rPr b="1" i="1" lang="en-US" sz="2400" u="none" cap="none" strike="noStrike">
                <a:solidFill>
                  <a:srgbClr val="FF0000"/>
                </a:solidFill>
                <a:latin typeface="Calibri"/>
                <a:ea typeface="Calibri"/>
                <a:cs typeface="Calibri"/>
                <a:sym typeface="Calibri"/>
              </a:rPr>
              <a:t>Section 4:  Refereeing a Match (Doubles Play) </a:t>
            </a:r>
            <a:r>
              <a:rPr b="0" i="1" lang="en-US" sz="2400" u="none" cap="none" strike="noStrike">
                <a:solidFill>
                  <a:srgbClr val="FF0000"/>
                </a:solidFill>
                <a:latin typeface="Calibri"/>
                <a:ea typeface="Calibri"/>
                <a:cs typeface="Calibri"/>
                <a:sym typeface="Calibri"/>
              </a:rPr>
              <a:t>(slides 103 – 141)</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Section 5:  Key Situations and Rules Violations</a:t>
            </a:r>
            <a:r>
              <a:rPr b="0" i="1" lang="en-US" sz="2400" u="none" cap="none" strike="noStrike">
                <a:solidFill>
                  <a:srgbClr val="FF0000"/>
                </a:solidFill>
                <a:latin typeface="Calibri"/>
                <a:ea typeface="Calibri"/>
                <a:cs typeface="Calibri"/>
                <a:sym typeface="Calibri"/>
              </a:rPr>
              <a:t> (slides 142 – 185)</a:t>
            </a:r>
            <a:endParaRPr/>
          </a:p>
          <a:p>
            <a:pPr indent="-571500" lvl="0" marL="755650" marR="0" rtl="0" algn="l">
              <a:lnSpc>
                <a:spcPct val="100000"/>
              </a:lnSpc>
              <a:spcBef>
                <a:spcPts val="0"/>
              </a:spcBef>
              <a:spcAft>
                <a:spcPts val="0"/>
              </a:spcAft>
              <a:buClr>
                <a:srgbClr val="FF0000"/>
              </a:buClr>
              <a:buSzPts val="2400"/>
              <a:buFont typeface="Arial"/>
              <a:buChar char="•"/>
            </a:pPr>
            <a:r>
              <a:rPr b="1" i="1" lang="en-US" sz="2400" u="none" cap="none" strike="noStrike">
                <a:solidFill>
                  <a:srgbClr val="FF0000"/>
                </a:solidFill>
                <a:latin typeface="Calibri"/>
                <a:ea typeface="Calibri"/>
                <a:cs typeface="Calibri"/>
                <a:sym typeface="Calibri"/>
              </a:rPr>
              <a:t>    End of Day 2 – Resources &amp; Questions </a:t>
            </a:r>
            <a:r>
              <a:rPr b="0" i="1" lang="en-US" sz="2400" u="none" cap="none" strike="noStrike">
                <a:solidFill>
                  <a:srgbClr val="FF0000"/>
                </a:solidFill>
                <a:latin typeface="Calibri"/>
                <a:ea typeface="Calibri"/>
                <a:cs typeface="Calibri"/>
                <a:sym typeface="Calibri"/>
              </a:rPr>
              <a:t>(slides 186 - 187)</a:t>
            </a:r>
            <a:endParaRPr/>
          </a:p>
          <a:p>
            <a:pPr indent="0" lvl="0" marL="184150" marR="0" rtl="0" algn="l">
              <a:lnSpc>
                <a:spcPct val="100000"/>
              </a:lnSpc>
              <a:spcBef>
                <a:spcPts val="0"/>
              </a:spcBef>
              <a:spcAft>
                <a:spcPts val="0"/>
              </a:spcAft>
              <a:buClr>
                <a:srgbClr val="18579B"/>
              </a:buClr>
              <a:buSzPts val="2400"/>
              <a:buFont typeface="Source Sans Pro"/>
              <a:buNone/>
            </a:pPr>
            <a:r>
              <a:t/>
            </a:r>
            <a:endParaRPr b="0" i="0" sz="2400" u="none" cap="none" strike="noStrike">
              <a:solidFill>
                <a:srgbClr val="18579B"/>
              </a:solidFill>
              <a:latin typeface="Calibri"/>
              <a:ea typeface="Calibri"/>
              <a:cs typeface="Calibri"/>
              <a:sym typeface="Calibri"/>
            </a:endParaRPr>
          </a:p>
          <a:p>
            <a:pPr indent="-676275" lvl="0" marL="987425" marR="0" rtl="0" algn="l">
              <a:lnSpc>
                <a:spcPct val="100000"/>
              </a:lnSpc>
              <a:spcBef>
                <a:spcPts val="0"/>
              </a:spcBef>
              <a:spcAft>
                <a:spcPts val="0"/>
              </a:spcAft>
              <a:buClr>
                <a:srgbClr val="18579B"/>
              </a:buClr>
              <a:buSzPts val="2000"/>
              <a:buFont typeface="Arial"/>
              <a:buNone/>
            </a:pPr>
            <a:r>
              <a:t/>
            </a:r>
            <a:endParaRPr b="0" i="0" sz="2000" u="none" cap="none" strike="noStrike">
              <a:solidFill>
                <a:srgbClr val="FF0000"/>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1" sz="2000" u="none" cap="none" strike="noStrike">
              <a:solidFill>
                <a:srgbClr val="18579B"/>
              </a:solidFill>
              <a:latin typeface="Calibri"/>
              <a:ea typeface="Calibri"/>
              <a:cs typeface="Calibri"/>
              <a:sym typeface="Calibri"/>
            </a:endParaRPr>
          </a:p>
          <a:p>
            <a:pPr indent="-444500" lvl="0" marL="7556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750" name="Google Shape;750;p9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751" name="Google Shape;751;p98"/>
          <p:cNvSpPr txBox="1"/>
          <p:nvPr/>
        </p:nvSpPr>
        <p:spPr>
          <a:xfrm>
            <a:off x="1782182" y="-86415"/>
            <a:ext cx="6895476" cy="961800"/>
          </a:xfrm>
          <a:prstGeom prst="rect">
            <a:avLst/>
          </a:prstGeom>
          <a:noFill/>
          <a:ln>
            <a:noFill/>
          </a:ln>
        </p:spPr>
        <p:txBody>
          <a:bodyPr anchorCtr="0" anchor="t" bIns="45700" lIns="45700" spcFirstLastPara="1" rIns="45700" wrap="square" tIns="45700">
            <a:spAutoFit/>
          </a:bodyPr>
          <a:lstStyle/>
          <a:p>
            <a:pPr indent="0" lvl="0" marL="18415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General Course Outline – Day 2</a:t>
            </a:r>
            <a:endParaRPr/>
          </a:p>
          <a:p>
            <a:pPr indent="0" lvl="0" marL="184150" marR="0" rtl="0" algn="ctr">
              <a:lnSpc>
                <a:spcPct val="100000"/>
              </a:lnSpc>
              <a:spcBef>
                <a:spcPts val="0"/>
              </a:spcBef>
              <a:spcAft>
                <a:spcPts val="0"/>
              </a:spcAft>
              <a:buClr>
                <a:srgbClr val="18579B"/>
              </a:buClr>
              <a:buSzPts val="1650"/>
              <a:buFont typeface="Calibri"/>
              <a:buNone/>
            </a:pPr>
            <a:r>
              <a:rPr b="1" i="1" lang="en-US" sz="1650" u="none" cap="none" strike="noStrike">
                <a:solidFill>
                  <a:srgbClr val="18579B"/>
                </a:solidFill>
                <a:latin typeface="Calibri"/>
                <a:ea typeface="Calibri"/>
                <a:cs typeface="Calibri"/>
                <a:sym typeface="Calibri"/>
              </a:rPr>
              <a:t>(Section References correspond the USAP Officiating Handbook)</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Source Sans Pro"/>
              <a:buNone/>
            </a:pPr>
            <a:fld id="{00000000-1234-1234-1234-123412341234}" type="slidenum">
              <a:rPr b="0" i="0" lang="en-US" sz="3600" u="none" cap="none" strike="noStrike">
                <a:solidFill>
                  <a:srgbClr val="FFFFFF"/>
                </a:solidFill>
                <a:latin typeface="Source Sans Pro"/>
                <a:ea typeface="Source Sans Pro"/>
                <a:cs typeface="Source Sans Pro"/>
                <a:sym typeface="Source Sans Pro"/>
              </a:rPr>
              <a:t>‹#›</a:t>
            </a:fld>
            <a:endParaRPr b="0" i="0" sz="3600" u="none" cap="none" strike="noStrike">
              <a:solidFill>
                <a:srgbClr val="FFFFFF"/>
              </a:solidFill>
              <a:latin typeface="Source Sans Pro"/>
              <a:ea typeface="Source Sans Pro"/>
              <a:cs typeface="Source Sans Pro"/>
              <a:sym typeface="Source Sans Pro"/>
            </a:endParaRPr>
          </a:p>
        </p:txBody>
      </p:sp>
      <p:sp>
        <p:nvSpPr>
          <p:cNvPr id="757" name="Google Shape;757;p99"/>
          <p:cNvSpPr txBox="1"/>
          <p:nvPr/>
        </p:nvSpPr>
        <p:spPr>
          <a:xfrm>
            <a:off x="1042586" y="239281"/>
            <a:ext cx="10528419" cy="77251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000"/>
              <a:buFont typeface="Calibri"/>
              <a:buNone/>
            </a:pPr>
            <a:r>
              <a:rPr b="1" i="1" lang="en-US" sz="4000" u="none" cap="none" strike="noStrike">
                <a:solidFill>
                  <a:srgbClr val="18579B"/>
                </a:solidFill>
                <a:latin typeface="Calibri"/>
                <a:ea typeface="Calibri"/>
                <a:cs typeface="Calibri"/>
                <a:sym typeface="Calibri"/>
              </a:rPr>
              <a:t>Follow Up from Day 1</a:t>
            </a:r>
            <a:endParaRPr b="1" i="1" sz="40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Source Sans Pro"/>
              <a:buNone/>
            </a:pPr>
            <a:r>
              <a:t/>
            </a:r>
            <a:endParaRPr b="1" i="1" sz="1200" u="none" cap="none" strike="noStrike">
              <a:solidFill>
                <a:srgbClr val="18579B"/>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Source Sans Pro"/>
              <a:buNone/>
            </a:pPr>
            <a:r>
              <a:t/>
            </a:r>
            <a:endParaRPr b="0" i="0" sz="12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Email last night with Chat questions answered</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Upcoming revisions to Officiating Handbook and Casebook – what to do between now and 1/31/23 projected posting to USAP website</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Imparting spin on the serve</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Email this afternoon with homework for tonight before tomorrow’s class – disregard the first one without the attachment but with a useful kitchen remodel video!</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579B"/>
              </a:solidFill>
              <a:latin typeface="Calibri"/>
              <a:ea typeface="Calibri"/>
              <a:cs typeface="Calibri"/>
              <a:sym typeface="Calibri"/>
            </a:endParaRPr>
          </a:p>
          <a:p>
            <a:pPr indent="-457200" lvl="0" marL="4572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Catch up on last set of slides from last night – Standard Time-Out Procedures</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579B"/>
              </a:solidFill>
              <a:latin typeface="Calibri"/>
              <a:ea typeface="Calibri"/>
              <a:cs typeface="Calibri"/>
              <a:sym typeface="Calibri"/>
            </a:endParaRPr>
          </a:p>
          <a:p>
            <a:pPr indent="0" lvl="1" marL="0" marR="0" rtl="0" algn="ctr">
              <a:lnSpc>
                <a:spcPct val="100000"/>
              </a:lnSpc>
              <a:spcBef>
                <a:spcPts val="0"/>
              </a:spcBef>
              <a:spcAft>
                <a:spcPts val="0"/>
              </a:spcAft>
              <a:buClr>
                <a:srgbClr val="FF0000"/>
              </a:buClr>
              <a:buSzPts val="2400"/>
              <a:buFont typeface="Calibri"/>
              <a:buNone/>
            </a:pPr>
            <a:r>
              <a:rPr b="1" i="1" lang="en-US" sz="2400" u="none" cap="none" strike="noStrike">
                <a:solidFill>
                  <a:srgbClr val="FF0000"/>
                </a:solidFill>
                <a:latin typeface="Calibri"/>
                <a:ea typeface="Calibri"/>
                <a:cs typeface="Calibri"/>
                <a:sym typeface="Calibri"/>
              </a:rPr>
              <a:t>BUT FIRST A QUIZ</a:t>
            </a:r>
            <a:endParaRPr/>
          </a:p>
          <a:p>
            <a:pPr indent="-25400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18579B"/>
              </a:solidFill>
              <a:latin typeface="Calibri"/>
              <a:ea typeface="Calibri"/>
              <a:cs typeface="Calibri"/>
              <a:sym typeface="Calibri"/>
            </a:endParaRPr>
          </a:p>
          <a:p>
            <a:pPr indent="-25400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18579B"/>
              </a:solidFill>
              <a:latin typeface="Calibri"/>
              <a:ea typeface="Calibri"/>
              <a:cs typeface="Calibri"/>
              <a:sym typeface="Calibri"/>
            </a:endParaRPr>
          </a:p>
          <a:p>
            <a:pPr indent="-254000" lvl="0" marL="457200" marR="0" rtl="0" algn="l">
              <a:lnSpc>
                <a:spcPct val="100000"/>
              </a:lnSpc>
              <a:spcBef>
                <a:spcPts val="0"/>
              </a:spcBef>
              <a:spcAft>
                <a:spcPts val="0"/>
              </a:spcAft>
              <a:buClr>
                <a:srgbClr val="000000"/>
              </a:buClr>
              <a:buSzPts val="3200"/>
              <a:buFont typeface="Arial"/>
              <a:buNone/>
            </a:pPr>
            <a:r>
              <a:t/>
            </a:r>
            <a:endParaRPr b="1" i="1" sz="3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2021-02-11T03:13:44Z</dcterms:created>
  <dc:creator>Marsha</dc:creator>
</cp:coreProperties>
</file>